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7" r:id="rId6"/>
    <p:sldId id="306" r:id="rId7"/>
    <p:sldId id="382" r:id="rId8"/>
    <p:sldId id="307" r:id="rId9"/>
    <p:sldId id="333" r:id="rId10"/>
    <p:sldId id="359" r:id="rId11"/>
    <p:sldId id="424" r:id="rId12"/>
    <p:sldId id="344" r:id="rId13"/>
    <p:sldId id="426" r:id="rId14"/>
    <p:sldId id="427" r:id="rId15"/>
    <p:sldId id="428" r:id="rId16"/>
    <p:sldId id="450" r:id="rId17"/>
    <p:sldId id="451" r:id="rId18"/>
    <p:sldId id="453" r:id="rId19"/>
    <p:sldId id="454" r:id="rId20"/>
    <p:sldId id="455" r:id="rId21"/>
    <p:sldId id="456" r:id="rId22"/>
    <p:sldId id="360" r:id="rId23"/>
    <p:sldId id="423" r:id="rId24"/>
    <p:sldId id="334" r:id="rId25"/>
    <p:sldId id="457" r:id="rId26"/>
    <p:sldId id="458" r:id="rId27"/>
    <p:sldId id="459" r:id="rId28"/>
    <p:sldId id="460" r:id="rId29"/>
    <p:sldId id="462" r:id="rId30"/>
    <p:sldId id="463" r:id="rId31"/>
    <p:sldId id="464" r:id="rId32"/>
    <p:sldId id="465" r:id="rId33"/>
    <p:sldId id="467" r:id="rId34"/>
    <p:sldId id="308" r:id="rId35"/>
    <p:sldId id="343" r:id="rId36"/>
    <p:sldId id="419" r:id="rId37"/>
    <p:sldId id="338" r:id="rId38"/>
    <p:sldId id="292" r:id="rId39"/>
  </p:sldIdLst>
  <p:sldSz cx="9144000" cy="5143500" type="screen16x9"/>
  <p:notesSz cx="6858000" cy="9144000"/>
  <p:custDataLst>
    <p:tags r:id="rId43"/>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5D5C"/>
    <a:srgbClr val="CAD4D4"/>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0" d="100"/>
          <a:sy n="140" d="100"/>
        </p:scale>
        <p:origin x="282"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3" Type="http://schemas.openxmlformats.org/officeDocument/2006/relationships/tags" Target="tags/tag464.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C8A8B0-57A6-4B23-957B-32A0EF62DBF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5B591-B820-4404-A2EE-0481BC8BD39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875"/>
            <a:ext cx="9144000" cy="5117749"/>
          </a:xfrm>
          <a:prstGeom prst="rect">
            <a:avLst/>
          </a:prstGeom>
        </p:spPr>
      </p:pic>
      <p:sp>
        <p:nvSpPr>
          <p:cNvPr id="4" name="文本框 3"/>
          <p:cNvSpPr txBox="1"/>
          <p:nvPr userDrawn="1"/>
        </p:nvSpPr>
        <p:spPr>
          <a:xfrm>
            <a:off x="355600" y="292100"/>
            <a:ext cx="1210588" cy="400110"/>
          </a:xfrm>
          <a:prstGeom prst="rect">
            <a:avLst/>
          </a:prstGeom>
          <a:noFill/>
        </p:spPr>
        <p:txBody>
          <a:bodyPr wrap="none" rtlCol="0">
            <a:spAutoFit/>
          </a:bodyPr>
          <a:lstStyle/>
          <a:p>
            <a:r>
              <a:rPr lang="zh-CN" altLang="en-US" sz="2000" dirty="0"/>
              <a:t>学校名称</a:t>
            </a:r>
            <a:endParaRPr lang="zh-CN" altLang="en-US" sz="20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1" Type="http://schemas.openxmlformats.org/officeDocument/2006/relationships/notesSlide" Target="../notesSlides/notesSlide8.xml"/><Relationship Id="rId20" Type="http://schemas.openxmlformats.org/officeDocument/2006/relationships/slideLayout" Target="../slideLayouts/slideLayout1.xml"/><Relationship Id="rId2" Type="http://schemas.openxmlformats.org/officeDocument/2006/relationships/tags" Target="../tags/tag110.xml"/><Relationship Id="rId19" Type="http://schemas.openxmlformats.org/officeDocument/2006/relationships/tags" Target="../tags/tag127.xml"/><Relationship Id="rId18" Type="http://schemas.openxmlformats.org/officeDocument/2006/relationships/tags" Target="../tags/tag126.xml"/><Relationship Id="rId17" Type="http://schemas.openxmlformats.org/officeDocument/2006/relationships/tags" Target="../tags/tag125.xml"/><Relationship Id="rId16" Type="http://schemas.openxmlformats.org/officeDocument/2006/relationships/tags" Target="../tags/tag124.xml"/><Relationship Id="rId15" Type="http://schemas.openxmlformats.org/officeDocument/2006/relationships/tags" Target="../tags/tag123.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9" Type="http://schemas.openxmlformats.org/officeDocument/2006/relationships/tags" Target="../tags/tag135.xml"/><Relationship Id="rId8" Type="http://schemas.openxmlformats.org/officeDocument/2006/relationships/tags" Target="../tags/tag134.xml"/><Relationship Id="rId7" Type="http://schemas.openxmlformats.org/officeDocument/2006/relationships/tags" Target="../tags/tag133.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1" Type="http://schemas.openxmlformats.org/officeDocument/2006/relationships/notesSlide" Target="../notesSlides/notesSlide9.xml"/><Relationship Id="rId20" Type="http://schemas.openxmlformats.org/officeDocument/2006/relationships/slideLayout" Target="../slideLayouts/slideLayout1.xml"/><Relationship Id="rId2" Type="http://schemas.openxmlformats.org/officeDocument/2006/relationships/tags" Target="../tags/tag128.xml"/><Relationship Id="rId19" Type="http://schemas.openxmlformats.org/officeDocument/2006/relationships/tags" Target="../tags/tag145.xml"/><Relationship Id="rId18" Type="http://schemas.openxmlformats.org/officeDocument/2006/relationships/tags" Target="../tags/tag144.xml"/><Relationship Id="rId17" Type="http://schemas.openxmlformats.org/officeDocument/2006/relationships/tags" Target="../tags/tag143.xml"/><Relationship Id="rId16" Type="http://schemas.openxmlformats.org/officeDocument/2006/relationships/tags" Target="../tags/tag142.xml"/><Relationship Id="rId15" Type="http://schemas.openxmlformats.org/officeDocument/2006/relationships/tags" Target="../tags/tag141.xml"/><Relationship Id="rId14" Type="http://schemas.openxmlformats.org/officeDocument/2006/relationships/tags" Target="../tags/tag140.xml"/><Relationship Id="rId13" Type="http://schemas.openxmlformats.org/officeDocument/2006/relationships/tags" Target="../tags/tag139.xml"/><Relationship Id="rId12" Type="http://schemas.openxmlformats.org/officeDocument/2006/relationships/tags" Target="../tags/tag138.xml"/><Relationship Id="rId11" Type="http://schemas.openxmlformats.org/officeDocument/2006/relationships/tags" Target="../tags/tag137.xml"/><Relationship Id="rId10" Type="http://schemas.openxmlformats.org/officeDocument/2006/relationships/tags" Target="../tags/tag136.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1" Type="http://schemas.openxmlformats.org/officeDocument/2006/relationships/notesSlide" Target="../notesSlides/notesSlide10.xml"/><Relationship Id="rId20" Type="http://schemas.openxmlformats.org/officeDocument/2006/relationships/slideLayout" Target="../slideLayouts/slideLayout1.xml"/><Relationship Id="rId2" Type="http://schemas.openxmlformats.org/officeDocument/2006/relationships/tags" Target="../tags/tag146.xml"/><Relationship Id="rId19" Type="http://schemas.openxmlformats.org/officeDocument/2006/relationships/tags" Target="../tags/tag163.xml"/><Relationship Id="rId18" Type="http://schemas.openxmlformats.org/officeDocument/2006/relationships/tags" Target="../tags/tag162.xml"/><Relationship Id="rId17" Type="http://schemas.openxmlformats.org/officeDocument/2006/relationships/tags" Target="../tags/tag161.xml"/><Relationship Id="rId16" Type="http://schemas.openxmlformats.org/officeDocument/2006/relationships/tags" Target="../tags/tag160.xml"/><Relationship Id="rId15" Type="http://schemas.openxmlformats.org/officeDocument/2006/relationships/tags" Target="../tags/tag159.xml"/><Relationship Id="rId14" Type="http://schemas.openxmlformats.org/officeDocument/2006/relationships/tags" Target="../tags/tag158.xml"/><Relationship Id="rId13" Type="http://schemas.openxmlformats.org/officeDocument/2006/relationships/tags" Target="../tags/tag157.xml"/><Relationship Id="rId12" Type="http://schemas.openxmlformats.org/officeDocument/2006/relationships/tags" Target="../tags/tag156.xml"/><Relationship Id="rId11" Type="http://schemas.openxmlformats.org/officeDocument/2006/relationships/tags" Target="../tags/tag155.xml"/><Relationship Id="rId10" Type="http://schemas.openxmlformats.org/officeDocument/2006/relationships/tags" Target="../tags/tag154.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9" Type="http://schemas.openxmlformats.org/officeDocument/2006/relationships/tags" Target="../tags/tag171.xml"/><Relationship Id="rId8" Type="http://schemas.openxmlformats.org/officeDocument/2006/relationships/tags" Target="../tags/tag170.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7" Type="http://schemas.openxmlformats.org/officeDocument/2006/relationships/notesSlide" Target="../notesSlides/notesSlide11.xml"/><Relationship Id="rId26" Type="http://schemas.openxmlformats.org/officeDocument/2006/relationships/slideLayout" Target="../slideLayouts/slideLayout1.xml"/><Relationship Id="rId25" Type="http://schemas.openxmlformats.org/officeDocument/2006/relationships/tags" Target="../tags/tag186.xml"/><Relationship Id="rId24" Type="http://schemas.openxmlformats.org/officeDocument/2006/relationships/tags" Target="../tags/tag185.xml"/><Relationship Id="rId23" Type="http://schemas.openxmlformats.org/officeDocument/2006/relationships/image" Target="../media/image4.png"/><Relationship Id="rId22" Type="http://schemas.openxmlformats.org/officeDocument/2006/relationships/tags" Target="../tags/tag184.xml"/><Relationship Id="rId21" Type="http://schemas.openxmlformats.org/officeDocument/2006/relationships/tags" Target="../tags/tag183.xml"/><Relationship Id="rId20" Type="http://schemas.openxmlformats.org/officeDocument/2006/relationships/tags" Target="../tags/tag182.xml"/><Relationship Id="rId2" Type="http://schemas.openxmlformats.org/officeDocument/2006/relationships/tags" Target="../tags/tag164.xml"/><Relationship Id="rId19" Type="http://schemas.openxmlformats.org/officeDocument/2006/relationships/tags" Target="../tags/tag181.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1" Type="http://schemas.openxmlformats.org/officeDocument/2006/relationships/notesSlide" Target="../notesSlides/notesSlide12.xml"/><Relationship Id="rId20" Type="http://schemas.openxmlformats.org/officeDocument/2006/relationships/slideLayout" Target="../slideLayouts/slideLayout1.xml"/><Relationship Id="rId2" Type="http://schemas.openxmlformats.org/officeDocument/2006/relationships/tags" Target="../tags/tag187.xml"/><Relationship Id="rId19" Type="http://schemas.openxmlformats.org/officeDocument/2006/relationships/tags" Target="../tags/tag204.xml"/><Relationship Id="rId18" Type="http://schemas.openxmlformats.org/officeDocument/2006/relationships/tags" Target="../tags/tag203.xml"/><Relationship Id="rId17" Type="http://schemas.openxmlformats.org/officeDocument/2006/relationships/tags" Target="../tags/tag202.xml"/><Relationship Id="rId16" Type="http://schemas.openxmlformats.org/officeDocument/2006/relationships/tags" Target="../tags/tag201.xml"/><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9" Type="http://schemas.openxmlformats.org/officeDocument/2006/relationships/tags" Target="../tags/tag212.xml"/><Relationship Id="rId8" Type="http://schemas.openxmlformats.org/officeDocument/2006/relationships/tags" Target="../tags/tag211.xml"/><Relationship Id="rId7" Type="http://schemas.openxmlformats.org/officeDocument/2006/relationships/tags" Target="../tags/tag210.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7" Type="http://schemas.openxmlformats.org/officeDocument/2006/relationships/notesSlide" Target="../notesSlides/notesSlide13.xml"/><Relationship Id="rId36" Type="http://schemas.openxmlformats.org/officeDocument/2006/relationships/slideLayout" Target="../slideLayouts/slideLayout1.xml"/><Relationship Id="rId35" Type="http://schemas.openxmlformats.org/officeDocument/2006/relationships/tags" Target="../tags/tag237.xml"/><Relationship Id="rId34" Type="http://schemas.openxmlformats.org/officeDocument/2006/relationships/tags" Target="../tags/tag236.xml"/><Relationship Id="rId33" Type="http://schemas.openxmlformats.org/officeDocument/2006/relationships/tags" Target="../tags/tag235.xml"/><Relationship Id="rId32" Type="http://schemas.openxmlformats.org/officeDocument/2006/relationships/tags" Target="../tags/tag234.xml"/><Relationship Id="rId31" Type="http://schemas.openxmlformats.org/officeDocument/2006/relationships/tags" Target="../tags/tag233.xml"/><Relationship Id="rId30" Type="http://schemas.openxmlformats.org/officeDocument/2006/relationships/tags" Target="../tags/tag232.xml"/><Relationship Id="rId3" Type="http://schemas.openxmlformats.org/officeDocument/2006/relationships/tags" Target="../tags/tag206.xml"/><Relationship Id="rId29" Type="http://schemas.openxmlformats.org/officeDocument/2006/relationships/tags" Target="../tags/tag231.xml"/><Relationship Id="rId28" Type="http://schemas.openxmlformats.org/officeDocument/2006/relationships/tags" Target="../tags/tag230.xml"/><Relationship Id="rId27" Type="http://schemas.openxmlformats.org/officeDocument/2006/relationships/tags" Target="../tags/tag229.xml"/><Relationship Id="rId26" Type="http://schemas.openxmlformats.org/officeDocument/2006/relationships/tags" Target="../tags/tag228.xml"/><Relationship Id="rId25" Type="http://schemas.openxmlformats.org/officeDocument/2006/relationships/tags" Target="../tags/tag227.xml"/><Relationship Id="rId24" Type="http://schemas.openxmlformats.org/officeDocument/2006/relationships/tags" Target="../tags/tag226.xml"/><Relationship Id="rId23" Type="http://schemas.openxmlformats.org/officeDocument/2006/relationships/image" Target="../media/image4.png"/><Relationship Id="rId22" Type="http://schemas.openxmlformats.org/officeDocument/2006/relationships/tags" Target="../tags/tag225.xml"/><Relationship Id="rId21" Type="http://schemas.openxmlformats.org/officeDocument/2006/relationships/tags" Target="../tags/tag224.xml"/><Relationship Id="rId20" Type="http://schemas.openxmlformats.org/officeDocument/2006/relationships/tags" Target="../tags/tag223.xml"/><Relationship Id="rId2" Type="http://schemas.openxmlformats.org/officeDocument/2006/relationships/tags" Target="../tags/tag205.xml"/><Relationship Id="rId19" Type="http://schemas.openxmlformats.org/officeDocument/2006/relationships/tags" Target="../tags/tag222.xml"/><Relationship Id="rId18" Type="http://schemas.openxmlformats.org/officeDocument/2006/relationships/tags" Target="../tags/tag221.xml"/><Relationship Id="rId17" Type="http://schemas.openxmlformats.org/officeDocument/2006/relationships/tags" Target="../tags/tag220.xml"/><Relationship Id="rId16" Type="http://schemas.openxmlformats.org/officeDocument/2006/relationships/tags" Target="../tags/tag219.xml"/><Relationship Id="rId15" Type="http://schemas.openxmlformats.org/officeDocument/2006/relationships/tags" Target="../tags/tag218.xml"/><Relationship Id="rId14" Type="http://schemas.openxmlformats.org/officeDocument/2006/relationships/tags" Target="../tags/tag217.xml"/><Relationship Id="rId13" Type="http://schemas.openxmlformats.org/officeDocument/2006/relationships/tags" Target="../tags/tag216.xml"/><Relationship Id="rId12" Type="http://schemas.openxmlformats.org/officeDocument/2006/relationships/tags" Target="../tags/tag215.xml"/><Relationship Id="rId11" Type="http://schemas.openxmlformats.org/officeDocument/2006/relationships/tags" Target="../tags/tag214.xml"/><Relationship Id="rId10" Type="http://schemas.openxmlformats.org/officeDocument/2006/relationships/tags" Target="../tags/tag213.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9" Type="http://schemas.openxmlformats.org/officeDocument/2006/relationships/tags" Target="../tags/tag245.xml"/><Relationship Id="rId8" Type="http://schemas.openxmlformats.org/officeDocument/2006/relationships/tags" Target="../tags/tag244.xml"/><Relationship Id="rId7" Type="http://schemas.openxmlformats.org/officeDocument/2006/relationships/tags" Target="../tags/tag243.xml"/><Relationship Id="rId6" Type="http://schemas.openxmlformats.org/officeDocument/2006/relationships/tags" Target="../tags/tag242.xml"/><Relationship Id="rId5" Type="http://schemas.openxmlformats.org/officeDocument/2006/relationships/tags" Target="../tags/tag241.xml"/><Relationship Id="rId4" Type="http://schemas.openxmlformats.org/officeDocument/2006/relationships/tags" Target="../tags/tag240.xml"/><Relationship Id="rId3" Type="http://schemas.openxmlformats.org/officeDocument/2006/relationships/tags" Target="../tags/tag239.xml"/><Relationship Id="rId26" Type="http://schemas.openxmlformats.org/officeDocument/2006/relationships/notesSlide" Target="../notesSlides/notesSlide14.xml"/><Relationship Id="rId25" Type="http://schemas.openxmlformats.org/officeDocument/2006/relationships/slideLayout" Target="../slideLayouts/slideLayout1.xml"/><Relationship Id="rId24" Type="http://schemas.openxmlformats.org/officeDocument/2006/relationships/tags" Target="../tags/tag259.xml"/><Relationship Id="rId23" Type="http://schemas.openxmlformats.org/officeDocument/2006/relationships/image" Target="../media/image4.png"/><Relationship Id="rId22" Type="http://schemas.openxmlformats.org/officeDocument/2006/relationships/tags" Target="../tags/tag258.xml"/><Relationship Id="rId21" Type="http://schemas.openxmlformats.org/officeDocument/2006/relationships/tags" Target="../tags/tag257.xml"/><Relationship Id="rId20" Type="http://schemas.openxmlformats.org/officeDocument/2006/relationships/tags" Target="../tags/tag256.xml"/><Relationship Id="rId2" Type="http://schemas.openxmlformats.org/officeDocument/2006/relationships/tags" Target="../tags/tag238.xml"/><Relationship Id="rId19" Type="http://schemas.openxmlformats.org/officeDocument/2006/relationships/tags" Target="../tags/tag255.xml"/><Relationship Id="rId18" Type="http://schemas.openxmlformats.org/officeDocument/2006/relationships/tags" Target="../tags/tag254.xml"/><Relationship Id="rId17" Type="http://schemas.openxmlformats.org/officeDocument/2006/relationships/tags" Target="../tags/tag253.xml"/><Relationship Id="rId16" Type="http://schemas.openxmlformats.org/officeDocument/2006/relationships/tags" Target="../tags/tag252.xml"/><Relationship Id="rId15" Type="http://schemas.openxmlformats.org/officeDocument/2006/relationships/tags" Target="../tags/tag251.xml"/><Relationship Id="rId14" Type="http://schemas.openxmlformats.org/officeDocument/2006/relationships/tags" Target="../tags/tag250.xml"/><Relationship Id="rId13" Type="http://schemas.openxmlformats.org/officeDocument/2006/relationships/tags" Target="../tags/tag249.xml"/><Relationship Id="rId12" Type="http://schemas.openxmlformats.org/officeDocument/2006/relationships/tags" Target="../tags/tag248.xml"/><Relationship Id="rId11" Type="http://schemas.openxmlformats.org/officeDocument/2006/relationships/tags" Target="../tags/tag247.xml"/><Relationship Id="rId10" Type="http://schemas.openxmlformats.org/officeDocument/2006/relationships/tags" Target="../tags/tag246.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9" Type="http://schemas.openxmlformats.org/officeDocument/2006/relationships/tags" Target="../tags/tag267.xml"/><Relationship Id="rId8" Type="http://schemas.openxmlformats.org/officeDocument/2006/relationships/tags" Target="../tags/tag266.xml"/><Relationship Id="rId7" Type="http://schemas.openxmlformats.org/officeDocument/2006/relationships/tags" Target="../tags/tag265.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tags" Target="../tags/tag261.xml"/><Relationship Id="rId26" Type="http://schemas.openxmlformats.org/officeDocument/2006/relationships/notesSlide" Target="../notesSlides/notesSlide15.xml"/><Relationship Id="rId25" Type="http://schemas.openxmlformats.org/officeDocument/2006/relationships/slideLayout" Target="../slideLayouts/slideLayout1.xml"/><Relationship Id="rId24" Type="http://schemas.openxmlformats.org/officeDocument/2006/relationships/tags" Target="../tags/tag281.xml"/><Relationship Id="rId23" Type="http://schemas.openxmlformats.org/officeDocument/2006/relationships/image" Target="../media/image4.png"/><Relationship Id="rId22" Type="http://schemas.openxmlformats.org/officeDocument/2006/relationships/tags" Target="../tags/tag280.xml"/><Relationship Id="rId21" Type="http://schemas.openxmlformats.org/officeDocument/2006/relationships/tags" Target="../tags/tag279.xml"/><Relationship Id="rId20" Type="http://schemas.openxmlformats.org/officeDocument/2006/relationships/tags" Target="../tags/tag278.xml"/><Relationship Id="rId2" Type="http://schemas.openxmlformats.org/officeDocument/2006/relationships/tags" Target="../tags/tag260.xml"/><Relationship Id="rId19" Type="http://schemas.openxmlformats.org/officeDocument/2006/relationships/tags" Target="../tags/tag277.xml"/><Relationship Id="rId18" Type="http://schemas.openxmlformats.org/officeDocument/2006/relationships/tags" Target="../tags/tag276.xml"/><Relationship Id="rId17" Type="http://schemas.openxmlformats.org/officeDocument/2006/relationships/tags" Target="../tags/tag275.xml"/><Relationship Id="rId16" Type="http://schemas.openxmlformats.org/officeDocument/2006/relationships/tags" Target="../tags/tag274.xml"/><Relationship Id="rId15" Type="http://schemas.openxmlformats.org/officeDocument/2006/relationships/tags" Target="../tags/tag273.xml"/><Relationship Id="rId14" Type="http://schemas.openxmlformats.org/officeDocument/2006/relationships/tags" Target="../tags/tag272.xml"/><Relationship Id="rId13" Type="http://schemas.openxmlformats.org/officeDocument/2006/relationships/tags" Target="../tags/tag271.xml"/><Relationship Id="rId12" Type="http://schemas.openxmlformats.org/officeDocument/2006/relationships/tags" Target="../tags/tag270.xml"/><Relationship Id="rId11" Type="http://schemas.openxmlformats.org/officeDocument/2006/relationships/tags" Target="../tags/tag269.xml"/><Relationship Id="rId10" Type="http://schemas.openxmlformats.org/officeDocument/2006/relationships/tags" Target="../tags/tag268.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9" Type="http://schemas.openxmlformats.org/officeDocument/2006/relationships/tags" Target="../tags/tag289.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8" Type="http://schemas.openxmlformats.org/officeDocument/2006/relationships/notesSlide" Target="../notesSlides/notesSlide16.xml"/><Relationship Id="rId27" Type="http://schemas.openxmlformats.org/officeDocument/2006/relationships/slideLayout" Target="../slideLayouts/slideLayout1.xml"/><Relationship Id="rId26" Type="http://schemas.openxmlformats.org/officeDocument/2006/relationships/tags" Target="../tags/tag305.xml"/><Relationship Id="rId25" Type="http://schemas.openxmlformats.org/officeDocument/2006/relationships/tags" Target="../tags/tag304.xml"/><Relationship Id="rId24" Type="http://schemas.openxmlformats.org/officeDocument/2006/relationships/tags" Target="../tags/tag303.xml"/><Relationship Id="rId23" Type="http://schemas.openxmlformats.org/officeDocument/2006/relationships/image" Target="../media/image4.png"/><Relationship Id="rId22" Type="http://schemas.openxmlformats.org/officeDocument/2006/relationships/tags" Target="../tags/tag302.xml"/><Relationship Id="rId21" Type="http://schemas.openxmlformats.org/officeDocument/2006/relationships/tags" Target="../tags/tag301.xml"/><Relationship Id="rId20" Type="http://schemas.openxmlformats.org/officeDocument/2006/relationships/tags" Target="../tags/tag300.xml"/><Relationship Id="rId2" Type="http://schemas.openxmlformats.org/officeDocument/2006/relationships/tags" Target="../tags/tag282.xml"/><Relationship Id="rId19" Type="http://schemas.openxmlformats.org/officeDocument/2006/relationships/tags" Target="../tags/tag299.xml"/><Relationship Id="rId18" Type="http://schemas.openxmlformats.org/officeDocument/2006/relationships/tags" Target="../tags/tag298.xml"/><Relationship Id="rId17" Type="http://schemas.openxmlformats.org/officeDocument/2006/relationships/tags" Target="../tags/tag297.xml"/><Relationship Id="rId16" Type="http://schemas.openxmlformats.org/officeDocument/2006/relationships/tags" Target="../tags/tag296.xml"/><Relationship Id="rId15" Type="http://schemas.openxmlformats.org/officeDocument/2006/relationships/tags" Target="../tags/tag295.xml"/><Relationship Id="rId14" Type="http://schemas.openxmlformats.org/officeDocument/2006/relationships/tags" Target="../tags/tag294.xml"/><Relationship Id="rId13" Type="http://schemas.openxmlformats.org/officeDocument/2006/relationships/tags" Target="../tags/tag293.xml"/><Relationship Id="rId12" Type="http://schemas.openxmlformats.org/officeDocument/2006/relationships/tags" Target="../tags/tag292.xml"/><Relationship Id="rId11" Type="http://schemas.openxmlformats.org/officeDocument/2006/relationships/tags" Target="../tags/tag291.xml"/><Relationship Id="rId10" Type="http://schemas.openxmlformats.org/officeDocument/2006/relationships/tags" Target="../tags/tag290.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tags" Target="../tags/tag307.xml"/><Relationship Id="rId2" Type="http://schemas.openxmlformats.org/officeDocument/2006/relationships/tags" Target="../tags/tag306.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3.png"/><Relationship Id="rId2" Type="http://schemas.openxmlformats.org/officeDocument/2006/relationships/tags" Target="../tags/tag1.xml"/><Relationship Id="rId10" Type="http://schemas.openxmlformats.org/officeDocument/2006/relationships/notesSlide" Target="../notesSlides/notesSlide2.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tags" Target="../tags/tag308.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9" Type="http://schemas.openxmlformats.org/officeDocument/2006/relationships/notesSlide" Target="../notesSlides/notesSlide20.xml"/><Relationship Id="rId8" Type="http://schemas.openxmlformats.org/officeDocument/2006/relationships/slideLayout" Target="../slideLayouts/slideLayout1.xml"/><Relationship Id="rId7" Type="http://schemas.openxmlformats.org/officeDocument/2006/relationships/tags" Target="../tags/tag314.xml"/><Relationship Id="rId6" Type="http://schemas.openxmlformats.org/officeDocument/2006/relationships/tags" Target="../tags/tag313.xml"/><Relationship Id="rId5" Type="http://schemas.openxmlformats.org/officeDocument/2006/relationships/tags" Target="../tags/tag312.xml"/><Relationship Id="rId4" Type="http://schemas.openxmlformats.org/officeDocument/2006/relationships/tags" Target="../tags/tag311.xml"/><Relationship Id="rId3" Type="http://schemas.openxmlformats.org/officeDocument/2006/relationships/tags" Target="../tags/tag310.xml"/><Relationship Id="rId2" Type="http://schemas.openxmlformats.org/officeDocument/2006/relationships/tags" Target="../tags/tag309.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9" Type="http://schemas.openxmlformats.org/officeDocument/2006/relationships/tags" Target="../tags/tag322.xml"/><Relationship Id="rId8" Type="http://schemas.openxmlformats.org/officeDocument/2006/relationships/tags" Target="../tags/tag321.xml"/><Relationship Id="rId7" Type="http://schemas.openxmlformats.org/officeDocument/2006/relationships/tags" Target="../tags/tag320.xml"/><Relationship Id="rId6" Type="http://schemas.openxmlformats.org/officeDocument/2006/relationships/tags" Target="../tags/tag319.xml"/><Relationship Id="rId5" Type="http://schemas.openxmlformats.org/officeDocument/2006/relationships/tags" Target="../tags/tag318.xml"/><Relationship Id="rId41" Type="http://schemas.openxmlformats.org/officeDocument/2006/relationships/slideLayout" Target="../slideLayouts/slideLayout2.xml"/><Relationship Id="rId40" Type="http://schemas.openxmlformats.org/officeDocument/2006/relationships/tags" Target="../tags/tag353.xml"/><Relationship Id="rId4" Type="http://schemas.openxmlformats.org/officeDocument/2006/relationships/tags" Target="../tags/tag317.xml"/><Relationship Id="rId39" Type="http://schemas.openxmlformats.org/officeDocument/2006/relationships/tags" Target="../tags/tag352.xml"/><Relationship Id="rId38" Type="http://schemas.openxmlformats.org/officeDocument/2006/relationships/tags" Target="../tags/tag351.xml"/><Relationship Id="rId37" Type="http://schemas.openxmlformats.org/officeDocument/2006/relationships/tags" Target="../tags/tag350.xml"/><Relationship Id="rId36" Type="http://schemas.openxmlformats.org/officeDocument/2006/relationships/tags" Target="../tags/tag349.xml"/><Relationship Id="rId35" Type="http://schemas.openxmlformats.org/officeDocument/2006/relationships/tags" Target="../tags/tag348.xml"/><Relationship Id="rId34" Type="http://schemas.openxmlformats.org/officeDocument/2006/relationships/tags" Target="../tags/tag347.xml"/><Relationship Id="rId33" Type="http://schemas.openxmlformats.org/officeDocument/2006/relationships/tags" Target="../tags/tag346.xml"/><Relationship Id="rId32" Type="http://schemas.openxmlformats.org/officeDocument/2006/relationships/tags" Target="../tags/tag345.xml"/><Relationship Id="rId31" Type="http://schemas.openxmlformats.org/officeDocument/2006/relationships/tags" Target="../tags/tag344.xml"/><Relationship Id="rId30" Type="http://schemas.openxmlformats.org/officeDocument/2006/relationships/tags" Target="../tags/tag343.xml"/><Relationship Id="rId3" Type="http://schemas.openxmlformats.org/officeDocument/2006/relationships/tags" Target="../tags/tag316.xml"/><Relationship Id="rId29" Type="http://schemas.openxmlformats.org/officeDocument/2006/relationships/tags" Target="../tags/tag342.xml"/><Relationship Id="rId28" Type="http://schemas.openxmlformats.org/officeDocument/2006/relationships/tags" Target="../tags/tag341.xml"/><Relationship Id="rId27" Type="http://schemas.openxmlformats.org/officeDocument/2006/relationships/tags" Target="../tags/tag340.xml"/><Relationship Id="rId26" Type="http://schemas.openxmlformats.org/officeDocument/2006/relationships/tags" Target="../tags/tag339.xml"/><Relationship Id="rId25" Type="http://schemas.openxmlformats.org/officeDocument/2006/relationships/tags" Target="../tags/tag338.xml"/><Relationship Id="rId24" Type="http://schemas.openxmlformats.org/officeDocument/2006/relationships/tags" Target="../tags/tag337.xml"/><Relationship Id="rId23" Type="http://schemas.openxmlformats.org/officeDocument/2006/relationships/tags" Target="../tags/tag336.xml"/><Relationship Id="rId22" Type="http://schemas.openxmlformats.org/officeDocument/2006/relationships/tags" Target="../tags/tag335.xml"/><Relationship Id="rId21" Type="http://schemas.openxmlformats.org/officeDocument/2006/relationships/tags" Target="../tags/tag334.xml"/><Relationship Id="rId20" Type="http://schemas.openxmlformats.org/officeDocument/2006/relationships/tags" Target="../tags/tag333.xml"/><Relationship Id="rId2" Type="http://schemas.openxmlformats.org/officeDocument/2006/relationships/tags" Target="../tags/tag315.xml"/><Relationship Id="rId19" Type="http://schemas.openxmlformats.org/officeDocument/2006/relationships/tags" Target="../tags/tag332.xml"/><Relationship Id="rId18" Type="http://schemas.openxmlformats.org/officeDocument/2006/relationships/tags" Target="../tags/tag331.xml"/><Relationship Id="rId17" Type="http://schemas.openxmlformats.org/officeDocument/2006/relationships/tags" Target="../tags/tag330.xml"/><Relationship Id="rId16" Type="http://schemas.openxmlformats.org/officeDocument/2006/relationships/tags" Target="../tags/tag329.xml"/><Relationship Id="rId15" Type="http://schemas.openxmlformats.org/officeDocument/2006/relationships/tags" Target="../tags/tag328.xml"/><Relationship Id="rId14" Type="http://schemas.openxmlformats.org/officeDocument/2006/relationships/tags" Target="../tags/tag327.xml"/><Relationship Id="rId13" Type="http://schemas.openxmlformats.org/officeDocument/2006/relationships/tags" Target="../tags/tag326.xml"/><Relationship Id="rId12" Type="http://schemas.openxmlformats.org/officeDocument/2006/relationships/tags" Target="../tags/tag325.xml"/><Relationship Id="rId11" Type="http://schemas.openxmlformats.org/officeDocument/2006/relationships/tags" Target="../tags/tag324.xml"/><Relationship Id="rId10" Type="http://schemas.openxmlformats.org/officeDocument/2006/relationships/tags" Target="../tags/tag323.xml"/><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9" Type="http://schemas.openxmlformats.org/officeDocument/2006/relationships/tags" Target="../tags/tag361.xml"/><Relationship Id="rId8" Type="http://schemas.openxmlformats.org/officeDocument/2006/relationships/tags" Target="../tags/tag360.xml"/><Relationship Id="rId7" Type="http://schemas.openxmlformats.org/officeDocument/2006/relationships/tags" Target="../tags/tag359.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3" Type="http://schemas.openxmlformats.org/officeDocument/2006/relationships/tags" Target="../tags/tag355.xml"/><Relationship Id="rId26" Type="http://schemas.openxmlformats.org/officeDocument/2006/relationships/notesSlide" Target="../notesSlides/notesSlide21.xml"/><Relationship Id="rId25" Type="http://schemas.openxmlformats.org/officeDocument/2006/relationships/slideLayout" Target="../slideLayouts/slideLayout1.xml"/><Relationship Id="rId24" Type="http://schemas.openxmlformats.org/officeDocument/2006/relationships/tags" Target="../tags/tag375.xml"/><Relationship Id="rId23" Type="http://schemas.openxmlformats.org/officeDocument/2006/relationships/tags" Target="../tags/tag374.xml"/><Relationship Id="rId22" Type="http://schemas.openxmlformats.org/officeDocument/2006/relationships/tags" Target="../tags/tag373.xml"/><Relationship Id="rId21" Type="http://schemas.openxmlformats.org/officeDocument/2006/relationships/tags" Target="../tags/tag372.xml"/><Relationship Id="rId20" Type="http://schemas.openxmlformats.org/officeDocument/2006/relationships/tags" Target="../tags/tag371.xml"/><Relationship Id="rId2" Type="http://schemas.openxmlformats.org/officeDocument/2006/relationships/tags" Target="../tags/tag354.xml"/><Relationship Id="rId19" Type="http://schemas.openxmlformats.org/officeDocument/2006/relationships/tags" Target="../tags/tag370.xml"/><Relationship Id="rId18" Type="http://schemas.openxmlformats.org/officeDocument/2006/relationships/tags" Target="../tags/tag369.xml"/><Relationship Id="rId17" Type="http://schemas.openxmlformats.org/officeDocument/2006/relationships/tags" Target="../tags/tag368.xml"/><Relationship Id="rId16" Type="http://schemas.openxmlformats.org/officeDocument/2006/relationships/tags" Target="../tags/tag367.xml"/><Relationship Id="rId15" Type="http://schemas.openxmlformats.org/officeDocument/2006/relationships/tags" Target="../tags/tag366.xml"/><Relationship Id="rId14" Type="http://schemas.openxmlformats.org/officeDocument/2006/relationships/tags" Target="../tags/tag365.xml"/><Relationship Id="rId13" Type="http://schemas.openxmlformats.org/officeDocument/2006/relationships/tags" Target="../tags/tag364.xml"/><Relationship Id="rId12" Type="http://schemas.openxmlformats.org/officeDocument/2006/relationships/tags" Target="../tags/tag363.xml"/><Relationship Id="rId11" Type="http://schemas.openxmlformats.org/officeDocument/2006/relationships/image" Target="../media/image4.png"/><Relationship Id="rId10" Type="http://schemas.openxmlformats.org/officeDocument/2006/relationships/tags" Target="../tags/tag362.xml"/><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9" Type="http://schemas.openxmlformats.org/officeDocument/2006/relationships/tags" Target="../tags/tag383.xml"/><Relationship Id="rId8" Type="http://schemas.openxmlformats.org/officeDocument/2006/relationships/tags" Target="../tags/tag382.xml"/><Relationship Id="rId7" Type="http://schemas.openxmlformats.org/officeDocument/2006/relationships/tags" Target="../tags/tag381.xml"/><Relationship Id="rId6" Type="http://schemas.openxmlformats.org/officeDocument/2006/relationships/tags" Target="../tags/tag380.xml"/><Relationship Id="rId5" Type="http://schemas.openxmlformats.org/officeDocument/2006/relationships/tags" Target="../tags/tag379.xml"/><Relationship Id="rId4" Type="http://schemas.openxmlformats.org/officeDocument/2006/relationships/tags" Target="../tags/tag378.xml"/><Relationship Id="rId3" Type="http://schemas.openxmlformats.org/officeDocument/2006/relationships/tags" Target="../tags/tag377.xml"/><Relationship Id="rId20" Type="http://schemas.openxmlformats.org/officeDocument/2006/relationships/notesSlide" Target="../notesSlides/notesSlide22.xml"/><Relationship Id="rId2" Type="http://schemas.openxmlformats.org/officeDocument/2006/relationships/tags" Target="../tags/tag376.xml"/><Relationship Id="rId19" Type="http://schemas.openxmlformats.org/officeDocument/2006/relationships/slideLayout" Target="../slideLayouts/slideLayout1.xml"/><Relationship Id="rId18" Type="http://schemas.openxmlformats.org/officeDocument/2006/relationships/tags" Target="../tags/tag392.xml"/><Relationship Id="rId17" Type="http://schemas.openxmlformats.org/officeDocument/2006/relationships/tags" Target="../tags/tag391.xml"/><Relationship Id="rId16" Type="http://schemas.openxmlformats.org/officeDocument/2006/relationships/tags" Target="../tags/tag390.xml"/><Relationship Id="rId15" Type="http://schemas.openxmlformats.org/officeDocument/2006/relationships/tags" Target="../tags/tag389.xml"/><Relationship Id="rId14" Type="http://schemas.openxmlformats.org/officeDocument/2006/relationships/tags" Target="../tags/tag388.xml"/><Relationship Id="rId13" Type="http://schemas.openxmlformats.org/officeDocument/2006/relationships/tags" Target="../tags/tag387.xml"/><Relationship Id="rId12" Type="http://schemas.openxmlformats.org/officeDocument/2006/relationships/tags" Target="../tags/tag386.xml"/><Relationship Id="rId11" Type="http://schemas.openxmlformats.org/officeDocument/2006/relationships/tags" Target="../tags/tag385.xml"/><Relationship Id="rId10" Type="http://schemas.openxmlformats.org/officeDocument/2006/relationships/tags" Target="../tags/tag384.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9" Type="http://schemas.openxmlformats.org/officeDocument/2006/relationships/tags" Target="../tags/tag400.xml"/><Relationship Id="rId8" Type="http://schemas.openxmlformats.org/officeDocument/2006/relationships/tags" Target="../tags/tag399.xml"/><Relationship Id="rId7" Type="http://schemas.openxmlformats.org/officeDocument/2006/relationships/tags" Target="../tags/tag398.xml"/><Relationship Id="rId6" Type="http://schemas.openxmlformats.org/officeDocument/2006/relationships/tags" Target="../tags/tag397.xml"/><Relationship Id="rId5" Type="http://schemas.openxmlformats.org/officeDocument/2006/relationships/tags" Target="../tags/tag396.xml"/><Relationship Id="rId4" Type="http://schemas.openxmlformats.org/officeDocument/2006/relationships/tags" Target="../tags/tag395.xml"/><Relationship Id="rId3" Type="http://schemas.openxmlformats.org/officeDocument/2006/relationships/tags" Target="../tags/tag394.xml"/><Relationship Id="rId20" Type="http://schemas.openxmlformats.org/officeDocument/2006/relationships/notesSlide" Target="../notesSlides/notesSlide23.xml"/><Relationship Id="rId2" Type="http://schemas.openxmlformats.org/officeDocument/2006/relationships/tags" Target="../tags/tag393.xml"/><Relationship Id="rId19" Type="http://schemas.openxmlformats.org/officeDocument/2006/relationships/slideLayout" Target="../slideLayouts/slideLayout1.xml"/><Relationship Id="rId18" Type="http://schemas.openxmlformats.org/officeDocument/2006/relationships/tags" Target="../tags/tag409.xml"/><Relationship Id="rId17" Type="http://schemas.openxmlformats.org/officeDocument/2006/relationships/tags" Target="../tags/tag408.xml"/><Relationship Id="rId16" Type="http://schemas.openxmlformats.org/officeDocument/2006/relationships/tags" Target="../tags/tag407.xml"/><Relationship Id="rId15" Type="http://schemas.openxmlformats.org/officeDocument/2006/relationships/tags" Target="../tags/tag406.xml"/><Relationship Id="rId14" Type="http://schemas.openxmlformats.org/officeDocument/2006/relationships/tags" Target="../tags/tag405.xml"/><Relationship Id="rId13" Type="http://schemas.openxmlformats.org/officeDocument/2006/relationships/tags" Target="../tags/tag404.xml"/><Relationship Id="rId12" Type="http://schemas.openxmlformats.org/officeDocument/2006/relationships/tags" Target="../tags/tag403.xml"/><Relationship Id="rId11" Type="http://schemas.openxmlformats.org/officeDocument/2006/relationships/tags" Target="../tags/tag402.xml"/><Relationship Id="rId10" Type="http://schemas.openxmlformats.org/officeDocument/2006/relationships/tags" Target="../tags/tag401.xml"/><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9" Type="http://schemas.openxmlformats.org/officeDocument/2006/relationships/tags" Target="../tags/tag417.xml"/><Relationship Id="rId8" Type="http://schemas.openxmlformats.org/officeDocument/2006/relationships/tags" Target="../tags/tag416.xml"/><Relationship Id="rId7" Type="http://schemas.openxmlformats.org/officeDocument/2006/relationships/tags" Target="../tags/tag415.xml"/><Relationship Id="rId6" Type="http://schemas.openxmlformats.org/officeDocument/2006/relationships/tags" Target="../tags/tag414.xml"/><Relationship Id="rId5" Type="http://schemas.openxmlformats.org/officeDocument/2006/relationships/tags" Target="../tags/tag413.xml"/><Relationship Id="rId4" Type="http://schemas.openxmlformats.org/officeDocument/2006/relationships/tags" Target="../tags/tag412.xml"/><Relationship Id="rId3" Type="http://schemas.openxmlformats.org/officeDocument/2006/relationships/tags" Target="../tags/tag411.xml"/><Relationship Id="rId20" Type="http://schemas.openxmlformats.org/officeDocument/2006/relationships/notesSlide" Target="../notesSlides/notesSlide24.xml"/><Relationship Id="rId2" Type="http://schemas.openxmlformats.org/officeDocument/2006/relationships/tags" Target="../tags/tag410.xml"/><Relationship Id="rId19" Type="http://schemas.openxmlformats.org/officeDocument/2006/relationships/slideLayout" Target="../slideLayouts/slideLayout1.xml"/><Relationship Id="rId18" Type="http://schemas.openxmlformats.org/officeDocument/2006/relationships/tags" Target="../tags/tag426.xml"/><Relationship Id="rId17" Type="http://schemas.openxmlformats.org/officeDocument/2006/relationships/tags" Target="../tags/tag425.xml"/><Relationship Id="rId16" Type="http://schemas.openxmlformats.org/officeDocument/2006/relationships/tags" Target="../tags/tag424.xml"/><Relationship Id="rId15" Type="http://schemas.openxmlformats.org/officeDocument/2006/relationships/tags" Target="../tags/tag423.xml"/><Relationship Id="rId14" Type="http://schemas.openxmlformats.org/officeDocument/2006/relationships/tags" Target="../tags/tag422.xml"/><Relationship Id="rId13" Type="http://schemas.openxmlformats.org/officeDocument/2006/relationships/tags" Target="../tags/tag421.xml"/><Relationship Id="rId12" Type="http://schemas.openxmlformats.org/officeDocument/2006/relationships/tags" Target="../tags/tag420.xml"/><Relationship Id="rId11" Type="http://schemas.openxmlformats.org/officeDocument/2006/relationships/tags" Target="../tags/tag419.xml"/><Relationship Id="rId10" Type="http://schemas.openxmlformats.org/officeDocument/2006/relationships/tags" Target="../tags/tag418.xml"/><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9" Type="http://schemas.openxmlformats.org/officeDocument/2006/relationships/tags" Target="../tags/tag434.xml"/><Relationship Id="rId8" Type="http://schemas.openxmlformats.org/officeDocument/2006/relationships/tags" Target="../tags/tag433.xml"/><Relationship Id="rId7" Type="http://schemas.openxmlformats.org/officeDocument/2006/relationships/tags" Target="../tags/tag432.xml"/><Relationship Id="rId6" Type="http://schemas.openxmlformats.org/officeDocument/2006/relationships/tags" Target="../tags/tag431.xml"/><Relationship Id="rId5" Type="http://schemas.openxmlformats.org/officeDocument/2006/relationships/tags" Target="../tags/tag430.xml"/><Relationship Id="rId4" Type="http://schemas.openxmlformats.org/officeDocument/2006/relationships/tags" Target="../tags/tag429.xml"/><Relationship Id="rId3" Type="http://schemas.openxmlformats.org/officeDocument/2006/relationships/tags" Target="../tags/tag428.xml"/><Relationship Id="rId20" Type="http://schemas.openxmlformats.org/officeDocument/2006/relationships/notesSlide" Target="../notesSlides/notesSlide25.xml"/><Relationship Id="rId2" Type="http://schemas.openxmlformats.org/officeDocument/2006/relationships/tags" Target="../tags/tag427.xml"/><Relationship Id="rId19" Type="http://schemas.openxmlformats.org/officeDocument/2006/relationships/slideLayout" Target="../slideLayouts/slideLayout1.xml"/><Relationship Id="rId18" Type="http://schemas.openxmlformats.org/officeDocument/2006/relationships/tags" Target="../tags/tag443.xml"/><Relationship Id="rId17" Type="http://schemas.openxmlformats.org/officeDocument/2006/relationships/tags" Target="../tags/tag442.xml"/><Relationship Id="rId16" Type="http://schemas.openxmlformats.org/officeDocument/2006/relationships/tags" Target="../tags/tag441.xml"/><Relationship Id="rId15" Type="http://schemas.openxmlformats.org/officeDocument/2006/relationships/tags" Target="../tags/tag440.xml"/><Relationship Id="rId14" Type="http://schemas.openxmlformats.org/officeDocument/2006/relationships/tags" Target="../tags/tag439.xml"/><Relationship Id="rId13" Type="http://schemas.openxmlformats.org/officeDocument/2006/relationships/tags" Target="../tags/tag438.xml"/><Relationship Id="rId12" Type="http://schemas.openxmlformats.org/officeDocument/2006/relationships/tags" Target="../tags/tag437.xml"/><Relationship Id="rId11" Type="http://schemas.openxmlformats.org/officeDocument/2006/relationships/tags" Target="../tags/tag436.xml"/><Relationship Id="rId10" Type="http://schemas.openxmlformats.org/officeDocument/2006/relationships/tags" Target="../tags/tag435.xml"/><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450.xml"/><Relationship Id="rId7" Type="http://schemas.openxmlformats.org/officeDocument/2006/relationships/tags" Target="../tags/tag449.xml"/><Relationship Id="rId6" Type="http://schemas.openxmlformats.org/officeDocument/2006/relationships/tags" Target="../tags/tag448.xml"/><Relationship Id="rId5" Type="http://schemas.openxmlformats.org/officeDocument/2006/relationships/tags" Target="../tags/tag447.xml"/><Relationship Id="rId4" Type="http://schemas.openxmlformats.org/officeDocument/2006/relationships/tags" Target="../tags/tag446.xml"/><Relationship Id="rId3" Type="http://schemas.openxmlformats.org/officeDocument/2006/relationships/tags" Target="../tags/tag445.xml"/><Relationship Id="rId2" Type="http://schemas.openxmlformats.org/officeDocument/2006/relationships/tags" Target="../tags/tag444.xml"/><Relationship Id="rId10" Type="http://schemas.openxmlformats.org/officeDocument/2006/relationships/notesSlide" Target="../notesSlides/notesSlide26.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5" Type="http://schemas.openxmlformats.org/officeDocument/2006/relationships/notesSlide" Target="../notesSlides/notesSlide3.xml"/><Relationship Id="rId14" Type="http://schemas.openxmlformats.org/officeDocument/2006/relationships/slideLayout" Target="../slideLayouts/slideLayout1.xml"/><Relationship Id="rId13" Type="http://schemas.openxmlformats.org/officeDocument/2006/relationships/tags" Target="../tags/tag18.xml"/><Relationship Id="rId12" Type="http://schemas.openxmlformats.org/officeDocument/2006/relationships/tags" Target="../tags/tag17.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xml"/><Relationship Id="rId3" Type="http://schemas.openxmlformats.org/officeDocument/2006/relationships/tags" Target="../tags/tag452.xml"/><Relationship Id="rId2" Type="http://schemas.openxmlformats.org/officeDocument/2006/relationships/tags" Target="../tags/tag451.xml"/><Relationship Id="rId1" Type="http://schemas.openxmlformats.org/officeDocument/2006/relationships/image" Target="../media/image1.jpe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tags" Target="../tags/tag454.xml"/><Relationship Id="rId2" Type="http://schemas.openxmlformats.org/officeDocument/2006/relationships/tags" Target="../tags/tag453.xml"/><Relationship Id="rId1" Type="http://schemas.openxmlformats.org/officeDocument/2006/relationships/image" Target="../media/image1.jpeg"/></Relationships>
</file>

<file path=ppt/slides/_rels/slide32.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xml"/><Relationship Id="rId4" Type="http://schemas.openxmlformats.org/officeDocument/2006/relationships/tags" Target="../tags/tag457.xml"/><Relationship Id="rId3" Type="http://schemas.openxmlformats.org/officeDocument/2006/relationships/tags" Target="../tags/tag456.xml"/><Relationship Id="rId2" Type="http://schemas.openxmlformats.org/officeDocument/2006/relationships/tags" Target="../tags/tag455.xml"/><Relationship Id="rId1" Type="http://schemas.openxmlformats.org/officeDocument/2006/relationships/image" Target="../media/image1.jpeg"/></Relationships>
</file>

<file path=ppt/slides/_rels/slide33.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1.xml"/><Relationship Id="rId4" Type="http://schemas.openxmlformats.org/officeDocument/2006/relationships/tags" Target="../tags/tag460.xml"/><Relationship Id="rId3" Type="http://schemas.openxmlformats.org/officeDocument/2006/relationships/tags" Target="../tags/tag459.xml"/><Relationship Id="rId2" Type="http://schemas.openxmlformats.org/officeDocument/2006/relationships/tags" Target="../tags/tag458.xml"/><Relationship Id="rId1" Type="http://schemas.openxmlformats.org/officeDocument/2006/relationships/image" Target="../media/image1.jpeg"/></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1.xml"/><Relationship Id="rId4" Type="http://schemas.openxmlformats.org/officeDocument/2006/relationships/tags" Target="../tags/tag463.xml"/><Relationship Id="rId3" Type="http://schemas.openxmlformats.org/officeDocument/2006/relationships/tags" Target="../tags/tag462.xml"/><Relationship Id="rId2" Type="http://schemas.openxmlformats.org/officeDocument/2006/relationships/tags" Target="../tags/tag461.xml"/><Relationship Id="rId1" Type="http://schemas.openxmlformats.org/officeDocument/2006/relationships/image" Target="../media/image1.jpe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9.xml"/><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1.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5" Type="http://schemas.openxmlformats.org/officeDocument/2006/relationships/slideLayout" Target="../slideLayouts/slideLayout2.xml"/><Relationship Id="rId34" Type="http://schemas.openxmlformats.org/officeDocument/2006/relationships/tags" Target="../tags/tag58.xml"/><Relationship Id="rId33" Type="http://schemas.openxmlformats.org/officeDocument/2006/relationships/tags" Target="../tags/tag57.xml"/><Relationship Id="rId32" Type="http://schemas.openxmlformats.org/officeDocument/2006/relationships/tags" Target="../tags/tag56.xml"/><Relationship Id="rId31" Type="http://schemas.openxmlformats.org/officeDocument/2006/relationships/tags" Target="../tags/tag55.xml"/><Relationship Id="rId30" Type="http://schemas.openxmlformats.org/officeDocument/2006/relationships/tags" Target="../tags/tag54.xml"/><Relationship Id="rId3" Type="http://schemas.openxmlformats.org/officeDocument/2006/relationships/tags" Target="../tags/tag27.xml"/><Relationship Id="rId29" Type="http://schemas.openxmlformats.org/officeDocument/2006/relationships/tags" Target="../tags/tag53.xml"/><Relationship Id="rId28" Type="http://schemas.openxmlformats.org/officeDocument/2006/relationships/tags" Target="../tags/tag52.xml"/><Relationship Id="rId27" Type="http://schemas.openxmlformats.org/officeDocument/2006/relationships/tags" Target="../tags/tag51.xml"/><Relationship Id="rId26" Type="http://schemas.openxmlformats.org/officeDocument/2006/relationships/tags" Target="../tags/tag50.xml"/><Relationship Id="rId25" Type="http://schemas.openxmlformats.org/officeDocument/2006/relationships/tags" Target="../tags/tag49.xml"/><Relationship Id="rId24" Type="http://schemas.openxmlformats.org/officeDocument/2006/relationships/tags" Target="../tags/tag48.xml"/><Relationship Id="rId23" Type="http://schemas.openxmlformats.org/officeDocument/2006/relationships/tags" Target="../tags/tag47.xml"/><Relationship Id="rId22" Type="http://schemas.openxmlformats.org/officeDocument/2006/relationships/tags" Target="../tags/tag46.xml"/><Relationship Id="rId21" Type="http://schemas.openxmlformats.org/officeDocument/2006/relationships/tags" Target="../tags/tag45.xml"/><Relationship Id="rId20" Type="http://schemas.openxmlformats.org/officeDocument/2006/relationships/tags" Target="../tags/tag44.xml"/><Relationship Id="rId2" Type="http://schemas.openxmlformats.org/officeDocument/2006/relationships/tags" Target="../tags/tag26.xml"/><Relationship Id="rId19" Type="http://schemas.openxmlformats.org/officeDocument/2006/relationships/tags" Target="../tags/tag43.xml"/><Relationship Id="rId18" Type="http://schemas.openxmlformats.org/officeDocument/2006/relationships/tags" Target="../tags/tag42.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tags" Target="../tags/tag65.xml"/><Relationship Id="rId7" Type="http://schemas.openxmlformats.org/officeDocument/2006/relationships/tags" Target="../tags/tag64.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35" Type="http://schemas.openxmlformats.org/officeDocument/2006/relationships/slideLayout" Target="../slideLayouts/slideLayout2.xml"/><Relationship Id="rId34" Type="http://schemas.openxmlformats.org/officeDocument/2006/relationships/tags" Target="../tags/tag91.xml"/><Relationship Id="rId33" Type="http://schemas.openxmlformats.org/officeDocument/2006/relationships/tags" Target="../tags/tag90.xml"/><Relationship Id="rId32" Type="http://schemas.openxmlformats.org/officeDocument/2006/relationships/tags" Target="../tags/tag89.xml"/><Relationship Id="rId31" Type="http://schemas.openxmlformats.org/officeDocument/2006/relationships/tags" Target="../tags/tag88.xml"/><Relationship Id="rId30" Type="http://schemas.openxmlformats.org/officeDocument/2006/relationships/tags" Target="../tags/tag87.xml"/><Relationship Id="rId3" Type="http://schemas.openxmlformats.org/officeDocument/2006/relationships/tags" Target="../tags/tag60.xml"/><Relationship Id="rId29" Type="http://schemas.openxmlformats.org/officeDocument/2006/relationships/tags" Target="../tags/tag86.xml"/><Relationship Id="rId28" Type="http://schemas.openxmlformats.org/officeDocument/2006/relationships/tags" Target="../tags/tag85.xml"/><Relationship Id="rId27" Type="http://schemas.openxmlformats.org/officeDocument/2006/relationships/tags" Target="../tags/tag84.xml"/><Relationship Id="rId26" Type="http://schemas.openxmlformats.org/officeDocument/2006/relationships/tags" Target="../tags/tag83.xml"/><Relationship Id="rId25" Type="http://schemas.openxmlformats.org/officeDocument/2006/relationships/tags" Target="../tags/tag82.xml"/><Relationship Id="rId24" Type="http://schemas.openxmlformats.org/officeDocument/2006/relationships/tags" Target="../tags/tag81.xml"/><Relationship Id="rId23" Type="http://schemas.openxmlformats.org/officeDocument/2006/relationships/tags" Target="../tags/tag80.xml"/><Relationship Id="rId22" Type="http://schemas.openxmlformats.org/officeDocument/2006/relationships/tags" Target="../tags/tag79.xml"/><Relationship Id="rId21" Type="http://schemas.openxmlformats.org/officeDocument/2006/relationships/tags" Target="../tags/tag78.xml"/><Relationship Id="rId20" Type="http://schemas.openxmlformats.org/officeDocument/2006/relationships/tags" Target="../tags/tag77.xml"/><Relationship Id="rId2" Type="http://schemas.openxmlformats.org/officeDocument/2006/relationships/tags" Target="../tags/tag59.xml"/><Relationship Id="rId19" Type="http://schemas.openxmlformats.org/officeDocument/2006/relationships/tags" Target="../tags/tag76.xml"/><Relationship Id="rId18" Type="http://schemas.openxmlformats.org/officeDocument/2006/relationships/tags" Target="../tags/tag75.xml"/><Relationship Id="rId17" Type="http://schemas.openxmlformats.org/officeDocument/2006/relationships/tags" Target="../tags/tag74.xml"/><Relationship Id="rId16" Type="http://schemas.openxmlformats.org/officeDocument/2006/relationships/tags" Target="../tags/tag73.xml"/><Relationship Id="rId15" Type="http://schemas.openxmlformats.org/officeDocument/2006/relationships/tags" Target="../tags/tag72.xml"/><Relationship Id="rId14" Type="http://schemas.openxmlformats.org/officeDocument/2006/relationships/tags" Target="../tags/tag71.xml"/><Relationship Id="rId13" Type="http://schemas.openxmlformats.org/officeDocument/2006/relationships/tags" Target="../tags/tag70.xml"/><Relationship Id="rId12" Type="http://schemas.openxmlformats.org/officeDocument/2006/relationships/tags" Target="../tags/tag69.xml"/><Relationship Id="rId11" Type="http://schemas.openxmlformats.org/officeDocument/2006/relationships/tags" Target="../tags/tag68.xml"/><Relationship Id="rId10" Type="http://schemas.openxmlformats.org/officeDocument/2006/relationships/tags" Target="../tags/tag67.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1" Type="http://schemas.openxmlformats.org/officeDocument/2006/relationships/notesSlide" Target="../notesSlides/notesSlide7.xml"/><Relationship Id="rId20" Type="http://schemas.openxmlformats.org/officeDocument/2006/relationships/slideLayout" Target="../slideLayouts/slideLayout1.xml"/><Relationship Id="rId2" Type="http://schemas.openxmlformats.org/officeDocument/2006/relationships/tags" Target="../tags/tag92.xml"/><Relationship Id="rId19" Type="http://schemas.openxmlformats.org/officeDocument/2006/relationships/tags" Target="../tags/tag109.xml"/><Relationship Id="rId18" Type="http://schemas.openxmlformats.org/officeDocument/2006/relationships/tags" Target="../tags/tag108.xml"/><Relationship Id="rId17" Type="http://schemas.openxmlformats.org/officeDocument/2006/relationships/tags" Target="../tags/tag107.xml"/><Relationship Id="rId16" Type="http://schemas.openxmlformats.org/officeDocument/2006/relationships/tags" Target="../tags/tag106.xml"/><Relationship Id="rId15" Type="http://schemas.openxmlformats.org/officeDocument/2006/relationships/tags" Target="../tags/tag105.xml"/><Relationship Id="rId14" Type="http://schemas.openxmlformats.org/officeDocument/2006/relationships/tags" Target="../tags/tag104.xml"/><Relationship Id="rId13" Type="http://schemas.openxmlformats.org/officeDocument/2006/relationships/tags" Target="../tags/tag103.xml"/><Relationship Id="rId12" Type="http://schemas.openxmlformats.org/officeDocument/2006/relationships/tags" Target="../tags/tag102.xml"/><Relationship Id="rId11" Type="http://schemas.openxmlformats.org/officeDocument/2006/relationships/tags" Target="../tags/tag101.xml"/><Relationship Id="rId10" Type="http://schemas.openxmlformats.org/officeDocument/2006/relationships/tags" Target="../tags/tag100.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474345" y="138430"/>
            <a:ext cx="8195310" cy="4744085"/>
          </a:xfrm>
          <a:prstGeom prst="rect">
            <a:avLst/>
          </a:prstGeom>
        </p:spPr>
      </p:pic>
      <p:sp>
        <p:nvSpPr>
          <p:cNvPr id="16" name="文本框 15"/>
          <p:cNvSpPr txBox="1"/>
          <p:nvPr/>
        </p:nvSpPr>
        <p:spPr>
          <a:xfrm>
            <a:off x="1676400" y="1068705"/>
            <a:ext cx="5791200" cy="722630"/>
          </a:xfrm>
          <a:prstGeom prst="rect">
            <a:avLst/>
          </a:prstGeom>
          <a:noFill/>
        </p:spPr>
        <p:txBody>
          <a:bodyPr wrap="none" rtlCol="0">
            <a:noAutofit/>
          </a:bodyPr>
          <a:lstStyle/>
          <a:p>
            <a:pPr algn="l"/>
            <a:r>
              <a:rPr lang="zh-CN" altLang="en-US" sz="4400" b="1" dirty="0">
                <a:solidFill>
                  <a:schemeClr val="bg1"/>
                </a:solidFill>
              </a:rPr>
              <a:t>《学前教育基础知识》</a:t>
            </a:r>
            <a:endParaRPr lang="zh-CN" altLang="en-US" sz="4400" b="1" dirty="0">
              <a:solidFill>
                <a:schemeClr val="bg1"/>
              </a:solidFill>
            </a:endParaRPr>
          </a:p>
        </p:txBody>
      </p:sp>
      <p:sp>
        <p:nvSpPr>
          <p:cNvPr id="17" name="文本框 16"/>
          <p:cNvSpPr txBox="1"/>
          <p:nvPr/>
        </p:nvSpPr>
        <p:spPr>
          <a:xfrm>
            <a:off x="1682115" y="1976755"/>
            <a:ext cx="5483860" cy="1391285"/>
          </a:xfrm>
          <a:prstGeom prst="rect">
            <a:avLst/>
          </a:prstGeom>
          <a:noFill/>
        </p:spPr>
        <p:txBody>
          <a:bodyPr wrap="square" rtlCol="0">
            <a:noAutofit/>
          </a:bodyPr>
          <a:lstStyle/>
          <a:p>
            <a:pPr algn="ctr">
              <a:lnSpc>
                <a:spcPct val="150000"/>
              </a:lnSpc>
            </a:pPr>
            <a:r>
              <a:rPr lang="zh-CN" altLang="en-US" sz="2800" b="1" dirty="0">
                <a:solidFill>
                  <a:schemeClr val="bg1"/>
                </a:solidFill>
              </a:rPr>
              <a:t>主题</a:t>
            </a:r>
            <a:r>
              <a:rPr lang="en-US" altLang="zh-CN" sz="2800" b="1" dirty="0">
                <a:solidFill>
                  <a:schemeClr val="bg1"/>
                </a:solidFill>
              </a:rPr>
              <a:t>9  </a:t>
            </a:r>
            <a:endParaRPr lang="en-US" altLang="zh-CN" sz="2800" b="1" dirty="0">
              <a:solidFill>
                <a:schemeClr val="bg1"/>
              </a:solidFill>
            </a:endParaRPr>
          </a:p>
          <a:p>
            <a:pPr algn="ctr">
              <a:lnSpc>
                <a:spcPct val="150000"/>
              </a:lnSpc>
            </a:pPr>
            <a:r>
              <a:rPr lang="zh-CN" altLang="en-US" sz="2800" b="1" dirty="0">
                <a:solidFill>
                  <a:schemeClr val="bg1"/>
                </a:solidFill>
              </a:rPr>
              <a:t>幼儿园与家庭、社区的合作</a:t>
            </a:r>
            <a:endParaRPr lang="zh-CN" altLang="en-US"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par>
                          <p:cTn id="17" fill="hold">
                            <p:stCondLst>
                              <p:cond delay="29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1960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（二）家长方面</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276124" y="1734630"/>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731645"/>
            <a:ext cx="6807835" cy="96202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孩子在家长的关爱中认识世界，在孩子的世界里家长的的行为潜移默化的影响着幼儿，这种影响可能会伴随孩子一生。家长的</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脾气性格、文化修养、道德观念、个性特点</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对孩子的健康成长起着举足轻重的作用。</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387159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帮助父母形成正确的教育观念</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8170" y="2917190"/>
            <a:ext cx="387032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提高家庭教育成效</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11049" y="3381995"/>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2310" y="3213735"/>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在开展家园合作模式后，家庭能够通过与幼儿园的有效联合，汲取和吸收幼儿园的科学教育观和教育方法，使幼儿园的教育行为能够为家庭教育提供支持，幼儿教师能够通过与家长的沟通，给予家长正确的幼儿教育指导和帮助，使家庭教育的优势、效果都能够展现出来，为幼儿的健康发展提供基础保障。</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19"/>
            </p:custDataLst>
          </p:nvPr>
        </p:nvSpPr>
        <p:spPr>
          <a:xfrm>
            <a:off x="1972945" y="232410"/>
            <a:ext cx="609346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二、幼儿园与家庭合作的目的和意义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2214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（三）幼儿园方面</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731645"/>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好的幼儿园的管理，必然是</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教师、幼儿、家长、社会共同参与</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的结果。幼儿园所进行的每一项保教活动，都离不开家长的理解和支持。</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387159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加强幼儿园保教管理质量</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6900" y="2806700"/>
            <a:ext cx="387032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提高幼儿园声誉</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26289" y="2955910"/>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2310" y="3213735"/>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家长工作的首要任务就是引起家长的共鸣，让</a:t>
            </a:r>
            <a:r>
              <a:rPr lang="zh-CN" altLang="en-US" sz="1400" b="1" u="sng" noProof="0" dirty="0">
                <a:solidFill>
                  <a:prstClr val="black">
                    <a:lumMod val="95000"/>
                    <a:lumOff val="5000"/>
                  </a:prstClr>
                </a:solidFill>
                <a:latin typeface="黑体" panose="02010609060101010101" charset="-122"/>
                <a:ea typeface="黑体" panose="02010609060101010101" charset="-122"/>
              </a:rPr>
              <a:t>家长与教师在育儿问题上达成一致理念，使家庭与幼儿园形成教育合力，</a:t>
            </a:r>
            <a:r>
              <a:rPr lang="zh-CN" altLang="en-US" sz="1400" b="0" noProof="0" dirty="0">
                <a:solidFill>
                  <a:prstClr val="black">
                    <a:lumMod val="95000"/>
                    <a:lumOff val="5000"/>
                  </a:prstClr>
                </a:solidFill>
                <a:latin typeface="黑体" panose="02010609060101010101" charset="-122"/>
                <a:ea typeface="黑体" panose="02010609060101010101" charset="-122"/>
              </a:rPr>
              <a:t>确保幼儿在幼儿园与家庭都能获得教育的同质性，达到教育的最佳效果。久而久之，家长之间口碑口口相传，自然就提升了幼儿园的声誉和知名度。</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19"/>
            </p:custDataLst>
          </p:nvPr>
        </p:nvSpPr>
        <p:spPr>
          <a:xfrm>
            <a:off x="1972945" y="232410"/>
            <a:ext cx="609346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二、幼儿园与家庭合作的目的和意义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1960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（四）教师方面</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731645"/>
            <a:ext cx="6807835" cy="96202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通过家园合作，幼儿教师可以及时了解到家庭教育中的教育方式和相关教育信息，更有</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针对性</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地对自己的</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教育方法、教学活动</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等进行及时调整，使自己的保教工作更加得心应手。</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387159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有利于教师因材施教</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6900" y="2806700"/>
            <a:ext cx="387032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有利于提升教师专业能力</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26289" y="2955910"/>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2310" y="3216275"/>
            <a:ext cx="6808470" cy="68135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作为一名优秀的幼儿教师，不仅需要具有</a:t>
            </a:r>
            <a:r>
              <a:rPr lang="zh-CN" altLang="en-US" sz="1400" b="1" u="sng" noProof="0" dirty="0">
                <a:solidFill>
                  <a:prstClr val="black">
                    <a:lumMod val="95000"/>
                    <a:lumOff val="5000"/>
                  </a:prstClr>
                </a:solidFill>
                <a:latin typeface="黑体" panose="02010609060101010101" charset="-122"/>
                <a:ea typeface="黑体" panose="02010609060101010101" charset="-122"/>
              </a:rPr>
              <a:t>高尚的道德品质</a:t>
            </a:r>
            <a:r>
              <a:rPr lang="zh-CN" altLang="en-US" sz="1400" b="0" noProof="0" dirty="0">
                <a:solidFill>
                  <a:prstClr val="black">
                    <a:lumMod val="95000"/>
                    <a:lumOff val="5000"/>
                  </a:prstClr>
                </a:solidFill>
                <a:latin typeface="黑体" panose="02010609060101010101" charset="-122"/>
                <a:ea typeface="黑体" panose="02010609060101010101" charset="-122"/>
              </a:rPr>
              <a:t>，同时还要掌握</a:t>
            </a:r>
            <a:r>
              <a:rPr lang="zh-CN" altLang="en-US" sz="1400" b="1" u="sng" noProof="0" dirty="0">
                <a:solidFill>
                  <a:prstClr val="black">
                    <a:lumMod val="95000"/>
                    <a:lumOff val="5000"/>
                  </a:prstClr>
                </a:solidFill>
                <a:latin typeface="黑体" panose="02010609060101010101" charset="-122"/>
                <a:ea typeface="黑体" panose="02010609060101010101" charset="-122"/>
              </a:rPr>
              <a:t>先进的教育方法</a:t>
            </a:r>
            <a:r>
              <a:rPr lang="zh-CN" altLang="en-US" sz="1400" b="0" noProof="0" dirty="0">
                <a:solidFill>
                  <a:prstClr val="black">
                    <a:lumMod val="95000"/>
                    <a:lumOff val="5000"/>
                  </a:prstClr>
                </a:solidFill>
                <a:latin typeface="黑体" panose="02010609060101010101" charset="-122"/>
                <a:ea typeface="黑体" panose="02010609060101010101" charset="-122"/>
              </a:rPr>
              <a:t>，具有</a:t>
            </a:r>
            <a:r>
              <a:rPr lang="zh-CN" altLang="en-US" sz="1400" b="1" u="sng" noProof="0" dirty="0">
                <a:solidFill>
                  <a:prstClr val="black">
                    <a:lumMod val="95000"/>
                    <a:lumOff val="5000"/>
                  </a:prstClr>
                </a:solidFill>
                <a:latin typeface="黑体" panose="02010609060101010101" charset="-122"/>
                <a:ea typeface="黑体" panose="02010609060101010101" charset="-122"/>
              </a:rPr>
              <a:t>现代化教育理念</a:t>
            </a:r>
            <a:r>
              <a:rPr lang="zh-CN" altLang="en-US" sz="1400" b="0" noProof="0" dirty="0">
                <a:solidFill>
                  <a:prstClr val="black">
                    <a:lumMod val="95000"/>
                    <a:lumOff val="5000"/>
                  </a:prstClr>
                </a:solidFill>
                <a:latin typeface="黑体" panose="02010609060101010101" charset="-122"/>
                <a:ea typeface="黑体" panose="02010609060101010101" charset="-122"/>
              </a:rPr>
              <a:t>。</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19"/>
            </p:custDataLst>
          </p:nvPr>
        </p:nvSpPr>
        <p:spPr>
          <a:xfrm>
            <a:off x="1972945" y="232410"/>
            <a:ext cx="609346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二、幼儿园与家庭合作的目的和意义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2722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（一）家园合作的内容</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731645"/>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幼儿园应该通过家园合作，了解每个幼儿的基本情况，如</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性格特征</a:t>
            </a:r>
            <a:r>
              <a:rPr lang="zh-CN" altLang="en-US" sz="1400" b="1" u="sng" noProof="0" dirty="0">
                <a:solidFill>
                  <a:prstClr val="black">
                    <a:lumMod val="95000"/>
                    <a:lumOff val="5000"/>
                  </a:prstClr>
                </a:solidFill>
                <a:latin typeface="黑体" panose="02010609060101010101" charset="-122"/>
                <a:ea typeface="黑体" panose="02010609060101010101" charset="-122"/>
                <a:sym typeface="+mn-ea"/>
              </a:rPr>
              <a:t>、</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身体状况、亲子关系、教养方式</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等，做到因材施教、有所侧重，为幼儿园有效教育奠定基础。</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619950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主动向家长了解孩子出生、成长的情况和个性特征</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6900" y="2501900"/>
            <a:ext cx="698309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让家长了解孩子在园的一日生活和具体表现</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26289" y="2504425"/>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2310" y="2865120"/>
            <a:ext cx="6808470" cy="68135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家园合作的一项重要内容就是使家长了解幼儿的一日生活，包括</a:t>
            </a:r>
            <a:r>
              <a:rPr lang="zh-CN" altLang="en-US" sz="1400" b="1" u="sng" noProof="0" dirty="0">
                <a:solidFill>
                  <a:prstClr val="black">
                    <a:lumMod val="95000"/>
                    <a:lumOff val="5000"/>
                  </a:prstClr>
                </a:solidFill>
                <a:latin typeface="黑体" panose="02010609060101010101" charset="-122"/>
                <a:ea typeface="黑体" panose="02010609060101010101" charset="-122"/>
              </a:rPr>
              <a:t>生活活动、教学活动、游戏活动</a:t>
            </a:r>
            <a:r>
              <a:rPr lang="zh-CN" altLang="en-US" sz="1400" b="0" noProof="0" dirty="0">
                <a:solidFill>
                  <a:prstClr val="black">
                    <a:lumMod val="95000"/>
                    <a:lumOff val="5000"/>
                  </a:prstClr>
                </a:solidFill>
                <a:latin typeface="黑体" panose="02010609060101010101" charset="-122"/>
                <a:ea typeface="黑体" panose="02010609060101010101" charset="-122"/>
              </a:rPr>
              <a:t>等多方面。</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19"/>
            </p:custDataLst>
          </p:nvPr>
        </p:nvSpPr>
        <p:spPr>
          <a:xfrm>
            <a:off x="1972945" y="232410"/>
            <a:ext cx="609346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三、幼儿园与家庭合作的内容和途径</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grpSp>
        <p:nvGrpSpPr>
          <p:cNvPr id="42" name="组合 41"/>
          <p:cNvGrpSpPr/>
          <p:nvPr>
            <p:custDataLst>
              <p:tags r:id="rId20"/>
            </p:custDataLst>
          </p:nvPr>
        </p:nvGrpSpPr>
        <p:grpSpPr>
          <a:xfrm>
            <a:off x="326289" y="3625409"/>
            <a:ext cx="1501663" cy="703527"/>
            <a:chOff x="465719" y="3291830"/>
            <a:chExt cx="1658494" cy="740511"/>
          </a:xfrm>
        </p:grpSpPr>
        <p:sp>
          <p:nvSpPr>
            <p:cNvPr id="43" name="Freeform 1"/>
            <p:cNvSpPr>
              <a:spLocks noChangeArrowheads="1"/>
            </p:cNvSpPr>
            <p:nvPr>
              <p:custDataLst>
                <p:tags r:id="rId21"/>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22"/>
              </p:custDataLst>
            </p:nvPr>
          </p:nvPicPr>
          <p:blipFill>
            <a:blip r:embed="rId23"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extBox 40"/>
          <p:cNvSpPr txBox="1"/>
          <p:nvPr>
            <p:custDataLst>
              <p:tags r:id="rId24"/>
            </p:custDataLst>
          </p:nvPr>
        </p:nvSpPr>
        <p:spPr>
          <a:xfrm>
            <a:off x="1866900" y="3639185"/>
            <a:ext cx="619950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3.</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让家长参与幼儿园的管理决策与监督</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 name="TextBox 39"/>
          <p:cNvSpPr txBox="1"/>
          <p:nvPr>
            <p:custDataLst>
              <p:tags r:id="rId25"/>
            </p:custDataLst>
          </p:nvPr>
        </p:nvSpPr>
        <p:spPr>
          <a:xfrm>
            <a:off x="1972310" y="3935730"/>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鼓励家长成为幼儿园的主人</a:t>
            </a: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参与</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园本管理和决策</a:t>
            </a: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发挥家园共育作用</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P spid="2"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2722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（一）家园合作的内容</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731645"/>
            <a:ext cx="6807835" cy="1257300"/>
          </a:xfrm>
          <a:prstGeom prst="rect">
            <a:avLst/>
          </a:prstGeom>
          <a:noFill/>
        </p:spPr>
        <p:txBody>
          <a:bodyPr wrap="square" lIns="78230" tIns="39115" rIns="78230" bIns="39115" rtlCol="0">
            <a:spAutoFit/>
          </a:bodyPr>
          <a:p>
            <a:pPr indent="0" algn="l" fontAlgn="auto">
              <a:lnSpc>
                <a:spcPts val="2300"/>
              </a:lnSpc>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lang="en-US" altLang="zh-CN" sz="1400" noProof="0" dirty="0">
                <a:solidFill>
                  <a:prstClr val="black">
                    <a:lumMod val="95000"/>
                    <a:lumOff val="5000"/>
                  </a:prstClr>
                </a:solidFill>
                <a:latin typeface="黑体" panose="02010609060101010101" charset="-122"/>
                <a:ea typeface="黑体" panose="02010609060101010101" charset="-122"/>
                <a:sym typeface="+mn-ea"/>
              </a:rPr>
              <a:t> </a:t>
            </a:r>
            <a:r>
              <a:rPr lang="zh-CN" altLang="en-US" sz="1400" noProof="0" dirty="0">
                <a:solidFill>
                  <a:prstClr val="black">
                    <a:lumMod val="95000"/>
                    <a:lumOff val="5000"/>
                  </a:prstClr>
                </a:solidFill>
                <a:latin typeface="黑体" panose="02010609060101010101" charset="-122"/>
                <a:ea typeface="黑体" panose="02010609060101010101" charset="-122"/>
                <a:sym typeface="+mn-ea"/>
              </a:rPr>
              <a:t>首先，</a:t>
            </a:r>
            <a:r>
              <a:rPr lang="zh-CN" altLang="en-US" sz="1400" b="1" u="sng" noProof="0" dirty="0">
                <a:solidFill>
                  <a:prstClr val="black">
                    <a:lumMod val="95000"/>
                    <a:lumOff val="5000"/>
                  </a:prstClr>
                </a:solidFill>
                <a:latin typeface="黑体" panose="02010609060101010101" charset="-122"/>
                <a:ea typeface="黑体" panose="02010609060101010101" charset="-122"/>
                <a:sym typeface="+mn-ea"/>
              </a:rPr>
              <a:t>家长本身</a:t>
            </a:r>
            <a:r>
              <a:rPr lang="zh-CN" altLang="en-US" sz="1400" noProof="0" dirty="0">
                <a:solidFill>
                  <a:prstClr val="black">
                    <a:lumMod val="95000"/>
                    <a:lumOff val="5000"/>
                  </a:prstClr>
                </a:solidFill>
                <a:latin typeface="黑体" panose="02010609060101010101" charset="-122"/>
                <a:ea typeface="黑体" panose="02010609060101010101" charset="-122"/>
                <a:sym typeface="+mn-ea"/>
              </a:rPr>
              <a:t>对孩子来说</a:t>
            </a:r>
            <a:r>
              <a:rPr lang="zh-CN" altLang="en-US" sz="1400" b="1" u="sng" noProof="0" dirty="0">
                <a:solidFill>
                  <a:prstClr val="black">
                    <a:lumMod val="95000"/>
                    <a:lumOff val="5000"/>
                  </a:prstClr>
                </a:solidFill>
                <a:latin typeface="黑体" panose="02010609060101010101" charset="-122"/>
                <a:ea typeface="黑体" panose="02010609060101010101" charset="-122"/>
                <a:sym typeface="+mn-ea"/>
              </a:rPr>
              <a:t>就是一大教育资源</a:t>
            </a:r>
            <a:r>
              <a:rPr lang="zh-CN" altLang="en-US" sz="1400" noProof="0" dirty="0">
                <a:solidFill>
                  <a:prstClr val="black">
                    <a:lumMod val="95000"/>
                    <a:lumOff val="5000"/>
                  </a:prstClr>
                </a:solidFill>
                <a:latin typeface="黑体" panose="02010609060101010101" charset="-122"/>
                <a:ea typeface="黑体" panose="02010609060101010101" charset="-122"/>
                <a:sym typeface="+mn-ea"/>
              </a:rPr>
              <a:t>。</a:t>
            </a:r>
            <a:endParaRPr lang="zh-CN" altLang="en-US" sz="1400" noProof="0" dirty="0">
              <a:solidFill>
                <a:prstClr val="black">
                  <a:lumMod val="95000"/>
                  <a:lumOff val="5000"/>
                </a:prstClr>
              </a:solidFill>
              <a:latin typeface="黑体" panose="02010609060101010101" charset="-122"/>
              <a:ea typeface="黑体" panose="02010609060101010101" charset="-122"/>
              <a:sym typeface="+mn-ea"/>
            </a:endParaRPr>
          </a:p>
          <a:p>
            <a:pPr indent="0" algn="l" fontAlgn="auto">
              <a:lnSpc>
                <a:spcPts val="2300"/>
              </a:lnSpc>
            </a:pPr>
            <a:r>
              <a:rPr lang="zh-CN" altLang="en-US" sz="1400" noProof="0" dirty="0">
                <a:solidFill>
                  <a:prstClr val="black">
                    <a:lumMod val="95000"/>
                    <a:lumOff val="5000"/>
                  </a:prstClr>
                </a:solidFill>
                <a:latin typeface="黑体" panose="02010609060101010101" charset="-122"/>
                <a:ea typeface="黑体" panose="02010609060101010101" charset="-122"/>
                <a:sym typeface="+mn-ea"/>
              </a:rPr>
              <a:t> </a:t>
            </a:r>
            <a:r>
              <a:rPr lang="en-US" altLang="zh-CN" sz="1400" noProof="0" dirty="0">
                <a:solidFill>
                  <a:prstClr val="black">
                    <a:lumMod val="95000"/>
                    <a:lumOff val="5000"/>
                  </a:prstClr>
                </a:solidFill>
                <a:latin typeface="黑体" panose="02010609060101010101" charset="-122"/>
                <a:ea typeface="黑体" panose="02010609060101010101" charset="-122"/>
                <a:sym typeface="+mn-ea"/>
              </a:rPr>
              <a:t> </a:t>
            </a:r>
            <a:r>
              <a:rPr lang="zh-CN" altLang="en-US" sz="1400" noProof="0" dirty="0">
                <a:solidFill>
                  <a:prstClr val="black">
                    <a:lumMod val="95000"/>
                    <a:lumOff val="5000"/>
                  </a:prstClr>
                </a:solidFill>
                <a:latin typeface="黑体" panose="02010609060101010101" charset="-122"/>
                <a:ea typeface="黑体" panose="02010609060101010101" charset="-122"/>
                <a:sym typeface="+mn-ea"/>
              </a:rPr>
              <a:t>其次，幼儿园课程在实施过程中，需要有一定的</a:t>
            </a:r>
            <a:r>
              <a:rPr lang="zh-CN" altLang="en-US" sz="1400" b="1" u="sng" noProof="0" dirty="0">
                <a:solidFill>
                  <a:prstClr val="black">
                    <a:lumMod val="95000"/>
                    <a:lumOff val="5000"/>
                  </a:prstClr>
                </a:solidFill>
                <a:latin typeface="黑体" panose="02010609060101010101" charset="-122"/>
                <a:ea typeface="黑体" panose="02010609060101010101" charset="-122"/>
                <a:sym typeface="+mn-ea"/>
              </a:rPr>
              <a:t>物质、人力的支持与准备</a:t>
            </a:r>
            <a:r>
              <a:rPr lang="zh-CN" altLang="en-US" sz="1400" noProof="0" dirty="0">
                <a:solidFill>
                  <a:prstClr val="black">
                    <a:lumMod val="95000"/>
                    <a:lumOff val="5000"/>
                  </a:prstClr>
                </a:solidFill>
                <a:latin typeface="黑体" panose="02010609060101010101" charset="-122"/>
                <a:ea typeface="黑体" panose="02010609060101010101" charset="-122"/>
                <a:sym typeface="+mn-ea"/>
              </a:rPr>
              <a:t>，家长可以多方面支持幼儿的主题活动，奉献出自己及家庭中的各种资源。</a:t>
            </a:r>
            <a:endParaRPr lang="zh-CN" altLang="en-US" sz="1400" noProof="0" dirty="0">
              <a:solidFill>
                <a:prstClr val="black">
                  <a:lumMod val="95000"/>
                  <a:lumOff val="5000"/>
                </a:prstClr>
              </a:solidFill>
              <a:latin typeface="黑体" panose="02010609060101010101" charset="-122"/>
              <a:ea typeface="黑体" panose="02010609060101010101" charset="-122"/>
              <a:sym typeface="+mn-ea"/>
            </a:endParaRPr>
          </a:p>
          <a:p>
            <a:pPr indent="0" algn="l" fontAlgn="auto">
              <a:lnSpc>
                <a:spcPts val="2300"/>
              </a:lnSpc>
            </a:pPr>
            <a:r>
              <a:rPr lang="zh-CN" altLang="en-US" sz="1400" noProof="0" dirty="0">
                <a:solidFill>
                  <a:prstClr val="black">
                    <a:lumMod val="95000"/>
                    <a:lumOff val="5000"/>
                  </a:prstClr>
                </a:solidFill>
                <a:latin typeface="黑体" panose="02010609060101010101" charset="-122"/>
                <a:ea typeface="黑体" panose="02010609060101010101" charset="-122"/>
                <a:sym typeface="+mn-ea"/>
              </a:rPr>
              <a:t> </a:t>
            </a:r>
            <a:r>
              <a:rPr lang="en-US" altLang="zh-CN" sz="1400" noProof="0" dirty="0">
                <a:solidFill>
                  <a:prstClr val="black">
                    <a:lumMod val="95000"/>
                    <a:lumOff val="5000"/>
                  </a:prstClr>
                </a:solidFill>
                <a:latin typeface="黑体" panose="02010609060101010101" charset="-122"/>
                <a:ea typeface="黑体" panose="02010609060101010101" charset="-122"/>
                <a:sym typeface="+mn-ea"/>
              </a:rPr>
              <a:t> </a:t>
            </a:r>
            <a:r>
              <a:rPr lang="zh-CN" altLang="en-US" sz="1400" noProof="0" dirty="0">
                <a:solidFill>
                  <a:prstClr val="black">
                    <a:lumMod val="95000"/>
                    <a:lumOff val="5000"/>
                  </a:prstClr>
                </a:solidFill>
                <a:latin typeface="黑体" panose="02010609060101010101" charset="-122"/>
                <a:ea typeface="黑体" panose="02010609060101010101" charset="-122"/>
                <a:sym typeface="+mn-ea"/>
              </a:rPr>
              <a:t>最后，利用</a:t>
            </a:r>
            <a:r>
              <a:rPr lang="zh-CN" altLang="en-US" sz="1400" b="1" u="sng" noProof="0" dirty="0">
                <a:solidFill>
                  <a:prstClr val="black">
                    <a:lumMod val="95000"/>
                    <a:lumOff val="5000"/>
                  </a:prstClr>
                </a:solidFill>
                <a:latin typeface="黑体" panose="02010609060101010101" charset="-122"/>
                <a:ea typeface="黑体" panose="02010609060101010101" charset="-122"/>
                <a:sym typeface="+mn-ea"/>
              </a:rPr>
              <a:t>家长职业资源</a:t>
            </a:r>
            <a:r>
              <a:rPr lang="zh-CN" altLang="en-US" sz="1400" noProof="0" dirty="0">
                <a:solidFill>
                  <a:prstClr val="black">
                    <a:lumMod val="95000"/>
                    <a:lumOff val="5000"/>
                  </a:prstClr>
                </a:solidFill>
                <a:latin typeface="黑体" panose="02010609060101010101" charset="-122"/>
                <a:ea typeface="黑体" panose="02010609060101010101" charset="-122"/>
                <a:sym typeface="+mn-ea"/>
              </a:rPr>
              <a:t>的优势，为幼儿教育服务，并增强家长参与活动的主动性。</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619950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4.</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充分利用家长的教育资源</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6900" y="2988945"/>
            <a:ext cx="698309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5.</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向家长传递科学的教育理念和方法</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276124" y="3237215"/>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2945" y="3237230"/>
            <a:ext cx="6648450" cy="97599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幼儿教师，应积极主动的与家长朋友们交流，帮助家长形成更为科学的教育观念，让</a:t>
            </a:r>
            <a:r>
              <a:rPr lang="zh-CN" altLang="en-US" sz="1400" b="1" u="sng" noProof="0" dirty="0">
                <a:solidFill>
                  <a:prstClr val="black">
                    <a:lumMod val="95000"/>
                    <a:lumOff val="5000"/>
                  </a:prstClr>
                </a:solidFill>
                <a:latin typeface="黑体" panose="02010609060101010101" charset="-122"/>
                <a:ea typeface="黑体" panose="02010609060101010101" charset="-122"/>
              </a:rPr>
              <a:t>家园共育</a:t>
            </a:r>
            <a:r>
              <a:rPr lang="zh-CN" altLang="en-US" sz="1400" b="0" noProof="0" dirty="0">
                <a:solidFill>
                  <a:prstClr val="black">
                    <a:lumMod val="95000"/>
                    <a:lumOff val="5000"/>
                  </a:prstClr>
                </a:solidFill>
                <a:latin typeface="黑体" panose="02010609060101010101" charset="-122"/>
                <a:ea typeface="黑体" panose="02010609060101010101" charset="-122"/>
              </a:rPr>
              <a:t>落到实处。家长还要了解幼儿园教育的理念、园所班级特色和遵循的基本原则，与幼儿园教育</a:t>
            </a:r>
            <a:r>
              <a:rPr lang="zh-CN" altLang="en-US" sz="1400" b="1" u="sng" noProof="0" dirty="0">
                <a:solidFill>
                  <a:prstClr val="black">
                    <a:lumMod val="95000"/>
                    <a:lumOff val="5000"/>
                  </a:prstClr>
                </a:solidFill>
                <a:latin typeface="黑体" panose="02010609060101010101" charset="-122"/>
                <a:ea typeface="黑体" panose="02010609060101010101" charset="-122"/>
              </a:rPr>
              <a:t>达成共识</a:t>
            </a:r>
            <a:r>
              <a:rPr lang="zh-CN" altLang="en-US" sz="1400" b="0" noProof="0" dirty="0">
                <a:solidFill>
                  <a:prstClr val="black">
                    <a:lumMod val="95000"/>
                    <a:lumOff val="5000"/>
                  </a:prstClr>
                </a:solidFill>
                <a:latin typeface="黑体" panose="02010609060101010101" charset="-122"/>
                <a:ea typeface="黑体" panose="02010609060101010101" charset="-122"/>
              </a:rPr>
              <a:t>。</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19"/>
            </p:custDataLst>
          </p:nvPr>
        </p:nvSpPr>
        <p:spPr>
          <a:xfrm>
            <a:off x="1972945" y="232410"/>
            <a:ext cx="609346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三、幼儿园与家庭合作的内容和途径</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434594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（二）家园合作的途径</a:t>
            </a:r>
            <a:r>
              <a:rPr lang="en-US" altLang="zh-CN" sz="2000" b="1" noProof="0" dirty="0">
                <a:solidFill>
                  <a:srgbClr val="2272AB"/>
                </a:solidFill>
                <a:latin typeface="微软雅黑" panose="020B0503020204020204" pitchFamily="34" charset="-122"/>
                <a:ea typeface="微软雅黑" panose="020B0503020204020204" pitchFamily="34" charset="-122"/>
                <a:sym typeface="+mn-ea"/>
              </a:rPr>
              <a:t>     1.</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集体形式</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19043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1675" y="1403350"/>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通过家长会，教师向家长介绍幼儿园的</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办园思想、教育目标、教育观点和汇报本学期的工作</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等。</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28165" y="1190625"/>
            <a:ext cx="619950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）家长会</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6900" y="1985010"/>
            <a:ext cx="698309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）家长学校</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26289" y="2070720"/>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1040" y="2211705"/>
            <a:ext cx="6808470" cy="68135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家长学校是指以幼儿家长为主要对象，以传授家庭教育的科学知识和方法为主要内容的一种业余教育形式。</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19"/>
            </p:custDataLst>
          </p:nvPr>
        </p:nvSpPr>
        <p:spPr>
          <a:xfrm>
            <a:off x="1972945" y="232410"/>
            <a:ext cx="609346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三、幼儿园与家庭合作的内容和途径</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grpSp>
        <p:nvGrpSpPr>
          <p:cNvPr id="42" name="组合 41"/>
          <p:cNvGrpSpPr/>
          <p:nvPr>
            <p:custDataLst>
              <p:tags r:id="rId20"/>
            </p:custDataLst>
          </p:nvPr>
        </p:nvGrpSpPr>
        <p:grpSpPr>
          <a:xfrm>
            <a:off x="326289" y="3012634"/>
            <a:ext cx="1501663" cy="703527"/>
            <a:chOff x="465719" y="3291830"/>
            <a:chExt cx="1658494" cy="740511"/>
          </a:xfrm>
        </p:grpSpPr>
        <p:sp>
          <p:nvSpPr>
            <p:cNvPr id="43" name="Freeform 1"/>
            <p:cNvSpPr>
              <a:spLocks noChangeArrowheads="1"/>
            </p:cNvSpPr>
            <p:nvPr>
              <p:custDataLst>
                <p:tags r:id="rId21"/>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22"/>
              </p:custDataLst>
            </p:nvPr>
          </p:nvPicPr>
          <p:blipFill>
            <a:blip r:embed="rId23"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extBox 40"/>
          <p:cNvSpPr txBox="1"/>
          <p:nvPr>
            <p:custDataLst>
              <p:tags r:id="rId24"/>
            </p:custDataLst>
          </p:nvPr>
        </p:nvSpPr>
        <p:spPr>
          <a:xfrm>
            <a:off x="1875790" y="2886075"/>
            <a:ext cx="619950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3</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）家长开放日</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 name="TextBox 39"/>
          <p:cNvSpPr txBox="1"/>
          <p:nvPr>
            <p:custDataLst>
              <p:tags r:id="rId25"/>
            </p:custDataLst>
          </p:nvPr>
        </p:nvSpPr>
        <p:spPr>
          <a:xfrm>
            <a:off x="1971040" y="3182620"/>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家长开放日指</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幼儿园定期或不定期的向家长开放</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，邀请家长来园观摩和参观幼儿园的活动。</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10" name="TextBox 40"/>
          <p:cNvSpPr txBox="1"/>
          <p:nvPr>
            <p:custDataLst>
              <p:tags r:id="rId26"/>
            </p:custDataLst>
          </p:nvPr>
        </p:nvSpPr>
        <p:spPr>
          <a:xfrm>
            <a:off x="1875790" y="3850005"/>
            <a:ext cx="619950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4</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）家长接待日</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11" name="文本框 10"/>
          <p:cNvSpPr txBox="1"/>
          <p:nvPr>
            <p:custDataLst>
              <p:tags r:id="rId27"/>
            </p:custDataLst>
          </p:nvPr>
        </p:nvSpPr>
        <p:spPr>
          <a:xfrm>
            <a:off x="1971675" y="4139565"/>
            <a:ext cx="6808470" cy="681355"/>
          </a:xfrm>
          <a:prstGeom prst="rect">
            <a:avLst/>
          </a:prstGeom>
          <a:noFill/>
        </p:spPr>
        <p:txBody>
          <a:bodyPr wrap="square" rtlCol="0" anchor="t">
            <a:spAutoFit/>
          </a:bodyPr>
          <a:p>
            <a:pPr marR="0" indent="0" defTabSz="914400" fontAlgn="auto">
              <a:lnSpc>
                <a:spcPts val="2300"/>
              </a:lnSpc>
              <a:spcBef>
                <a:spcPts val="0"/>
              </a:spcBef>
              <a:spcAft>
                <a:spcPts val="0"/>
              </a:spcAft>
              <a:buClrTx/>
              <a:buSzTx/>
              <a:buFontTx/>
              <a:buNone/>
              <a:defRPr/>
            </a:pPr>
            <a:r>
              <a:rPr lang="en-US" altLang="zh-CN" sz="1400" noProof="0" dirty="0">
                <a:solidFill>
                  <a:prstClr val="black">
                    <a:lumMod val="95000"/>
                    <a:lumOff val="5000"/>
                  </a:prstClr>
                </a:solidFill>
                <a:latin typeface="黑体" panose="02010609060101010101" charset="-122"/>
                <a:ea typeface="黑体" panose="02010609060101010101" charset="-122"/>
                <a:sym typeface="+mn-ea"/>
              </a:rPr>
              <a:t>  </a:t>
            </a:r>
            <a:r>
              <a:rPr lang="zh-CN" altLang="en-US" sz="1400" noProof="0" dirty="0">
                <a:solidFill>
                  <a:prstClr val="black">
                    <a:lumMod val="95000"/>
                    <a:lumOff val="5000"/>
                  </a:prstClr>
                </a:solidFill>
                <a:latin typeface="黑体" panose="02010609060101010101" charset="-122"/>
                <a:ea typeface="黑体" panose="02010609060101010101" charset="-122"/>
                <a:sym typeface="+mn-ea"/>
              </a:rPr>
              <a:t>家长接待日由园所安排一个固定的时间，园长或主要管理者接待家长的来访，解答家长对所及班级保育教育、管理等方面工作的疑问，听取家长的意见建议。</a:t>
            </a:r>
            <a:endParaRPr lang="zh-CN" altLang="en-US" sz="1400" noProof="0" dirty="0">
              <a:solidFill>
                <a:prstClr val="black">
                  <a:lumMod val="95000"/>
                  <a:lumOff val="5000"/>
                </a:prstClr>
              </a:solidFill>
              <a:latin typeface="黑体" panose="02010609060101010101" charset="-122"/>
              <a:ea typeface="黑体" panose="02010609060101010101" charset="-122"/>
              <a:sym typeface="+mn-ea"/>
            </a:endParaRPr>
          </a:p>
        </p:txBody>
      </p:sp>
      <p:grpSp>
        <p:nvGrpSpPr>
          <p:cNvPr id="12" name="Group 4"/>
          <p:cNvGrpSpPr/>
          <p:nvPr>
            <p:custDataLst>
              <p:tags r:id="rId28"/>
            </p:custDataLst>
          </p:nvPr>
        </p:nvGrpSpPr>
        <p:grpSpPr>
          <a:xfrm>
            <a:off x="365024" y="3897615"/>
            <a:ext cx="1501663" cy="702856"/>
            <a:chOff x="1372486" y="3793072"/>
            <a:chExt cx="6146978" cy="2804667"/>
          </a:xfrm>
        </p:grpSpPr>
        <p:sp>
          <p:nvSpPr>
            <p:cNvPr id="13" name="Freeform 1"/>
            <p:cNvSpPr>
              <a:spLocks noChangeArrowheads="1"/>
            </p:cNvSpPr>
            <p:nvPr>
              <p:custDataLst>
                <p:tags r:id="rId29"/>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4" name="Group 2"/>
            <p:cNvGrpSpPr/>
            <p:nvPr/>
          </p:nvGrpSpPr>
          <p:grpSpPr bwMode="auto">
            <a:xfrm>
              <a:off x="3531959" y="4060393"/>
              <a:ext cx="1906518" cy="1888205"/>
              <a:chOff x="1569458" y="688424"/>
              <a:chExt cx="334962" cy="331788"/>
            </a:xfrm>
            <a:solidFill>
              <a:schemeClr val="bg1"/>
            </a:solidFill>
          </p:grpSpPr>
          <p:sp>
            <p:nvSpPr>
              <p:cNvPr id="15" name="Freeform 11"/>
              <p:cNvSpPr>
                <a:spLocks noChangeArrowheads="1"/>
              </p:cNvSpPr>
              <p:nvPr>
                <p:custDataLst>
                  <p:tags r:id="rId30"/>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 name="Freeform 12"/>
              <p:cNvSpPr>
                <a:spLocks noChangeArrowheads="1"/>
              </p:cNvSpPr>
              <p:nvPr>
                <p:custDataLst>
                  <p:tags r:id="rId31"/>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 name="Freeform 13"/>
              <p:cNvSpPr>
                <a:spLocks noChangeArrowheads="1"/>
              </p:cNvSpPr>
              <p:nvPr>
                <p:custDataLst>
                  <p:tags r:id="rId32"/>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 name="Freeform 14"/>
              <p:cNvSpPr>
                <a:spLocks noChangeArrowheads="1"/>
              </p:cNvSpPr>
              <p:nvPr>
                <p:custDataLst>
                  <p:tags r:id="rId33"/>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 name="Freeform 15"/>
              <p:cNvSpPr>
                <a:spLocks noChangeArrowheads="1"/>
              </p:cNvSpPr>
              <p:nvPr>
                <p:custDataLst>
                  <p:tags r:id="rId34"/>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Freeform 16"/>
              <p:cNvSpPr>
                <a:spLocks noChangeArrowheads="1"/>
              </p:cNvSpPr>
              <p:nvPr>
                <p:custDataLst>
                  <p:tags r:id="rId35"/>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750"/>
                                        <p:tgtEl>
                                          <p:spTgt spid="4"/>
                                        </p:tgtEl>
                                      </p:cBhvr>
                                    </p:animEffect>
                                  </p:childTnLst>
                                </p:cTn>
                              </p:par>
                            </p:childTnLst>
                          </p:cTn>
                        </p:par>
                        <p:par>
                          <p:cTn id="39" fill="hold">
                            <p:stCondLst>
                              <p:cond delay="5000"/>
                            </p:stCondLst>
                            <p:childTnLst>
                              <p:par>
                                <p:cTn id="40" presetID="10"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par>
                          <p:cTn id="43" fill="hold">
                            <p:stCondLst>
                              <p:cond delay="5500"/>
                            </p:stCondLst>
                            <p:childTnLst>
                              <p:par>
                                <p:cTn id="44" presetID="2" presetClass="entr" presetSubtype="8" decel="100000"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0-#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P spid="2" grpId="0"/>
      <p:bldP spid="4"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434594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（二）家园合作的途径</a:t>
            </a:r>
            <a:r>
              <a:rPr lang="en-US" altLang="zh-CN" sz="2000" b="1" noProof="0" dirty="0">
                <a:solidFill>
                  <a:srgbClr val="2272AB"/>
                </a:solidFill>
                <a:latin typeface="微软雅黑" panose="020B0503020204020204" pitchFamily="34" charset="-122"/>
                <a:ea typeface="微软雅黑" panose="020B0503020204020204" pitchFamily="34" charset="-122"/>
                <a:sym typeface="+mn-ea"/>
              </a:rPr>
              <a:t>     1.</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集体形式</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883410" y="1661160"/>
            <a:ext cx="6897370" cy="372110"/>
          </a:xfrm>
          <a:prstGeom prst="rect">
            <a:avLst/>
          </a:prstGeom>
          <a:noFill/>
        </p:spPr>
        <p:txBody>
          <a:bodyPr wrap="square" lIns="78230" tIns="39115" rIns="78230" bIns="39115" rtlCol="0">
            <a:spAutoFit/>
          </a:bodyPr>
          <a:p>
            <a:pPr indent="0" algn="l" fontAlgn="auto">
              <a:lnSpc>
                <a:spcPts val="2300"/>
              </a:lnSpc>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lang="zh-CN" altLang="en-US" sz="1400" noProof="0" dirty="0">
                <a:solidFill>
                  <a:prstClr val="black">
                    <a:lumMod val="95000"/>
                    <a:lumOff val="5000"/>
                  </a:prstClr>
                </a:solidFill>
                <a:latin typeface="黑体" panose="02010609060101010101" charset="-122"/>
                <a:ea typeface="黑体" panose="02010609060101010101" charset="-122"/>
                <a:sym typeface="+mn-ea"/>
              </a:rPr>
              <a:t>家长志愿者一般分</a:t>
            </a:r>
            <a:r>
              <a:rPr lang="zh-CN" altLang="en-US" sz="1400" b="1" u="sng" noProof="0" dirty="0">
                <a:solidFill>
                  <a:prstClr val="black">
                    <a:lumMod val="95000"/>
                    <a:lumOff val="5000"/>
                  </a:prstClr>
                </a:solidFill>
                <a:latin typeface="黑体" panose="02010609060101010101" charset="-122"/>
                <a:ea typeface="黑体" panose="02010609060101010101" charset="-122"/>
                <a:sym typeface="+mn-ea"/>
              </a:rPr>
              <a:t>安全后勤岗和保教活动岗。</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619950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a:t>
            </a: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5</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）家长志愿者活动</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83410" y="2115185"/>
            <a:ext cx="698309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a:t>
            </a: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6</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）家长委员会</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47879" y="2251060"/>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1675" y="2633980"/>
            <a:ext cx="6808470" cy="38608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endParaRPr lang="zh-CN" altLang="en-US" sz="1400" b="1" u="sng"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19"/>
            </p:custDataLst>
          </p:nvPr>
        </p:nvSpPr>
        <p:spPr>
          <a:xfrm>
            <a:off x="1972945" y="232410"/>
            <a:ext cx="609346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三、幼儿园与家庭合作的内容和途径</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grpSp>
        <p:nvGrpSpPr>
          <p:cNvPr id="42" name="组合 41"/>
          <p:cNvGrpSpPr/>
          <p:nvPr>
            <p:custDataLst>
              <p:tags r:id="rId20"/>
            </p:custDataLst>
          </p:nvPr>
        </p:nvGrpSpPr>
        <p:grpSpPr>
          <a:xfrm>
            <a:off x="311049" y="3406969"/>
            <a:ext cx="1501663" cy="703527"/>
            <a:chOff x="465719" y="3291830"/>
            <a:chExt cx="1658494" cy="740511"/>
          </a:xfrm>
        </p:grpSpPr>
        <p:sp>
          <p:nvSpPr>
            <p:cNvPr id="43" name="Freeform 1"/>
            <p:cNvSpPr>
              <a:spLocks noChangeArrowheads="1"/>
            </p:cNvSpPr>
            <p:nvPr>
              <p:custDataLst>
                <p:tags r:id="rId21"/>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22"/>
              </p:custDataLst>
            </p:nvPr>
          </p:nvPicPr>
          <p:blipFill>
            <a:blip r:embed="rId23"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TextBox 39"/>
          <p:cNvSpPr txBox="1"/>
          <p:nvPr>
            <p:custDataLst>
              <p:tags r:id="rId24"/>
            </p:custDataLst>
          </p:nvPr>
        </p:nvSpPr>
        <p:spPr>
          <a:xfrm>
            <a:off x="1883410" y="2372360"/>
            <a:ext cx="6807835" cy="96202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家长委员会（简称家委会），是</a:t>
            </a: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在幼儿园指导下，由家长代表组成的代表全体家长和幼儿利益的常设性群众组织</a:t>
            </a: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，家长以合作者的身份，参与和协助幼儿园的教育和管理。</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10" name="文本框 9"/>
          <p:cNvSpPr txBox="1"/>
          <p:nvPr/>
        </p:nvSpPr>
        <p:spPr>
          <a:xfrm>
            <a:off x="1884045" y="3298825"/>
            <a:ext cx="4660900" cy="337185"/>
          </a:xfrm>
          <a:prstGeom prst="rect">
            <a:avLst/>
          </a:prstGeom>
          <a:noFill/>
        </p:spPr>
        <p:txBody>
          <a:bodyPr wrap="square" rtlCol="0" anchor="t">
            <a:spAutoFit/>
          </a:bodyPr>
          <a:p>
            <a:pPr marR="0" indent="0" defTabSz="914400" fontAlgn="auto">
              <a:lnSpc>
                <a:spcPct val="100000"/>
              </a:lnSpc>
              <a:spcBef>
                <a:spcPts val="0"/>
              </a:spcBef>
              <a:spcAft>
                <a:spcPts val="0"/>
              </a:spcAft>
              <a:buClrTx/>
              <a:buSzTx/>
              <a:buFontTx/>
              <a:buNone/>
              <a:defRPr/>
            </a:pP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a:t>
            </a: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7</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）家园联系栏</a:t>
            </a:r>
            <a:endPar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1883410" y="3636645"/>
            <a:ext cx="6752590" cy="553085"/>
          </a:xfrm>
          <a:prstGeom prst="rect">
            <a:avLst/>
          </a:prstGeom>
        </p:spPr>
        <p:txBody>
          <a:bodyPr wrap="square">
            <a:spAutoFit/>
          </a:bodyPr>
          <a:p>
            <a:pPr marL="0" indent="0" algn="just" defTabSz="266700">
              <a:spcBef>
                <a:spcPct val="0"/>
              </a:spcBef>
              <a:spcAft>
                <a:spcPct val="0"/>
              </a:spcAft>
            </a:pPr>
            <a:r>
              <a:rPr lang="en-US" altLang="zh-CN" sz="140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家园联系栏是幼儿园公共区域的其中一个板块，作为每个班级必备的一个栏目，一般都设置在班级教室门口</a:t>
            </a:r>
            <a:r>
              <a:rPr lang="zh-CN" altLang="en-US" sz="1600">
                <a:latin typeface="宋体" panose="02010600030101010101" pitchFamily="2" charset="-122"/>
                <a:ea typeface="宋体" panose="02010600030101010101" pitchFamily="2" charset="-122"/>
              </a:rPr>
              <a:t>。</a:t>
            </a:r>
            <a:endParaRPr lang="zh-CN" altLang="en-US" sz="16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434594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（二）家园合作的途径</a:t>
            </a:r>
            <a:r>
              <a:rPr lang="en-US" altLang="zh-CN" sz="2000" b="1" noProof="0" dirty="0">
                <a:solidFill>
                  <a:srgbClr val="2272AB"/>
                </a:solidFill>
                <a:latin typeface="微软雅黑" panose="020B0503020204020204" pitchFamily="34" charset="-122"/>
                <a:ea typeface="微软雅黑" panose="020B0503020204020204" pitchFamily="34" charset="-122"/>
                <a:sym typeface="+mn-ea"/>
              </a:rPr>
              <a:t>     2.</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个别形式</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614805"/>
            <a:ext cx="6807835" cy="667385"/>
          </a:xfrm>
          <a:prstGeom prst="rect">
            <a:avLst/>
          </a:prstGeom>
          <a:noFill/>
        </p:spPr>
        <p:txBody>
          <a:bodyPr wrap="square" lIns="78230" tIns="39115" rIns="78230" bIns="39115" rtlCol="0">
            <a:spAutoFit/>
          </a:bodyPr>
          <a:p>
            <a:pPr indent="0" algn="l" fontAlgn="auto">
              <a:lnSpc>
                <a:spcPts val="2300"/>
              </a:lnSpc>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家庭访问（家访）是家园联系常用的一种重要方式。常见的形式有</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新生家访、定期家访、情感性家访、问题儿童的重点家访</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等。</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619950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）家访</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84045" y="2309495"/>
            <a:ext cx="698309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）个别谈话</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50419" y="2309480"/>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1675" y="2633980"/>
            <a:ext cx="6808470" cy="38608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endParaRPr lang="zh-CN" altLang="en-US" sz="1400" b="1" u="sng"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19"/>
            </p:custDataLst>
          </p:nvPr>
        </p:nvSpPr>
        <p:spPr>
          <a:xfrm>
            <a:off x="1972945" y="232410"/>
            <a:ext cx="609346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三、幼儿园与家庭合作的内容和途径</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grpSp>
        <p:nvGrpSpPr>
          <p:cNvPr id="42" name="组合 41"/>
          <p:cNvGrpSpPr/>
          <p:nvPr>
            <p:custDataLst>
              <p:tags r:id="rId20"/>
            </p:custDataLst>
          </p:nvPr>
        </p:nvGrpSpPr>
        <p:grpSpPr>
          <a:xfrm>
            <a:off x="311049" y="3406969"/>
            <a:ext cx="1501663" cy="703527"/>
            <a:chOff x="465719" y="3291830"/>
            <a:chExt cx="1658494" cy="740511"/>
          </a:xfrm>
        </p:grpSpPr>
        <p:sp>
          <p:nvSpPr>
            <p:cNvPr id="43" name="Freeform 1"/>
            <p:cNvSpPr>
              <a:spLocks noChangeArrowheads="1"/>
            </p:cNvSpPr>
            <p:nvPr>
              <p:custDataLst>
                <p:tags r:id="rId21"/>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22"/>
              </p:custDataLst>
            </p:nvPr>
          </p:nvPicPr>
          <p:blipFill>
            <a:blip r:embed="rId23"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TextBox 39"/>
          <p:cNvSpPr txBox="1"/>
          <p:nvPr>
            <p:custDataLst>
              <p:tags r:id="rId24"/>
            </p:custDataLst>
          </p:nvPr>
        </p:nvSpPr>
        <p:spPr>
          <a:xfrm>
            <a:off x="1884045" y="2560955"/>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个别谈话是</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最简便、最经常、最及时</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的方法。在交谈时教师不仅态度要诚恳，还应该设法营造宽松的氛围，使家长消除思想顾虑，轻松的参与交谈。</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10" name="文本框 9"/>
          <p:cNvSpPr txBox="1"/>
          <p:nvPr/>
        </p:nvSpPr>
        <p:spPr>
          <a:xfrm>
            <a:off x="1884045" y="3298825"/>
            <a:ext cx="4660900" cy="337185"/>
          </a:xfrm>
          <a:prstGeom prst="rect">
            <a:avLst/>
          </a:prstGeom>
          <a:noFill/>
        </p:spPr>
        <p:txBody>
          <a:bodyPr wrap="square" rtlCol="0" anchor="t">
            <a:spAutoFit/>
          </a:bodyPr>
          <a:p>
            <a:pPr marR="0" indent="0" defTabSz="914400" fontAlgn="auto">
              <a:lnSpc>
                <a:spcPct val="100000"/>
              </a:lnSpc>
              <a:spcBef>
                <a:spcPts val="0"/>
              </a:spcBef>
              <a:spcAft>
                <a:spcPts val="0"/>
              </a:spcAft>
              <a:buClrTx/>
              <a:buSzTx/>
              <a:buFontTx/>
              <a:buNone/>
              <a:defRPr/>
            </a:pP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a:t>
            </a: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3</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）家园联系册</a:t>
            </a:r>
            <a:endPar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endParaRPr>
          </a:p>
        </p:txBody>
      </p:sp>
      <p:sp>
        <p:nvSpPr>
          <p:cNvPr id="11" name="文本框 10"/>
          <p:cNvSpPr txBox="1"/>
          <p:nvPr/>
        </p:nvSpPr>
        <p:spPr>
          <a:xfrm>
            <a:off x="1884045" y="3636645"/>
            <a:ext cx="6751955" cy="521970"/>
          </a:xfrm>
          <a:prstGeom prst="rect">
            <a:avLst/>
          </a:prstGeom>
        </p:spPr>
        <p:txBody>
          <a:bodyPr wrap="square">
            <a:spAutoFit/>
          </a:bodyPr>
          <a:p>
            <a:pPr marL="0" indent="0" algn="just" defTabSz="266700">
              <a:spcBef>
                <a:spcPct val="0"/>
              </a:spcBef>
              <a:spcAft>
                <a:spcPct val="0"/>
              </a:spcAft>
            </a:pPr>
            <a:r>
              <a:rPr lang="en-US" altLang="zh-CN" sz="140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家园联系册是教师与家长围绕孩子的发展与教育进行</a:t>
            </a:r>
            <a:r>
              <a:rPr lang="zh-CN" altLang="en-US" sz="1400" b="1" u="sng" noProof="0" dirty="0">
                <a:solidFill>
                  <a:prstClr val="black">
                    <a:lumMod val="95000"/>
                    <a:lumOff val="5000"/>
                  </a:prstClr>
                </a:solidFill>
                <a:latin typeface="黑体" panose="02010609060101010101" charset="-122"/>
                <a:ea typeface="黑体" panose="02010609060101010101" charset="-122"/>
              </a:rPr>
              <a:t>书面</a:t>
            </a:r>
            <a:r>
              <a:rPr lang="zh-CN" altLang="en-US" sz="1400" noProof="0" dirty="0">
                <a:solidFill>
                  <a:prstClr val="black">
                    <a:lumMod val="95000"/>
                    <a:lumOff val="5000"/>
                  </a:prstClr>
                </a:solidFill>
                <a:latin typeface="黑体" panose="02010609060101010101" charset="-122"/>
                <a:ea typeface="黑体" panose="02010609060101010101" charset="-122"/>
              </a:rPr>
              <a:t>联系与交流的形式，用于教师与家长经常性的联系，简便易行,传递信息及时。</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434594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（二）家园合作的途径</a:t>
            </a:r>
            <a:r>
              <a:rPr lang="en-US" altLang="zh-CN" sz="2000" b="1" noProof="0" dirty="0">
                <a:solidFill>
                  <a:srgbClr val="2272AB"/>
                </a:solidFill>
                <a:latin typeface="微软雅黑" panose="020B0503020204020204" pitchFamily="34" charset="-122"/>
                <a:ea typeface="微软雅黑" panose="020B0503020204020204" pitchFamily="34" charset="-122"/>
                <a:sym typeface="+mn-ea"/>
              </a:rPr>
              <a:t>     2.</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个别形式</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614805"/>
            <a:ext cx="6807835" cy="667385"/>
          </a:xfrm>
          <a:prstGeom prst="rect">
            <a:avLst/>
          </a:prstGeom>
          <a:noFill/>
        </p:spPr>
        <p:txBody>
          <a:bodyPr wrap="square" lIns="78230" tIns="39115" rIns="78230" bIns="39115" rtlCol="0">
            <a:spAutoFit/>
          </a:bodyPr>
          <a:p>
            <a:pPr indent="0" algn="l" fontAlgn="auto">
              <a:lnSpc>
                <a:spcPts val="2300"/>
              </a:lnSpc>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园长信箱</a:t>
            </a: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是园领导倾听家长心声的重要平台，一般</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设置在幼儿园大门口或教学楼大厅内</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随着网络的普及，有些幼儿园开通了</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“网上园长信箱”</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619950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4</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）园长信箱</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84045" y="2393315"/>
            <a:ext cx="698309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5</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）电话</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50419" y="2309480"/>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1675" y="2633980"/>
            <a:ext cx="6808470" cy="38608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endParaRPr lang="zh-CN" altLang="en-US" sz="1400" b="1" u="sng"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19"/>
            </p:custDataLst>
          </p:nvPr>
        </p:nvSpPr>
        <p:spPr>
          <a:xfrm>
            <a:off x="1972945" y="232410"/>
            <a:ext cx="609346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三、幼儿园与家庭合作的内容和途径</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grpSp>
        <p:nvGrpSpPr>
          <p:cNvPr id="42" name="组合 41"/>
          <p:cNvGrpSpPr/>
          <p:nvPr>
            <p:custDataLst>
              <p:tags r:id="rId20"/>
            </p:custDataLst>
          </p:nvPr>
        </p:nvGrpSpPr>
        <p:grpSpPr>
          <a:xfrm>
            <a:off x="311049" y="3186624"/>
            <a:ext cx="1501663" cy="703527"/>
            <a:chOff x="465719" y="3291830"/>
            <a:chExt cx="1658494" cy="740511"/>
          </a:xfrm>
        </p:grpSpPr>
        <p:sp>
          <p:nvSpPr>
            <p:cNvPr id="43" name="Freeform 1"/>
            <p:cNvSpPr>
              <a:spLocks noChangeArrowheads="1"/>
            </p:cNvSpPr>
            <p:nvPr>
              <p:custDataLst>
                <p:tags r:id="rId21"/>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22"/>
              </p:custDataLst>
            </p:nvPr>
          </p:nvPicPr>
          <p:blipFill>
            <a:blip r:embed="rId23"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TextBox 39"/>
          <p:cNvSpPr txBox="1"/>
          <p:nvPr>
            <p:custDataLst>
              <p:tags r:id="rId24"/>
            </p:custDataLst>
          </p:nvPr>
        </p:nvSpPr>
        <p:spPr>
          <a:xfrm>
            <a:off x="1884045" y="267144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电话联系最快捷</a:t>
            </a: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最能及时与家长沟通儿童在园所的情况，迅速处理一些应急事件。</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10" name="文本框 9"/>
          <p:cNvSpPr txBox="1"/>
          <p:nvPr>
            <p:custDataLst>
              <p:tags r:id="rId25"/>
            </p:custDataLst>
          </p:nvPr>
        </p:nvSpPr>
        <p:spPr>
          <a:xfrm>
            <a:off x="1884045" y="3159760"/>
            <a:ext cx="4660900" cy="337185"/>
          </a:xfrm>
          <a:prstGeom prst="rect">
            <a:avLst/>
          </a:prstGeom>
          <a:noFill/>
        </p:spPr>
        <p:txBody>
          <a:bodyPr wrap="square" rtlCol="0" anchor="t">
            <a:spAutoFit/>
          </a:bodyPr>
          <a:p>
            <a:pPr marR="0" indent="0" defTabSz="914400" fontAlgn="auto">
              <a:lnSpc>
                <a:spcPct val="100000"/>
              </a:lnSpc>
              <a:spcBef>
                <a:spcPts val="0"/>
              </a:spcBef>
              <a:spcAft>
                <a:spcPts val="0"/>
              </a:spcAft>
              <a:buClrTx/>
              <a:buSzTx/>
              <a:buFontTx/>
              <a:buNone/>
              <a:defRPr/>
            </a:pP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a:t>
            </a: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6</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rPr>
              <a:t>）网络</a:t>
            </a:r>
            <a:endPar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sym typeface="+mn-ea"/>
            </a:endParaRPr>
          </a:p>
        </p:txBody>
      </p:sp>
      <p:sp>
        <p:nvSpPr>
          <p:cNvPr id="11" name="文本框 10"/>
          <p:cNvSpPr txBox="1"/>
          <p:nvPr>
            <p:custDataLst>
              <p:tags r:id="rId26"/>
            </p:custDataLst>
          </p:nvPr>
        </p:nvSpPr>
        <p:spPr>
          <a:xfrm>
            <a:off x="1884045" y="3496945"/>
            <a:ext cx="6751955" cy="737235"/>
          </a:xfrm>
          <a:prstGeom prst="rect">
            <a:avLst/>
          </a:prstGeom>
        </p:spPr>
        <p:txBody>
          <a:bodyPr wrap="square">
            <a:spAutoFit/>
          </a:bodyPr>
          <a:p>
            <a:pPr marL="0" indent="0" algn="just" defTabSz="266700">
              <a:spcBef>
                <a:spcPct val="0"/>
              </a:spcBef>
              <a:spcAft>
                <a:spcPct val="0"/>
              </a:spcAft>
            </a:pPr>
            <a:r>
              <a:rPr lang="en-US" altLang="zh-CN" sz="140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教师通过</a:t>
            </a:r>
            <a:r>
              <a:rPr lang="en-US" altLang="zh-CN" sz="1400" b="1" u="sng" noProof="0" dirty="0">
                <a:solidFill>
                  <a:prstClr val="black">
                    <a:lumMod val="95000"/>
                    <a:lumOff val="5000"/>
                  </a:prstClr>
                </a:solidFill>
                <a:latin typeface="黑体" panose="02010609060101010101" charset="-122"/>
                <a:ea typeface="黑体" panose="02010609060101010101" charset="-122"/>
              </a:rPr>
              <a:t>QQ</a:t>
            </a:r>
            <a:r>
              <a:rPr lang="zh-CN" altLang="en-US" sz="1400" b="1" u="sng" noProof="0" dirty="0">
                <a:solidFill>
                  <a:prstClr val="black">
                    <a:lumMod val="95000"/>
                    <a:lumOff val="5000"/>
                  </a:prstClr>
                </a:solidFill>
                <a:latin typeface="黑体" panose="02010609060101010101" charset="-122"/>
                <a:ea typeface="黑体" panose="02010609060101010101" charset="-122"/>
              </a:rPr>
              <a:t>或者微信群聊</a:t>
            </a:r>
            <a:r>
              <a:rPr lang="zh-CN" altLang="en-US" sz="1400" noProof="0" dirty="0">
                <a:solidFill>
                  <a:prstClr val="black">
                    <a:lumMod val="95000"/>
                    <a:lumOff val="5000"/>
                  </a:prstClr>
                </a:solidFill>
                <a:latin typeface="黑体" panose="02010609060101010101" charset="-122"/>
                <a:ea typeface="黑体" panose="02010609060101010101" charset="-122"/>
              </a:rPr>
              <a:t>，建立家长群，老师们会分享孩子们在园活动的视频或者照片、发布重要通知；家长也可以通过家长群一起讨论孩子在家的一些情况，有疑问时也会在家长群上与老师沟通</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03985" y="1126490"/>
            <a:ext cx="6223000" cy="298831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587500" y="1461135"/>
            <a:ext cx="5212080" cy="2089150"/>
          </a:xfrm>
          <a:prstGeom prst="rect">
            <a:avLst/>
          </a:prstGeom>
          <a:noFill/>
          <a:ln w="9525">
            <a:noFill/>
          </a:ln>
        </p:spPr>
        <p:txBody>
          <a:bodyPr>
            <a:noAutofit/>
          </a:bodyPr>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一、</a:t>
            </a:r>
            <a:r>
              <a:rPr lang="zh-CN" altLang="en-US" sz="1600" b="1" noProof="0" dirty="0">
                <a:ln>
                  <a:noFill/>
                </a:ln>
                <a:effectLst/>
                <a:uLnTx/>
                <a:uFillTx/>
                <a:latin typeface="微软雅黑" panose="020B0503020204020204" pitchFamily="34" charset="-122"/>
                <a:ea typeface="微软雅黑" panose="020B0503020204020204" pitchFamily="34" charset="-122"/>
                <a:sym typeface="+mn-ea"/>
              </a:rPr>
              <a:t>简答题</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1.</a:t>
            </a:r>
            <a:r>
              <a:rPr lang="zh-CN" altLang="en-US" sz="1600" b="0" noProof="0" dirty="0">
                <a:ln>
                  <a:noFill/>
                </a:ln>
                <a:effectLst/>
                <a:uLnTx/>
                <a:uFillTx/>
                <a:latin typeface="黑体" panose="02010609060101010101" charset="-122"/>
                <a:ea typeface="黑体" panose="02010609060101010101" charset="-122"/>
              </a:rPr>
              <a:t>幼儿园与家庭合作的内容。</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2.</a:t>
            </a:r>
            <a:r>
              <a:rPr lang="zh-CN" altLang="en-US" sz="1600" b="0" noProof="0" dirty="0">
                <a:ln>
                  <a:noFill/>
                </a:ln>
                <a:effectLst/>
                <a:uLnTx/>
                <a:uFillTx/>
                <a:latin typeface="黑体" panose="02010609060101010101" charset="-122"/>
                <a:ea typeface="黑体" panose="02010609060101010101" charset="-122"/>
              </a:rPr>
              <a:t>幼儿园与家庭合作的方式。</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二、论述题</a:t>
            </a:r>
            <a:endParaRPr lang="zh-CN" altLang="en-US" sz="1600" b="0" noProof="0" dirty="0">
              <a:ln>
                <a:noFill/>
              </a:ln>
              <a:effectLst/>
              <a:uLnTx/>
              <a:uFillTx/>
              <a:latin typeface="黑体" panose="02010609060101010101" charset="-122"/>
              <a:ea typeface="黑体" panose="02010609060101010101" charset="-122"/>
            </a:endParaRPr>
          </a:p>
          <a:p>
            <a:pPr algn="l" fontAlgn="auto">
              <a:lnSpc>
                <a:spcPct val="150000"/>
              </a:lnSpc>
              <a:buClrTx/>
              <a:buSzTx/>
              <a:buNone/>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1.结合实际论述幼儿园与家庭合作的意义。</a:t>
            </a:r>
            <a:endParaRPr lang="zh-CN" altLang="en-US" sz="1600" b="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80035" y="245745"/>
            <a:ext cx="1437005" cy="460375"/>
          </a:xfrm>
          <a:prstGeom prst="rect">
            <a:avLst/>
          </a:prstGeom>
          <a:noFill/>
        </p:spPr>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目</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录</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5" name="Picture 4" descr="cloud.png"/>
          <p:cNvPicPr>
            <a:picLocks noChangeAspect="1"/>
          </p:cNvPicPr>
          <p:nvPr>
            <p:custDataLst>
              <p:tags r:id="rId2"/>
            </p:custDataLst>
          </p:nvPr>
        </p:nvPicPr>
        <p:blipFill>
          <a:blip r:embed="rId3" cstate="print"/>
          <a:stretch>
            <a:fillRect/>
          </a:stretch>
        </p:blipFill>
        <p:spPr>
          <a:xfrm>
            <a:off x="715010" y="887730"/>
            <a:ext cx="2623820" cy="1512570"/>
          </a:xfrm>
          <a:prstGeom prst="rect">
            <a:avLst/>
          </a:prstGeom>
        </p:spPr>
      </p:pic>
      <p:sp>
        <p:nvSpPr>
          <p:cNvPr id="16" name="文本框 15"/>
          <p:cNvSpPr txBox="1"/>
          <p:nvPr>
            <p:custDataLst>
              <p:tags r:id="rId4"/>
            </p:custDataLst>
          </p:nvPr>
        </p:nvSpPr>
        <p:spPr>
          <a:xfrm>
            <a:off x="1397000" y="1332230"/>
            <a:ext cx="1259840" cy="623570"/>
          </a:xfrm>
          <a:prstGeom prst="rect">
            <a:avLst/>
          </a:prstGeom>
          <a:noFill/>
        </p:spPr>
        <p:txBody>
          <a:bodyPr wrap="none" rtlCol="0">
            <a:noAutofit/>
          </a:bodyPr>
          <a:lstStyle/>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1</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sp>
        <p:nvSpPr>
          <p:cNvPr id="13" name="文本框 12"/>
          <p:cNvSpPr txBox="1"/>
          <p:nvPr>
            <p:custDataLst>
              <p:tags r:id="rId5"/>
            </p:custDataLst>
          </p:nvPr>
        </p:nvSpPr>
        <p:spPr>
          <a:xfrm>
            <a:off x="3338830" y="1480820"/>
            <a:ext cx="3250565" cy="576580"/>
          </a:xfrm>
          <a:prstGeom prst="rect">
            <a:avLst/>
          </a:prstGeom>
          <a:noFill/>
        </p:spPr>
        <p:txBody>
          <a:bodyPr wrap="none" rtlCol="0">
            <a:noAutofit/>
          </a:bodyPr>
          <a:lstStyle/>
          <a:p>
            <a:pPr algn="l"/>
            <a:r>
              <a:rPr lang="zh-CN" altLang="en-US" sz="3200" b="1" dirty="0">
                <a:solidFill>
                  <a:srgbClr val="1A5D5C"/>
                </a:solidFill>
              </a:rPr>
              <a:t>幼儿园与家庭的合作</a:t>
            </a:r>
            <a:endParaRPr lang="zh-CN" altLang="en-US" sz="3200" b="1" dirty="0">
              <a:solidFill>
                <a:srgbClr val="1A5D5C"/>
              </a:solidFill>
            </a:endParaRPr>
          </a:p>
        </p:txBody>
      </p:sp>
      <p:sp>
        <p:nvSpPr>
          <p:cNvPr id="19" name="文本框 18"/>
          <p:cNvSpPr txBox="1"/>
          <p:nvPr>
            <p:custDataLst>
              <p:tags r:id="rId6"/>
            </p:custDataLst>
          </p:nvPr>
        </p:nvSpPr>
        <p:spPr>
          <a:xfrm>
            <a:off x="3338830" y="3056890"/>
            <a:ext cx="5059680" cy="583565"/>
          </a:xfrm>
          <a:prstGeom prst="rect">
            <a:avLst/>
          </a:prstGeom>
          <a:noFill/>
        </p:spPr>
        <p:txBody>
          <a:bodyPr wrap="square" rtlCol="0">
            <a:spAutoFit/>
          </a:bodyPr>
          <a:lstStyle/>
          <a:p>
            <a:pPr algn="l"/>
            <a:r>
              <a:rPr lang="zh-CN" altLang="en-US" sz="3200" b="1" dirty="0">
                <a:solidFill>
                  <a:srgbClr val="1A5D5C"/>
                </a:solidFill>
              </a:rPr>
              <a:t>幼儿园与社区的合作</a:t>
            </a:r>
            <a:endParaRPr lang="zh-CN" altLang="en-US" sz="3200" b="1" dirty="0">
              <a:solidFill>
                <a:srgbClr val="1A5D5C"/>
              </a:solidFill>
            </a:endParaRPr>
          </a:p>
        </p:txBody>
      </p:sp>
      <p:pic>
        <p:nvPicPr>
          <p:cNvPr id="3" name="Picture 4" descr="cloud.png"/>
          <p:cNvPicPr>
            <a:picLocks noChangeAspect="1"/>
          </p:cNvPicPr>
          <p:nvPr>
            <p:custDataLst>
              <p:tags r:id="rId7"/>
            </p:custDataLst>
          </p:nvPr>
        </p:nvPicPr>
        <p:blipFill>
          <a:blip r:embed="rId3" cstate="print"/>
          <a:stretch>
            <a:fillRect/>
          </a:stretch>
        </p:blipFill>
        <p:spPr>
          <a:xfrm>
            <a:off x="670560" y="2526030"/>
            <a:ext cx="2623820" cy="1512570"/>
          </a:xfrm>
          <a:prstGeom prst="rect">
            <a:avLst/>
          </a:prstGeom>
        </p:spPr>
      </p:pic>
      <p:sp>
        <p:nvSpPr>
          <p:cNvPr id="6" name="文本框 5"/>
          <p:cNvSpPr txBox="1"/>
          <p:nvPr>
            <p:custDataLst>
              <p:tags r:id="rId8"/>
            </p:custDataLst>
          </p:nvPr>
        </p:nvSpPr>
        <p:spPr>
          <a:xfrm>
            <a:off x="1352550" y="2970530"/>
            <a:ext cx="1259840" cy="623570"/>
          </a:xfrm>
          <a:prstGeom prst="rect">
            <a:avLst/>
          </a:prstGeom>
          <a:noFill/>
        </p:spPr>
        <p:txBody>
          <a:bodyPr wrap="none" rtlCol="0">
            <a:noAutofit/>
          </a:bodyPr>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2</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2059"/>
                            </p:stCondLst>
                            <p:childTnLst>
                              <p:par>
                                <p:cTn id="22" presetID="10" presetClass="entr" presetSubtype="0" fill="hold" grpId="0" nodeType="afterEffect">
                                  <p:stCondLst>
                                    <p:cond delay="0"/>
                                  </p:stCondLst>
                                  <p:iterate type="lt">
                                    <p:tmPct val="14000"/>
                                  </p:iterate>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42"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3119"/>
                            </p:stCondLst>
                            <p:childTnLst>
                              <p:par>
                                <p:cTn id="31" presetID="31"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P spid="19"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004012" y="2009139"/>
            <a:ext cx="4754880" cy="706755"/>
          </a:xfrm>
          <a:prstGeom prst="rect">
            <a:avLst/>
          </a:prstGeom>
          <a:noFill/>
        </p:spPr>
        <p:txBody>
          <a:bodyPr wrap="none" rtlCol="0">
            <a:spAutoFit/>
          </a:bodyPr>
          <a:lstStyle/>
          <a:p>
            <a:pPr algn="l"/>
            <a:r>
              <a:rPr lang="zh-CN" altLang="en-US" sz="4000" b="1" dirty="0">
                <a:solidFill>
                  <a:srgbClr val="1A5D5C"/>
                </a:solidFill>
                <a:sym typeface="+mn-ea"/>
              </a:rPr>
              <a:t>幼儿园与社区的合作</a:t>
            </a:r>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565150" y="1154430"/>
            <a:ext cx="8002270" cy="297434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lumMod val="95000"/>
                    <a:lumOff val="5000"/>
                  </a:scheme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某大班年级组正在进行</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好忙的市场</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主题活动。为了能让幼儿到真实的场所进行实践活动，增强社会实践能力，体验社会生活</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大一班老师们组织全班幼儿怀揣零花钱走出幼儿园小教室</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走进社会大课堂</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超市。</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进入超市后，老师先引导幼儿参观超市，了解超市物品的种类、摆放规律、商品的价格等常识。接着，老师还告诉小朋友购物的过程中不能大声喧哗、不买的东西放回原处、付款时要有序排队等注意事项，然后让孩子们自行购物。在购物过程中，孩子们认真地查看商品的价格和保质期，计算着自己购买物品的总金额。最后，在老师和导购员的帮助下，孩子们顺利地买到了自己喜爱的物品。</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a:t>
            </a:r>
            <a:endPar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思考</a:t>
            </a:r>
            <a:r>
              <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a:t>
            </a:r>
            <a:r>
              <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幼儿园为什么要与社区合作？你认为幼儿园与社区合作对幼儿的成长有什么意义？</a:t>
            </a:r>
            <a:endPar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3" name="文本框 2"/>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幼儿园与社区合作的含义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0" name="TextBox 10"/>
          <p:cNvSpPr txBox="1"/>
          <p:nvPr>
            <p:custDataLst>
              <p:tags r:id="rId4"/>
            </p:custDataLst>
          </p:nvPr>
        </p:nvSpPr>
        <p:spPr>
          <a:xfrm>
            <a:off x="1591945" y="2571750"/>
            <a:ext cx="7111365" cy="1176020"/>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幼儿园与社区合作，即幼儿园和社区作为幼儿教育过程中的重要影响因素，通过对教育资源的充分利用优势互补，协调相关的社会群体力量整合各方资源，形成教育合力，促进幼儿全面发展。</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31" name="等腰三角形 2"/>
          <p:cNvSpPr/>
          <p:nvPr>
            <p:custDataLst>
              <p:tags r:id="rId5"/>
            </p:custDataLst>
          </p:nvPr>
        </p:nvSpPr>
        <p:spPr bwMode="auto">
          <a:xfrm rot="2747878">
            <a:off x="537752" y="252775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TextBox 12"/>
          <p:cNvSpPr txBox="1"/>
          <p:nvPr>
            <p:custDataLst>
              <p:tags r:id="rId6"/>
            </p:custDataLst>
          </p:nvPr>
        </p:nvSpPr>
        <p:spPr>
          <a:xfrm>
            <a:off x="647786" y="298044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定义</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 name="TextBox 20"/>
          <p:cNvSpPr txBox="1"/>
          <p:nvPr>
            <p:custDataLst>
              <p:tags r:id="rId7"/>
            </p:custDataLst>
          </p:nvPr>
        </p:nvSpPr>
        <p:spPr>
          <a:xfrm>
            <a:off x="647700" y="1706245"/>
            <a:ext cx="53276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（一）幼儿园与社区合作的定义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290">
                                          <p:stCondLst>
                                            <p:cond delay="0"/>
                                          </p:stCondLst>
                                        </p:cTn>
                                        <p:tgtEl>
                                          <p:spTgt spid="32"/>
                                        </p:tgtEl>
                                      </p:cBhvr>
                                    </p:animEffect>
                                    <p:anim calcmode="lin" valueType="num">
                                      <p:cBhvr>
                                        <p:cTn id="8"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13" dur="13">
                                          <p:stCondLst>
                                            <p:cond delay="325"/>
                                          </p:stCondLst>
                                        </p:cTn>
                                        <p:tgtEl>
                                          <p:spTgt spid="32"/>
                                        </p:tgtEl>
                                      </p:cBhvr>
                                      <p:to x="100000" y="60000"/>
                                    </p:animScale>
                                    <p:animScale>
                                      <p:cBhvr>
                                        <p:cTn id="14" dur="83" decel="50000">
                                          <p:stCondLst>
                                            <p:cond delay="338"/>
                                          </p:stCondLst>
                                        </p:cTn>
                                        <p:tgtEl>
                                          <p:spTgt spid="32"/>
                                        </p:tgtEl>
                                      </p:cBhvr>
                                      <p:to x="100000" y="100000"/>
                                    </p:animScale>
                                    <p:animScale>
                                      <p:cBhvr>
                                        <p:cTn id="15" dur="13">
                                          <p:stCondLst>
                                            <p:cond delay="656"/>
                                          </p:stCondLst>
                                        </p:cTn>
                                        <p:tgtEl>
                                          <p:spTgt spid="32"/>
                                        </p:tgtEl>
                                      </p:cBhvr>
                                      <p:to x="100000" y="80000"/>
                                    </p:animScale>
                                    <p:animScale>
                                      <p:cBhvr>
                                        <p:cTn id="16" dur="83" decel="50000">
                                          <p:stCondLst>
                                            <p:cond delay="669"/>
                                          </p:stCondLst>
                                        </p:cTn>
                                        <p:tgtEl>
                                          <p:spTgt spid="32"/>
                                        </p:tgtEl>
                                      </p:cBhvr>
                                      <p:to x="100000" y="100000"/>
                                    </p:animScale>
                                    <p:animScale>
                                      <p:cBhvr>
                                        <p:cTn id="17" dur="13">
                                          <p:stCondLst>
                                            <p:cond delay="821"/>
                                          </p:stCondLst>
                                        </p:cTn>
                                        <p:tgtEl>
                                          <p:spTgt spid="32"/>
                                        </p:tgtEl>
                                      </p:cBhvr>
                                      <p:to x="100000" y="90000"/>
                                    </p:animScale>
                                    <p:animScale>
                                      <p:cBhvr>
                                        <p:cTn id="18" dur="83" decel="50000">
                                          <p:stCondLst>
                                            <p:cond delay="834"/>
                                          </p:stCondLst>
                                        </p:cTn>
                                        <p:tgtEl>
                                          <p:spTgt spid="32"/>
                                        </p:tgtEl>
                                      </p:cBhvr>
                                      <p:to x="100000" y="100000"/>
                                    </p:animScale>
                                    <p:animScale>
                                      <p:cBhvr>
                                        <p:cTn id="19" dur="13">
                                          <p:stCondLst>
                                            <p:cond delay="904"/>
                                          </p:stCondLst>
                                        </p:cTn>
                                        <p:tgtEl>
                                          <p:spTgt spid="32"/>
                                        </p:tgtEl>
                                      </p:cBhvr>
                                      <p:to x="100000" y="95000"/>
                                    </p:animScale>
                                    <p:animScale>
                                      <p:cBhvr>
                                        <p:cTn id="20" dur="83" decel="50000">
                                          <p:stCondLst>
                                            <p:cond delay="917"/>
                                          </p:stCondLst>
                                        </p:cTn>
                                        <p:tgtEl>
                                          <p:spTgt spid="3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290">
                                          <p:stCondLst>
                                            <p:cond delay="0"/>
                                          </p:stCondLst>
                                        </p:cTn>
                                        <p:tgtEl>
                                          <p:spTgt spid="31"/>
                                        </p:tgtEl>
                                      </p:cBhvr>
                                    </p:animEffect>
                                    <p:anim calcmode="lin" valueType="num">
                                      <p:cBhvr>
                                        <p:cTn id="24"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29" dur="13">
                                          <p:stCondLst>
                                            <p:cond delay="325"/>
                                          </p:stCondLst>
                                        </p:cTn>
                                        <p:tgtEl>
                                          <p:spTgt spid="31"/>
                                        </p:tgtEl>
                                      </p:cBhvr>
                                      <p:to x="100000" y="60000"/>
                                    </p:animScale>
                                    <p:animScale>
                                      <p:cBhvr>
                                        <p:cTn id="30" dur="83" decel="50000">
                                          <p:stCondLst>
                                            <p:cond delay="338"/>
                                          </p:stCondLst>
                                        </p:cTn>
                                        <p:tgtEl>
                                          <p:spTgt spid="31"/>
                                        </p:tgtEl>
                                      </p:cBhvr>
                                      <p:to x="100000" y="100000"/>
                                    </p:animScale>
                                    <p:animScale>
                                      <p:cBhvr>
                                        <p:cTn id="31" dur="13">
                                          <p:stCondLst>
                                            <p:cond delay="656"/>
                                          </p:stCondLst>
                                        </p:cTn>
                                        <p:tgtEl>
                                          <p:spTgt spid="31"/>
                                        </p:tgtEl>
                                      </p:cBhvr>
                                      <p:to x="100000" y="80000"/>
                                    </p:animScale>
                                    <p:animScale>
                                      <p:cBhvr>
                                        <p:cTn id="32" dur="83" decel="50000">
                                          <p:stCondLst>
                                            <p:cond delay="669"/>
                                          </p:stCondLst>
                                        </p:cTn>
                                        <p:tgtEl>
                                          <p:spTgt spid="31"/>
                                        </p:tgtEl>
                                      </p:cBhvr>
                                      <p:to x="100000" y="100000"/>
                                    </p:animScale>
                                    <p:animScale>
                                      <p:cBhvr>
                                        <p:cTn id="33" dur="13">
                                          <p:stCondLst>
                                            <p:cond delay="821"/>
                                          </p:stCondLst>
                                        </p:cTn>
                                        <p:tgtEl>
                                          <p:spTgt spid="31"/>
                                        </p:tgtEl>
                                      </p:cBhvr>
                                      <p:to x="100000" y="90000"/>
                                    </p:animScale>
                                    <p:animScale>
                                      <p:cBhvr>
                                        <p:cTn id="34" dur="83" decel="50000">
                                          <p:stCondLst>
                                            <p:cond delay="834"/>
                                          </p:stCondLst>
                                        </p:cTn>
                                        <p:tgtEl>
                                          <p:spTgt spid="31"/>
                                        </p:tgtEl>
                                      </p:cBhvr>
                                      <p:to x="100000" y="100000"/>
                                    </p:animScale>
                                    <p:animScale>
                                      <p:cBhvr>
                                        <p:cTn id="35" dur="13">
                                          <p:stCondLst>
                                            <p:cond delay="904"/>
                                          </p:stCondLst>
                                        </p:cTn>
                                        <p:tgtEl>
                                          <p:spTgt spid="31"/>
                                        </p:tgtEl>
                                      </p:cBhvr>
                                      <p:to x="100000" y="95000"/>
                                    </p:animScale>
                                    <p:animScale>
                                      <p:cBhvr>
                                        <p:cTn id="36" dur="83" decel="50000">
                                          <p:stCondLst>
                                            <p:cond delay="917"/>
                                          </p:stCondLst>
                                        </p:cTn>
                                        <p:tgtEl>
                                          <p:spTgt spid="31"/>
                                        </p:tgtEl>
                                      </p:cBhvr>
                                      <p:to x="100000" y="100000"/>
                                    </p:animScale>
                                  </p:childTnLst>
                                </p:cTn>
                              </p:par>
                              <p:par>
                                <p:cTn id="37" presetID="12" presetClass="entr" presetSubtype="4" fill="hold" grpId="0" nodeType="withEffect">
                                  <p:stCondLst>
                                    <p:cond delay="1000"/>
                                  </p:stCondLst>
                                  <p:iterate type="lt">
                                    <p:tmPct val="5983"/>
                                  </p:iterate>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300"/>
                                        <p:tgtEl>
                                          <p:spTgt spid="30"/>
                                        </p:tgtEl>
                                        <p:attrNameLst>
                                          <p:attrName>ppt_y</p:attrName>
                                        </p:attrNameLst>
                                      </p:cBhvr>
                                      <p:tavLst>
                                        <p:tav tm="0">
                                          <p:val>
                                            <p:strVal val="#ppt_y+#ppt_h*1.125000"/>
                                          </p:val>
                                        </p:tav>
                                        <p:tav tm="100000">
                                          <p:val>
                                            <p:strVal val="#ppt_y"/>
                                          </p:val>
                                        </p:tav>
                                      </p:tavLst>
                                    </p:anim>
                                    <p:animEffect transition="in" filter="wipe(up)">
                                      <p:cBhvr>
                                        <p:cTn id="40"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bldLvl="0" animBg="1"/>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46" name="Oval 16"/>
          <p:cNvSpPr/>
          <p:nvPr>
            <p:custDataLst>
              <p:tags r:id="rId2"/>
            </p:custDataLst>
          </p:nvPr>
        </p:nvSpPr>
        <p:spPr>
          <a:xfrm rot="16200000">
            <a:off x="3935551" y="328775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7" name="Group 1"/>
          <p:cNvGrpSpPr/>
          <p:nvPr/>
        </p:nvGrpSpPr>
        <p:grpSpPr>
          <a:xfrm rot="16200000">
            <a:off x="3281892" y="2745994"/>
            <a:ext cx="40469" cy="1278632"/>
            <a:chOff x="6077893" y="2108487"/>
            <a:chExt cx="36214" cy="1552769"/>
          </a:xfrm>
          <a:solidFill>
            <a:schemeClr val="accent2">
              <a:lumMod val="75000"/>
            </a:schemeClr>
          </a:solidFill>
        </p:grpSpPr>
        <p:cxnSp>
          <p:nvCxnSpPr>
            <p:cNvPr id="48" name="Straight Connector 14"/>
            <p:cNvCxnSpPr/>
            <p:nvPr>
              <p:custDataLst>
                <p:tags r:id="rId3"/>
              </p:custDataLst>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custDataLst>
                <p:tags r:id="rId4"/>
              </p:custDataLst>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668765" y="2826541"/>
            <a:ext cx="40473" cy="1129452"/>
            <a:chOff x="6077893" y="3797444"/>
            <a:chExt cx="36214" cy="1371599"/>
          </a:xfrm>
          <a:solidFill>
            <a:schemeClr val="accent2">
              <a:lumMod val="75000"/>
            </a:schemeClr>
          </a:solidFill>
        </p:grpSpPr>
        <p:cxnSp>
          <p:nvCxnSpPr>
            <p:cNvPr id="51" name="Straight Connector 19"/>
            <p:cNvCxnSpPr/>
            <p:nvPr>
              <p:custDataLst>
                <p:tags r:id="rId5"/>
              </p:custDataLst>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custDataLst>
                <p:tags r:id="rId6"/>
              </p:custDataLst>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6082453" y="2753383"/>
            <a:ext cx="40471" cy="1278634"/>
            <a:chOff x="6077893" y="5305231"/>
            <a:chExt cx="36214" cy="1552769"/>
          </a:xfrm>
          <a:solidFill>
            <a:schemeClr val="accent2">
              <a:lumMod val="75000"/>
            </a:schemeClr>
          </a:solidFill>
        </p:grpSpPr>
        <p:cxnSp>
          <p:nvCxnSpPr>
            <p:cNvPr id="54" name="Straight Connector 21"/>
            <p:cNvCxnSpPr/>
            <p:nvPr>
              <p:custDataLst>
                <p:tags r:id="rId7"/>
              </p:custDataLst>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custDataLst>
                <p:tags r:id="rId8"/>
              </p:custDataLst>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custDataLst>
              <p:tags r:id="rId9"/>
            </p:custDataLst>
          </p:nvPr>
        </p:nvSpPr>
        <p:spPr>
          <a:xfrm rot="16200000">
            <a:off x="2464779" y="327481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Oval 41"/>
          <p:cNvSpPr/>
          <p:nvPr>
            <p:custDataLst>
              <p:tags r:id="rId10"/>
            </p:custDataLst>
          </p:nvPr>
        </p:nvSpPr>
        <p:spPr>
          <a:xfrm rot="16200000">
            <a:off x="5257431" y="329001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Isosceles Triangle 45"/>
          <p:cNvSpPr/>
          <p:nvPr>
            <p:custDataLst>
              <p:tags r:id="rId11"/>
            </p:custDataLst>
          </p:nvPr>
        </p:nvSpPr>
        <p:spPr>
          <a:xfrm>
            <a:off x="2516848" y="307979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Isosceles Triangle 48"/>
          <p:cNvSpPr/>
          <p:nvPr>
            <p:custDataLst>
              <p:tags r:id="rId12"/>
            </p:custDataLst>
          </p:nvPr>
        </p:nvSpPr>
        <p:spPr>
          <a:xfrm rot="10800000" flipH="1">
            <a:off x="3987485" y="351704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Isosceles Triangle 69"/>
          <p:cNvSpPr/>
          <p:nvPr>
            <p:custDataLst>
              <p:tags r:id="rId13"/>
            </p:custDataLst>
          </p:nvPr>
        </p:nvSpPr>
        <p:spPr>
          <a:xfrm>
            <a:off x="5300223" y="309820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70"/>
          <p:cNvSpPr/>
          <p:nvPr>
            <p:custDataLst>
              <p:tags r:id="rId14"/>
            </p:custDataLst>
          </p:nvPr>
        </p:nvSpPr>
        <p:spPr>
          <a:xfrm>
            <a:off x="1426890" y="206718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custDataLst>
              <p:tags r:id="rId15"/>
            </p:custDataLst>
          </p:nvPr>
        </p:nvSpPr>
        <p:spPr>
          <a:xfrm>
            <a:off x="1426890" y="2389615"/>
            <a:ext cx="2295722" cy="575945"/>
          </a:xfrm>
          <a:prstGeom prst="rect">
            <a:avLst/>
          </a:prstGeom>
          <a:noFill/>
        </p:spPr>
        <p:txBody>
          <a:bodyPr wrap="square" lIns="68580" tIns="34290" rIns="68580" bIns="34290" rtlCol="0">
            <a:sp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只有高度的开放性</a:t>
            </a:r>
            <a:r>
              <a:rPr kumimoji="0" lang="en-US" altLang="zh-CN"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才能为各种因素全方位参与教育打通立体多样的渠道。</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63" name="TextBox 62"/>
          <p:cNvSpPr txBox="1"/>
          <p:nvPr>
            <p:custDataLst>
              <p:tags r:id="rId16"/>
            </p:custDataLst>
          </p:nvPr>
        </p:nvSpPr>
        <p:spPr>
          <a:xfrm>
            <a:off x="1426890" y="2080683"/>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开放性</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Oval 40"/>
          <p:cNvSpPr/>
          <p:nvPr>
            <p:custDataLst>
              <p:tags r:id="rId17"/>
            </p:custDataLst>
          </p:nvPr>
        </p:nvSpPr>
        <p:spPr>
          <a:xfrm rot="16200000">
            <a:off x="6750513" y="329326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Isosceles Triangle 45"/>
          <p:cNvSpPr/>
          <p:nvPr>
            <p:custDataLst>
              <p:tags r:id="rId18"/>
            </p:custDataLst>
          </p:nvPr>
        </p:nvSpPr>
        <p:spPr>
          <a:xfrm rot="10800000">
            <a:off x="6802447" y="353240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6" name="Group 1"/>
          <p:cNvGrpSpPr/>
          <p:nvPr/>
        </p:nvGrpSpPr>
        <p:grpSpPr>
          <a:xfrm rot="16200000">
            <a:off x="7799211" y="2511134"/>
            <a:ext cx="40515" cy="1760461"/>
            <a:chOff x="6077892" y="2108486"/>
            <a:chExt cx="36254" cy="2137898"/>
          </a:xfrm>
          <a:solidFill>
            <a:schemeClr val="accent2">
              <a:lumMod val="75000"/>
            </a:schemeClr>
          </a:solidFill>
        </p:grpSpPr>
        <p:cxnSp>
          <p:nvCxnSpPr>
            <p:cNvPr id="67" name="Straight Connector 14"/>
            <p:cNvCxnSpPr/>
            <p:nvPr>
              <p:custDataLst>
                <p:tags r:id="rId19"/>
              </p:custDataLst>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custDataLst>
                <p:tags r:id="rId20"/>
              </p:custDataLst>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491336" y="2422282"/>
            <a:ext cx="41039" cy="1926701"/>
            <a:chOff x="6077893" y="1321466"/>
            <a:chExt cx="36727" cy="2339790"/>
          </a:xfrm>
          <a:solidFill>
            <a:schemeClr val="accent2">
              <a:lumMod val="75000"/>
            </a:schemeClr>
          </a:solidFill>
        </p:grpSpPr>
        <p:cxnSp>
          <p:nvCxnSpPr>
            <p:cNvPr id="70" name="Straight Connector 14"/>
            <p:cNvCxnSpPr/>
            <p:nvPr>
              <p:custDataLst>
                <p:tags r:id="rId21"/>
              </p:custDataLst>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custDataLst>
                <p:tags r:id="rId22"/>
              </p:custDataLst>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custDataLst>
              <p:tags r:id="rId23"/>
            </p:custDataLst>
          </p:nvPr>
        </p:nvSpPr>
        <p:spPr>
          <a:xfrm>
            <a:off x="3441360" y="181137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3" name="TextBox 72"/>
          <p:cNvSpPr txBox="1"/>
          <p:nvPr>
            <p:custDataLst>
              <p:tags r:id="rId24"/>
            </p:custDataLst>
          </p:nvPr>
        </p:nvSpPr>
        <p:spPr>
          <a:xfrm rot="16200000">
            <a:off x="5297146" y="2558646"/>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4" name="Rectangle 70"/>
          <p:cNvSpPr/>
          <p:nvPr>
            <p:custDataLst>
              <p:tags r:id="rId25"/>
            </p:custDataLst>
          </p:nvPr>
        </p:nvSpPr>
        <p:spPr>
          <a:xfrm>
            <a:off x="4202081" y="206685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5" name="TextBox 74"/>
          <p:cNvSpPr txBox="1"/>
          <p:nvPr>
            <p:custDataLst>
              <p:tags r:id="rId26"/>
            </p:custDataLst>
          </p:nvPr>
        </p:nvSpPr>
        <p:spPr>
          <a:xfrm>
            <a:off x="4202081" y="2342929"/>
            <a:ext cx="2295722" cy="745490"/>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社区</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为幼儿园提供教育所需要的人力、物力、财力、教育场所等等多方面的支持，可以补偿家庭教育和学校教育的不足。</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6" name="TextBox 75"/>
          <p:cNvSpPr txBox="1"/>
          <p:nvPr>
            <p:custDataLst>
              <p:tags r:id="rId27"/>
            </p:custDataLst>
          </p:nvPr>
        </p:nvSpPr>
        <p:spPr>
          <a:xfrm>
            <a:off x="4202081" y="2080352"/>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补偿性</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7" name="Oval 71"/>
          <p:cNvSpPr/>
          <p:nvPr>
            <p:custDataLst>
              <p:tags r:id="rId28"/>
            </p:custDataLst>
          </p:nvPr>
        </p:nvSpPr>
        <p:spPr>
          <a:xfrm>
            <a:off x="6216551" y="181104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3</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8" name="Rectangle 70"/>
          <p:cNvSpPr/>
          <p:nvPr>
            <p:custDataLst>
              <p:tags r:id="rId29"/>
            </p:custDataLst>
          </p:nvPr>
        </p:nvSpPr>
        <p:spPr>
          <a:xfrm>
            <a:off x="2892417" y="36556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9" name="TextBox 78"/>
          <p:cNvSpPr txBox="1"/>
          <p:nvPr>
            <p:custDataLst>
              <p:tags r:id="rId30"/>
            </p:custDataLst>
          </p:nvPr>
        </p:nvSpPr>
        <p:spPr>
          <a:xfrm>
            <a:off x="2961640" y="3921125"/>
            <a:ext cx="2226310" cy="852805"/>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en-US" altLang="zh-CN" sz="10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0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社区教育可以培养居民终身学习的理念和生活方式，让居民享受随时接受教育的权利面向社区内所有居民打造实用性强、广泛参与且便利的学习平台。</a:t>
            </a:r>
            <a:endParaRPr kumimoji="0" lang="zh-CN" altLang="en-US" sz="10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0" name="TextBox 79"/>
          <p:cNvSpPr txBox="1"/>
          <p:nvPr>
            <p:custDataLst>
              <p:tags r:id="rId31"/>
            </p:custDataLst>
          </p:nvPr>
        </p:nvSpPr>
        <p:spPr>
          <a:xfrm>
            <a:off x="2892417" y="3669096"/>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广泛性</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1" name="Oval 71"/>
          <p:cNvSpPr/>
          <p:nvPr>
            <p:custDataLst>
              <p:tags r:id="rId32"/>
            </p:custDataLst>
          </p:nvPr>
        </p:nvSpPr>
        <p:spPr>
          <a:xfrm>
            <a:off x="4906888" y="33997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2</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82" name="TextBox 81"/>
          <p:cNvSpPr txBox="1"/>
          <p:nvPr>
            <p:custDataLst>
              <p:tags r:id="rId33"/>
            </p:custDataLst>
          </p:nvPr>
        </p:nvSpPr>
        <p:spPr>
          <a:xfrm rot="16200000">
            <a:off x="6803996" y="4146832"/>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3" name="Rectangle 70"/>
          <p:cNvSpPr/>
          <p:nvPr>
            <p:custDataLst>
              <p:tags r:id="rId34"/>
            </p:custDataLst>
          </p:nvPr>
        </p:nvSpPr>
        <p:spPr>
          <a:xfrm>
            <a:off x="5708931" y="3655042"/>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4" name="TextBox 83"/>
          <p:cNvSpPr txBox="1"/>
          <p:nvPr>
            <p:custDataLst>
              <p:tags r:id="rId35"/>
            </p:custDataLst>
          </p:nvPr>
        </p:nvSpPr>
        <p:spPr>
          <a:xfrm>
            <a:off x="5710201" y="3959690"/>
            <a:ext cx="2295722" cy="745490"/>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社区教育往往和生产生活、娱乐生活、政治生活融为一体，它把教育与社会有机地融合，满足全民学习、终身学习的需求，具有融合性。</a:t>
            </a:r>
            <a:endParaRPr kumimoji="0" lang="zh-CN" altLang="en-US"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5" name="TextBox 84"/>
          <p:cNvSpPr txBox="1"/>
          <p:nvPr>
            <p:custDataLst>
              <p:tags r:id="rId36"/>
            </p:custDataLst>
          </p:nvPr>
        </p:nvSpPr>
        <p:spPr>
          <a:xfrm>
            <a:off x="5708931" y="3668538"/>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融合性</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6" name="Oval 71"/>
          <p:cNvSpPr/>
          <p:nvPr>
            <p:custDataLst>
              <p:tags r:id="rId37"/>
            </p:custDataLst>
          </p:nvPr>
        </p:nvSpPr>
        <p:spPr>
          <a:xfrm>
            <a:off x="7723402" y="3399227"/>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4</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3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39"/>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幼儿园与社区合作的含义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40"/>
            </p:custDataLst>
          </p:nvPr>
        </p:nvSpPr>
        <p:spPr>
          <a:xfrm>
            <a:off x="647700" y="1337945"/>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社区教育的特点</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85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10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110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120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12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135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140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145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15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6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p:stCondLst>
                              <p:cond delay="165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p:stCondLst>
                              <p:cond delay="170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6" grpId="0" bldLvl="0" animBg="1"/>
      <p:bldP spid="57" grpId="0" bldLvl="0" animBg="1"/>
      <p:bldP spid="58" grpId="0" bldLvl="0" animBg="1"/>
      <p:bldP spid="59" grpId="0" bldLvl="0" animBg="1"/>
      <p:bldP spid="60" grpId="0" bldLvl="0" animBg="1"/>
      <p:bldP spid="61" grpId="0" bldLvl="0" animBg="1"/>
      <p:bldP spid="62" grpId="0"/>
      <p:bldP spid="63" grpId="0" bldLvl="0" animBg="1"/>
      <p:bldP spid="64" grpId="0" bldLvl="0" animBg="1"/>
      <p:bldP spid="65" grpId="0" bldLvl="0" animBg="1"/>
      <p:bldP spid="72" grpId="0" bldLvl="0" animBg="1"/>
      <p:bldP spid="73" grpId="0"/>
      <p:bldP spid="74" grpId="0" bldLvl="0" animBg="1"/>
      <p:bldP spid="75" grpId="0"/>
      <p:bldP spid="76" grpId="0" bldLvl="0" animBg="1"/>
      <p:bldP spid="77" grpId="0" bldLvl="0" animBg="1"/>
      <p:bldP spid="78" grpId="0" bldLvl="0" animBg="1"/>
      <p:bldP spid="79" grpId="0"/>
      <p:bldP spid="80" grpId="0" bldLvl="0" animBg="1"/>
      <p:bldP spid="81" grpId="0" bldLvl="0" animBg="1"/>
      <p:bldP spid="82" grpId="0"/>
      <p:bldP spid="83" grpId="0" bldLvl="0" animBg="1"/>
      <p:bldP spid="84" grpId="0"/>
      <p:bldP spid="85" grpId="0" bldLvl="0" animBg="1"/>
      <p:bldP spid="86"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4246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二、幼儿园与社区合作的目的和意义</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604645"/>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社区能为幼儿园提供教育所需的</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人力、物力、财力、教育场所、教育信息、教育智力等</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多方面的支持与服务。</a:t>
            </a: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3890010"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（一）有利于增进幼儿对社会的认识</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2" name="组合 41"/>
          <p:cNvGrpSpPr/>
          <p:nvPr>
            <p:custDataLst>
              <p:tags r:id="rId8"/>
            </p:custDataLst>
          </p:nvPr>
        </p:nvGrpSpPr>
        <p:grpSpPr>
          <a:xfrm>
            <a:off x="311049" y="3730819"/>
            <a:ext cx="1501663" cy="703527"/>
            <a:chOff x="465719" y="3291830"/>
            <a:chExt cx="1658494" cy="740511"/>
          </a:xfrm>
        </p:grpSpPr>
        <p:sp>
          <p:nvSpPr>
            <p:cNvPr id="43" name="Freeform 1"/>
            <p:cNvSpPr>
              <a:spLocks noChangeArrowheads="1"/>
            </p:cNvSpPr>
            <p:nvPr>
              <p:custDataLst>
                <p:tags r:id="rId9"/>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10"/>
              </p:custDataLst>
            </p:nvPr>
          </p:nvPicPr>
          <p:blipFill>
            <a:blip r:embed="rId11"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45"/>
          <p:cNvSpPr txBox="1"/>
          <p:nvPr>
            <p:custDataLst>
              <p:tags r:id="rId12"/>
            </p:custDataLst>
          </p:nvPr>
        </p:nvSpPr>
        <p:spPr>
          <a:xfrm>
            <a:off x="1867535" y="2413000"/>
            <a:ext cx="6049010"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（二）有利于扩大幼儿园的教育资源与教育空间</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7" name="TextBox 46"/>
          <p:cNvSpPr txBox="1"/>
          <p:nvPr>
            <p:custDataLst>
              <p:tags r:id="rId13"/>
            </p:custDataLst>
          </p:nvPr>
        </p:nvSpPr>
        <p:spPr>
          <a:xfrm>
            <a:off x="1972945" y="3921760"/>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幼儿园在与社区合作的过程中，能够增强与该社区的联系，既使社区了解幼儿园的情况，也使幼儿园对社区的需求有所了解。</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8" name="TextBox 47"/>
          <p:cNvSpPr txBox="1"/>
          <p:nvPr>
            <p:custDataLst>
              <p:tags r:id="rId14"/>
            </p:custDataLst>
          </p:nvPr>
        </p:nvSpPr>
        <p:spPr>
          <a:xfrm>
            <a:off x="1866900" y="3681730"/>
            <a:ext cx="563181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（三）有利于幼儿园在社区中树立良好形象</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15"/>
            </p:custDataLst>
          </p:nvPr>
        </p:nvGrpSpPr>
        <p:grpSpPr>
          <a:xfrm>
            <a:off x="311049" y="2592690"/>
            <a:ext cx="1501663" cy="702856"/>
            <a:chOff x="1372486" y="3793072"/>
            <a:chExt cx="6146978" cy="2804667"/>
          </a:xfrm>
        </p:grpSpPr>
        <p:sp>
          <p:nvSpPr>
            <p:cNvPr id="50" name="Freeform 1"/>
            <p:cNvSpPr>
              <a:spLocks noChangeArrowheads="1"/>
            </p:cNvSpPr>
            <p:nvPr>
              <p:custDataLst>
                <p:tags r:id="rId16"/>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7"/>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8"/>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9"/>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20"/>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21"/>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22"/>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23"/>
            </p:custDataLst>
          </p:nvPr>
        </p:nvSpPr>
        <p:spPr>
          <a:xfrm>
            <a:off x="1972945" y="2675890"/>
            <a:ext cx="6808470" cy="97599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带领儿童走进社区、接触社会，也可以把社区的人员请到幼儿园来，引导儿童与社区内丰富的环境、人员充分相互作用，</a:t>
            </a:r>
            <a:r>
              <a:rPr lang="zh-CN" altLang="en-US" sz="1400" b="1" u="sng" noProof="0" dirty="0">
                <a:solidFill>
                  <a:prstClr val="black">
                    <a:lumMod val="95000"/>
                    <a:lumOff val="5000"/>
                  </a:prstClr>
                </a:solidFill>
                <a:latin typeface="黑体" panose="02010609060101010101" charset="-122"/>
                <a:ea typeface="黑体" panose="02010609060101010101" charset="-122"/>
              </a:rPr>
              <a:t>扩大视野、扩展认知、锻炼身心、陶冶情操，获得身心全面发展。</a:t>
            </a:r>
            <a:endParaRPr lang="zh-CN" altLang="en-US" sz="1400" b="1" u="sng"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2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wipe(left)">
                                      <p:cBhvr>
                                        <p:cTn id="38"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P spid="47" grpId="0"/>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2722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（一）园社合作的内容</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604645"/>
            <a:ext cx="6807835" cy="96202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幼儿教师可以利用自己的专长，在社区内宣传正确的幼儿教育方法，为社区的</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幼儿教育、早期教育提供指导</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，帮助广大家长更好地关心下一代的成长，关心教育和文化事业发展。</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473773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主动向社区居民宣传科学的早期教育知识</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7535" y="2970530"/>
            <a:ext cx="479488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主动向社区居民宣传本园的教育理念和方法</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65024" y="3077195"/>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2945" y="3224530"/>
            <a:ext cx="6808470" cy="68135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幼儿园的教育理念和方法对于幼儿的成长和发展具有至关重要的作用。为了获得社区居民的支持，幼儿园应该积极、主动地宣传自己的教育理念和方法。</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2032000" y="264795"/>
            <a:ext cx="4572000" cy="373380"/>
          </a:xfrm>
          <a:prstGeom prst="rect">
            <a:avLst/>
          </a:prstGeom>
          <a:noFill/>
        </p:spPr>
        <p:txBody>
          <a:bodyPr wrap="square" rtlCol="0" anchor="t">
            <a:spAutoFit/>
          </a:bodyPr>
          <a:p>
            <a:pPr marL="0" indent="304800" algn="just" defTabSz="266700">
              <a:lnSpc>
                <a:spcPts val="2200"/>
              </a:lnSpc>
              <a:spcBef>
                <a:spcPct val="0"/>
              </a:spcBef>
              <a:spcAft>
                <a:spcPct val="0"/>
              </a:spcAft>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三、幼儿园与社区合作的内容和途径</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2722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（一）园社合作的内容</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604645"/>
            <a:ext cx="6807835" cy="96202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社区是幼儿园教育的背景，也是幼儿园取之不尽、用之不竭的教育资源。幼儿园在与社区的合作中，可直接利用社区丰富的资源，让幼儿走进社会的大课堂，既节约教育经费又可以资源共享。</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473773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3.</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充分利用社区的丰富资源</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7535" y="2970530"/>
            <a:ext cx="479488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4.</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积极参加社区文化建设工作</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65024" y="3077195"/>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2945" y="3224530"/>
            <a:ext cx="6808470" cy="68135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幼儿园作为社会专门的教育机构，拥有丰富的教育资源，应主动发挥自身优势，带动社区教育和文化的传承发展，促进社区的文明建设。</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2032000" y="264795"/>
            <a:ext cx="4572000" cy="373380"/>
          </a:xfrm>
          <a:prstGeom prst="rect">
            <a:avLst/>
          </a:prstGeom>
          <a:noFill/>
        </p:spPr>
        <p:txBody>
          <a:bodyPr wrap="square" rtlCol="0" anchor="t">
            <a:spAutoFit/>
          </a:bodyPr>
          <a:p>
            <a:pPr marL="0" indent="304800" algn="just" defTabSz="266700">
              <a:lnSpc>
                <a:spcPts val="2200"/>
              </a:lnSpc>
              <a:spcBef>
                <a:spcPct val="0"/>
              </a:spcBef>
              <a:spcAft>
                <a:spcPct val="0"/>
              </a:spcAft>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三、幼儿园与社区合作的内容和途径</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4772025"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（二）园社合作的途径</a:t>
            </a:r>
            <a:r>
              <a:rPr lang="en-US" altLang="zh-CN" sz="2000" b="1" noProof="0" dirty="0">
                <a:solidFill>
                  <a:srgbClr val="2272AB"/>
                </a:solidFill>
                <a:latin typeface="微软雅黑" panose="020B0503020204020204" pitchFamily="34" charset="-122"/>
                <a:ea typeface="微软雅黑" panose="020B0503020204020204" pitchFamily="34" charset="-122"/>
                <a:sym typeface="+mn-ea"/>
              </a:rPr>
              <a:t>              1.</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走出去</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604645"/>
            <a:ext cx="6807835" cy="96202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社区有幼儿最熟悉的生活环境，</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医院、药店、超市、学校、银行、书店、公园、居委会、文化中心等</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，社区内的方方面面都可能激起幼儿探索的兴趣，可用于幼儿园课程开发的社区资源可谓是五花八门、包罗万象。</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473773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）组织幼儿走出去</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7535" y="2780665"/>
            <a:ext cx="479488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）鼓励教师走出去</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65024" y="3077195"/>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2945" y="3077210"/>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教师可发挥自己的专业特长，利用业余时间参与社区实践活动，如担任</a:t>
            </a:r>
            <a:r>
              <a:rPr lang="zh-CN" altLang="en-US" sz="1400" b="1" u="sng" noProof="0" dirty="0">
                <a:solidFill>
                  <a:prstClr val="black">
                    <a:lumMod val="95000"/>
                    <a:lumOff val="5000"/>
                  </a:prstClr>
                </a:solidFill>
                <a:latin typeface="黑体" panose="02010609060101010101" charset="-122"/>
                <a:ea typeface="黑体" panose="02010609060101010101" charset="-122"/>
              </a:rPr>
              <a:t>社区教育志愿者、参与社区文化建设</a:t>
            </a:r>
            <a:r>
              <a:rPr lang="zh-CN" altLang="en-US" sz="1400" b="0" noProof="0" dirty="0">
                <a:solidFill>
                  <a:prstClr val="black">
                    <a:lumMod val="95000"/>
                    <a:lumOff val="5000"/>
                  </a:prstClr>
                </a:solidFill>
                <a:latin typeface="黑体" panose="02010609060101010101" charset="-122"/>
                <a:ea typeface="黑体" panose="02010609060101010101" charset="-122"/>
              </a:rPr>
              <a:t>等，通过实践增强与社区的联系。还可以为社区群众</a:t>
            </a:r>
            <a:r>
              <a:rPr lang="zh-CN" altLang="en-US" sz="1400" b="1" u="sng" noProof="0" dirty="0">
                <a:solidFill>
                  <a:prstClr val="black">
                    <a:lumMod val="95000"/>
                    <a:lumOff val="5000"/>
                  </a:prstClr>
                </a:solidFill>
                <a:latin typeface="黑体" panose="02010609060101010101" charset="-122"/>
                <a:ea typeface="黑体" panose="02010609060101010101" charset="-122"/>
              </a:rPr>
              <a:t>举办教育讲座，撰写有关学前教育、早期教育等各种宣传专栏</a:t>
            </a:r>
            <a:r>
              <a:rPr lang="zh-CN" altLang="en-US" sz="1400" b="0" noProof="0" dirty="0">
                <a:solidFill>
                  <a:prstClr val="black">
                    <a:lumMod val="95000"/>
                    <a:lumOff val="5000"/>
                  </a:prstClr>
                </a:solidFill>
                <a:latin typeface="黑体" panose="02010609060101010101" charset="-122"/>
                <a:ea typeface="黑体" panose="02010609060101010101" charset="-122"/>
              </a:rPr>
              <a:t>。节假日可以帮助社区排练节目，协助开展文娱活动。</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2032000" y="264795"/>
            <a:ext cx="4572000" cy="373380"/>
          </a:xfrm>
          <a:prstGeom prst="rect">
            <a:avLst/>
          </a:prstGeom>
          <a:noFill/>
        </p:spPr>
        <p:txBody>
          <a:bodyPr wrap="square" rtlCol="0" anchor="t">
            <a:spAutoFit/>
          </a:bodyPr>
          <a:p>
            <a:pPr marL="0" indent="304800" algn="just" defTabSz="266700">
              <a:lnSpc>
                <a:spcPts val="2200"/>
              </a:lnSpc>
              <a:spcBef>
                <a:spcPct val="0"/>
              </a:spcBef>
              <a:spcAft>
                <a:spcPct val="0"/>
              </a:spcAft>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三、幼儿园与社区合作的内容和途径</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4772025"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（二）园社合作的途径</a:t>
            </a:r>
            <a:r>
              <a:rPr lang="en-US" altLang="zh-CN" sz="2000" b="1" noProof="0" dirty="0">
                <a:solidFill>
                  <a:srgbClr val="2272AB"/>
                </a:solidFill>
                <a:latin typeface="微软雅黑" panose="020B0503020204020204" pitchFamily="34" charset="-122"/>
                <a:ea typeface="微软雅黑" panose="020B0503020204020204" pitchFamily="34" charset="-122"/>
                <a:sym typeface="+mn-ea"/>
              </a:rPr>
              <a:t>              2.</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请进来</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604645"/>
            <a:ext cx="6807835" cy="96202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邀请社区中的</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专业人士，如艺术家、音乐家、体育教练等</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，来幼儿园进行专业指导。邀请</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社区中的医生、警察、消防员等职业人士</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来幼儿园进行职业分享。招募</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社区志愿者</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，经过培训后参与幼儿园的辅助教学工作，与孩子们互动，分享生活经验和知识。</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473773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）社区人力资源进幼儿园</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7535" y="2970530"/>
            <a:ext cx="479488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）社区物质资源进幼儿园</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365024" y="3077195"/>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2945" y="3224530"/>
            <a:ext cx="6808470" cy="97599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幼儿园可以利用社区内的</a:t>
            </a:r>
            <a:r>
              <a:rPr lang="zh-CN" altLang="en-US" sz="1400" b="1" u="sng" noProof="0" dirty="0">
                <a:solidFill>
                  <a:prstClr val="black">
                    <a:lumMod val="95000"/>
                    <a:lumOff val="5000"/>
                  </a:prstClr>
                </a:solidFill>
                <a:latin typeface="黑体" panose="02010609060101010101" charset="-122"/>
                <a:ea typeface="黑体" panose="02010609060101010101" charset="-122"/>
              </a:rPr>
              <a:t>公共设施（如公园、图书馆、博物馆、艺术中心等）</a:t>
            </a:r>
            <a:r>
              <a:rPr lang="zh-CN" altLang="en-US" sz="1400" b="0" noProof="0" dirty="0">
                <a:solidFill>
                  <a:prstClr val="black">
                    <a:lumMod val="95000"/>
                    <a:lumOff val="5000"/>
                  </a:prstClr>
                </a:solidFill>
                <a:latin typeface="黑体" panose="02010609060101010101" charset="-122"/>
                <a:ea typeface="黑体" panose="02010609060101010101" charset="-122"/>
              </a:rPr>
              <a:t>进行实地教学，利用社区捐赠的物资或设施，在幼儿园内建立</a:t>
            </a:r>
            <a:r>
              <a:rPr lang="zh-CN" altLang="en-US" sz="1400" b="1" u="sng" noProof="0" dirty="0">
                <a:solidFill>
                  <a:prstClr val="black">
                    <a:lumMod val="95000"/>
                    <a:lumOff val="5000"/>
                  </a:prstClr>
                </a:solidFill>
                <a:latin typeface="黑体" panose="02010609060101010101" charset="-122"/>
                <a:ea typeface="黑体" panose="02010609060101010101" charset="-122"/>
              </a:rPr>
              <a:t>互动学习区</a:t>
            </a:r>
            <a:r>
              <a:rPr lang="zh-CN" altLang="en-US" sz="1400" b="0" noProof="0" dirty="0">
                <a:solidFill>
                  <a:prstClr val="black">
                    <a:lumMod val="95000"/>
                    <a:lumOff val="5000"/>
                  </a:prstClr>
                </a:solidFill>
                <a:latin typeface="黑体" panose="02010609060101010101" charset="-122"/>
                <a:ea typeface="黑体" panose="02010609060101010101" charset="-122"/>
              </a:rPr>
              <a:t>，还可以与社区合作建立</a:t>
            </a:r>
            <a:r>
              <a:rPr lang="zh-CN" altLang="en-US" sz="1400" b="1" u="sng" noProof="0" dirty="0">
                <a:solidFill>
                  <a:prstClr val="black">
                    <a:lumMod val="95000"/>
                    <a:lumOff val="5000"/>
                  </a:prstClr>
                </a:solidFill>
                <a:latin typeface="黑体" panose="02010609060101010101" charset="-122"/>
                <a:ea typeface="黑体" panose="02010609060101010101" charset="-122"/>
              </a:rPr>
              <a:t>资源共享平台</a:t>
            </a:r>
            <a:r>
              <a:rPr lang="zh-CN" altLang="en-US" sz="1400" b="0" noProof="0" dirty="0">
                <a:solidFill>
                  <a:prstClr val="black">
                    <a:lumMod val="95000"/>
                    <a:lumOff val="5000"/>
                  </a:prstClr>
                </a:solidFill>
                <a:latin typeface="黑体" panose="02010609060101010101" charset="-122"/>
                <a:ea typeface="黑体" panose="02010609060101010101" charset="-122"/>
              </a:rPr>
              <a:t>，幼儿园则可以根据需要选择使用平台上的资源。</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2032000" y="264795"/>
            <a:ext cx="4572000" cy="373380"/>
          </a:xfrm>
          <a:prstGeom prst="rect">
            <a:avLst/>
          </a:prstGeom>
          <a:noFill/>
        </p:spPr>
        <p:txBody>
          <a:bodyPr wrap="square" rtlCol="0" anchor="t">
            <a:spAutoFit/>
          </a:bodyPr>
          <a:p>
            <a:pPr marL="0" indent="304800" algn="just" defTabSz="266700">
              <a:lnSpc>
                <a:spcPts val="2200"/>
              </a:lnSpc>
              <a:spcBef>
                <a:spcPct val="0"/>
              </a:spcBef>
              <a:spcAft>
                <a:spcPct val="0"/>
              </a:spcAft>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三、幼儿园与社区合作的内容和途径</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4772025"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（二）园社合作的途径</a:t>
            </a:r>
            <a:r>
              <a:rPr lang="en-US" altLang="zh-CN" sz="2000" b="1" noProof="0" dirty="0">
                <a:solidFill>
                  <a:srgbClr val="2272AB"/>
                </a:solidFill>
                <a:latin typeface="微软雅黑" panose="020B0503020204020204" pitchFamily="34" charset="-122"/>
                <a:ea typeface="微软雅黑" panose="020B0503020204020204" pitchFamily="34" charset="-122"/>
                <a:sym typeface="+mn-ea"/>
              </a:rPr>
              <a:t>              2.</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请进来</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826070"/>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824990"/>
            <a:ext cx="6807835" cy="125730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邀请社区中的</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老人、艺术家、手工艺者</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等来幼儿园讲述社区的历史、传统、文化习俗等。与社区合作举办文化活动，如</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社区艺术节、音乐会、戏剧表演</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等，邀请幼儿参与观看或表演，感受社区的文化氛围和艺术魅力。还可以在课程中将社区的</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历史、风俗、革命传统</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等作为乡土教材来利用，使幼儿园教育内容丰富而有特色</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473773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a:t>
            </a: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3</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）社区精神资源进幼儿园</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2032000" y="264795"/>
            <a:ext cx="4572000" cy="373380"/>
          </a:xfrm>
          <a:prstGeom prst="rect">
            <a:avLst/>
          </a:prstGeom>
          <a:noFill/>
        </p:spPr>
        <p:txBody>
          <a:bodyPr wrap="square" rtlCol="0" anchor="t">
            <a:spAutoFit/>
          </a:bodyPr>
          <a:p>
            <a:pPr marL="0" indent="304800" algn="just" defTabSz="266700">
              <a:lnSpc>
                <a:spcPts val="2200"/>
              </a:lnSpc>
              <a:spcBef>
                <a:spcPct val="0"/>
              </a:spcBef>
              <a:spcAft>
                <a:spcPct val="0"/>
              </a:spcAft>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三、幼儿园与社区合作的内容和途径</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77495" y="255270"/>
            <a:ext cx="1476375" cy="460375"/>
          </a:xfrm>
          <a:prstGeom prst="rect">
            <a:avLst/>
          </a:prstGeom>
          <a:noFill/>
        </p:spPr>
        <p:txBody>
          <a:bodyPr wrap="square" rtlCol="0">
            <a:spAutoFit/>
          </a:bodyPr>
          <a:lstStyle/>
          <a:p>
            <a:r>
              <a:rPr lang="zh-CN" altLang="en-US" sz="2400" b="1" dirty="0"/>
              <a:t>学习目标</a:t>
            </a:r>
            <a:endParaRPr lang="zh-CN" altLang="en-US" sz="2400" b="1" dirty="0"/>
          </a:p>
        </p:txBody>
      </p:sp>
      <p:sp>
        <p:nvSpPr>
          <p:cNvPr id="13" name="文本框 12"/>
          <p:cNvSpPr txBox="1"/>
          <p:nvPr/>
        </p:nvSpPr>
        <p:spPr>
          <a:xfrm>
            <a:off x="1754812" y="-183110"/>
            <a:ext cx="693420" cy="398780"/>
          </a:xfrm>
          <a:prstGeom prst="rect">
            <a:avLst/>
          </a:prstGeom>
          <a:noFill/>
        </p:spPr>
        <p:txBody>
          <a:bodyPr wrap="none" rtlCol="0">
            <a:spAutoFit/>
          </a:bodyPr>
          <a:lstStyle/>
          <a:p>
            <a:pPr algn="l"/>
            <a:r>
              <a:rPr lang="en-US" altLang="zh-CN" sz="2000" b="1" dirty="0">
                <a:solidFill>
                  <a:srgbClr val="1A5D5C"/>
                </a:solidFill>
              </a:rPr>
              <a:t>    </a:t>
            </a:r>
            <a:endParaRPr lang="zh-CN" altLang="en-US" sz="2000" b="1" dirty="0">
              <a:solidFill>
                <a:srgbClr val="1A5D5C"/>
              </a:solidFill>
            </a:endParaRPr>
          </a:p>
        </p:txBody>
      </p:sp>
      <p:sp>
        <p:nvSpPr>
          <p:cNvPr id="2" name="圆角矩形 1"/>
          <p:cNvSpPr/>
          <p:nvPr>
            <p:custDataLst>
              <p:tags r:id="rId2"/>
            </p:custDataLst>
          </p:nvPr>
        </p:nvSpPr>
        <p:spPr bwMode="auto">
          <a:xfrm>
            <a:off x="272519" y="1568101"/>
            <a:ext cx="2401907" cy="2770492"/>
          </a:xfrm>
          <a:prstGeom prst="roundRect">
            <a:avLst>
              <a:gd name="adj" fmla="val 568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 name="圆角矩形 2"/>
          <p:cNvSpPr/>
          <p:nvPr>
            <p:custDataLst>
              <p:tags r:id="rId3"/>
            </p:custDataLst>
          </p:nvPr>
        </p:nvSpPr>
        <p:spPr bwMode="auto">
          <a:xfrm>
            <a:off x="6398248"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3" name="矩形 26"/>
          <p:cNvSpPr>
            <a:spLocks noChangeArrowheads="1"/>
          </p:cNvSpPr>
          <p:nvPr>
            <p:custDataLst>
              <p:tags r:id="rId4"/>
            </p:custDataLst>
          </p:nvPr>
        </p:nvSpPr>
        <p:spPr bwMode="auto">
          <a:xfrm>
            <a:off x="6397625" y="1724660"/>
            <a:ext cx="2402840" cy="1517015"/>
          </a:xfrm>
          <a:prstGeom prst="rect">
            <a:avLst/>
          </a:prstGeom>
          <a:noFill/>
          <a:ln w="9525">
            <a:noFill/>
            <a:miter lim="800000"/>
          </a:ln>
        </p:spPr>
        <p:txBody>
          <a:bodyPr wrap="square" lIns="62118" tIns="31058" rIns="62118" bIns="31058">
            <a:noAutofit/>
          </a:bodyPr>
          <a:p>
            <a:pPr indent="0" algn="l" fontAlgn="auto">
              <a:lnSpc>
                <a:spcPts val="2300"/>
              </a:lnSpc>
              <a:buClrTx/>
              <a:buSzTx/>
              <a:buNone/>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1.</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能够运用理论联系实际的方法学习学前教育基础知识。</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buClrTx/>
              <a:buSzTx/>
              <a:buNone/>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2.</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能够初步运用理论知识设计幼儿园与家庭、社区合作方案。</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4" name="圆角矩形 23"/>
          <p:cNvSpPr/>
          <p:nvPr>
            <p:custDataLst>
              <p:tags r:id="rId5"/>
            </p:custDataLst>
          </p:nvPr>
        </p:nvSpPr>
        <p:spPr bwMode="auto">
          <a:xfrm>
            <a:off x="3308306"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5" name="矩形 24"/>
          <p:cNvSpPr>
            <a:spLocks noChangeArrowheads="1"/>
          </p:cNvSpPr>
          <p:nvPr>
            <p:custDataLst>
              <p:tags r:id="rId6"/>
            </p:custDataLst>
          </p:nvPr>
        </p:nvSpPr>
        <p:spPr bwMode="auto">
          <a:xfrm>
            <a:off x="3307715" y="1724025"/>
            <a:ext cx="2402205" cy="2096135"/>
          </a:xfrm>
          <a:prstGeom prst="rect">
            <a:avLst/>
          </a:prstGeom>
          <a:noFill/>
          <a:ln w="9525">
            <a:noFill/>
            <a:miter lim="800000"/>
          </a:ln>
        </p:spPr>
        <p:txBody>
          <a:bodyPr wrap="square" lIns="62118" tIns="31058" rIns="62118" bIns="31058">
            <a:noAutofit/>
          </a:bodyPr>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1.</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掌握幼儿园与家庭、社区合作的含义。</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2.</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了解幼儿园与家庭、社区合作的目的和意义。</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3.</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理解幼儿园与家庭、社区合作的内容和途径。</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6" name="TextBox 32"/>
          <p:cNvSpPr txBox="1">
            <a:spLocks noChangeArrowheads="1"/>
          </p:cNvSpPr>
          <p:nvPr>
            <p:custDataLst>
              <p:tags r:id="rId7"/>
            </p:custDataLst>
          </p:nvPr>
        </p:nvSpPr>
        <p:spPr bwMode="auto">
          <a:xfrm>
            <a:off x="277495" y="1724025"/>
            <a:ext cx="2397125" cy="1830705"/>
          </a:xfrm>
          <a:prstGeom prst="rect">
            <a:avLst/>
          </a:prstGeom>
          <a:noFill/>
          <a:ln w="9525">
            <a:noFill/>
            <a:miter lim="800000"/>
          </a:ln>
        </p:spPr>
        <p:txBody>
          <a:bodyPr wrap="square" lIns="62118" tIns="31058" rIns="62118" bIns="31058">
            <a:spAutoFit/>
          </a:bodyPr>
          <a:p>
            <a:pPr marR="0" lvl="0" indent="0" algn="l" defTabSz="914400" rtl="0" fontAlgn="auto">
              <a:lnSpc>
                <a:spcPts val="2300"/>
              </a:lnSpc>
              <a:spcBef>
                <a:spcPts val="0"/>
              </a:spcBef>
              <a:spcAft>
                <a:spcPts val="0"/>
              </a:spcAft>
              <a:buClrTx/>
              <a:buSzTx/>
              <a:buFontTx/>
              <a:buNone/>
              <a:defRPr/>
            </a:pPr>
            <a:r>
              <a:rPr kumimoji="0" lang="en-US" altLang="zh-CN"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  </a:t>
            </a:r>
            <a:r>
              <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1.萌生主动与家长、社区合作的意识，提高对幼儿教师职业的认同感。</a:t>
            </a:r>
            <a:endPar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kumimoji="0" lang="en-US" altLang="zh-CN"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  </a:t>
            </a:r>
            <a:r>
              <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2.乐于主动探索和研究幼儿园与家庭、社区合作的相关理论与实践。</a:t>
            </a:r>
            <a:endPar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p:txBody>
      </p:sp>
      <p:sp>
        <p:nvSpPr>
          <p:cNvPr id="30" name="圆角矩形 29"/>
          <p:cNvSpPr/>
          <p:nvPr>
            <p:custDataLst>
              <p:tags r:id="rId8"/>
            </p:custDataLst>
          </p:nvPr>
        </p:nvSpPr>
        <p:spPr>
          <a:xfrm>
            <a:off x="3308306"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1" name="圆角矩形 30"/>
          <p:cNvSpPr/>
          <p:nvPr>
            <p:custDataLst>
              <p:tags r:id="rId9"/>
            </p:custDataLst>
          </p:nvPr>
        </p:nvSpPr>
        <p:spPr>
          <a:xfrm>
            <a:off x="6398248"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2" name="圆角矩形 31"/>
          <p:cNvSpPr/>
          <p:nvPr>
            <p:custDataLst>
              <p:tags r:id="rId10"/>
            </p:custDataLst>
          </p:nvPr>
        </p:nvSpPr>
        <p:spPr>
          <a:xfrm>
            <a:off x="272519" y="972567"/>
            <a:ext cx="2401907" cy="413112"/>
          </a:xfrm>
          <a:prstGeom prst="roundRect">
            <a:avLst/>
          </a:prstGeom>
          <a:solidFill>
            <a:srgbClr val="1A5D5C"/>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3" name="矩形 32"/>
          <p:cNvSpPr>
            <a:spLocks noChangeArrowheads="1"/>
          </p:cNvSpPr>
          <p:nvPr>
            <p:custDataLst>
              <p:tags r:id="rId11"/>
            </p:custDataLst>
          </p:nvPr>
        </p:nvSpPr>
        <p:spPr bwMode="auto">
          <a:xfrm>
            <a:off x="321961" y="1004299"/>
            <a:ext cx="2157006" cy="368300"/>
          </a:xfrm>
          <a:prstGeom prst="rect">
            <a:avLst/>
          </a:prstGeom>
          <a:solidFill>
            <a:srgbClr val="1A5D5C"/>
          </a:solid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rPr>
              <a:t>素质目标</a:t>
            </a:r>
            <a:endPar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sp>
        <p:nvSpPr>
          <p:cNvPr id="34" name="矩形 33"/>
          <p:cNvSpPr>
            <a:spLocks noChangeArrowheads="1"/>
          </p:cNvSpPr>
          <p:nvPr>
            <p:custDataLst>
              <p:tags r:id="rId12"/>
            </p:custDataLst>
          </p:nvPr>
        </p:nvSpPr>
        <p:spPr bwMode="auto">
          <a:xfrm>
            <a:off x="6534633"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能力目标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a:spLocks noChangeArrowheads="1"/>
          </p:cNvSpPr>
          <p:nvPr>
            <p:custDataLst>
              <p:tags r:id="rId13"/>
            </p:custDataLst>
          </p:nvPr>
        </p:nvSpPr>
        <p:spPr bwMode="auto">
          <a:xfrm>
            <a:off x="3444692"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知识目标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4000"/>
                                  </p:iterate>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709"/>
                            </p:stCondLst>
                            <p:childTnLst>
                              <p:par>
                                <p:cTn id="9" presetID="37"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anim calcmode="lin" valueType="num">
                                      <p:cBhvr>
                                        <p:cTn id="12" dur="500" fill="hold"/>
                                        <p:tgtEl>
                                          <p:spTgt spid="32"/>
                                        </p:tgtEl>
                                        <p:attrNameLst>
                                          <p:attrName>ppt_x</p:attrName>
                                        </p:attrNameLst>
                                      </p:cBhvr>
                                      <p:tavLst>
                                        <p:tav tm="0">
                                          <p:val>
                                            <p:strVal val="#ppt_x"/>
                                          </p:val>
                                        </p:tav>
                                        <p:tav tm="100000">
                                          <p:val>
                                            <p:strVal val="#ppt_x"/>
                                          </p:val>
                                        </p:tav>
                                      </p:tavLst>
                                    </p:anim>
                                    <p:anim calcmode="lin" valueType="num">
                                      <p:cBhvr>
                                        <p:cTn id="13" dur="450" decel="100000" fill="hold"/>
                                        <p:tgtEl>
                                          <p:spTgt spid="32"/>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450" decel="100000" fill="hold"/>
                                        <p:tgtEl>
                                          <p:spTgt spid="30"/>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anim calcmode="lin" valueType="num">
                                      <p:cBhvr>
                                        <p:cTn id="24" dur="500" fill="hold"/>
                                        <p:tgtEl>
                                          <p:spTgt spid="31"/>
                                        </p:tgtEl>
                                        <p:attrNameLst>
                                          <p:attrName>ppt_x</p:attrName>
                                        </p:attrNameLst>
                                      </p:cBhvr>
                                      <p:tavLst>
                                        <p:tav tm="0">
                                          <p:val>
                                            <p:strVal val="#ppt_x"/>
                                          </p:val>
                                        </p:tav>
                                        <p:tav tm="100000">
                                          <p:val>
                                            <p:strVal val="#ppt_x"/>
                                          </p:val>
                                        </p:tav>
                                      </p:tavLst>
                                    </p:anim>
                                    <p:anim calcmode="lin" valueType="num">
                                      <p:cBhvr>
                                        <p:cTn id="25" dur="450" decel="100000" fill="hold"/>
                                        <p:tgtEl>
                                          <p:spTgt spid="31"/>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7" fill="hold">
                            <p:stCondLst>
                              <p:cond delay="1209"/>
                            </p:stCondLst>
                            <p:childTnLst>
                              <p:par>
                                <p:cTn id="28" presetID="12" presetClass="entr" presetSubtype="4"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slide(fromBottom)">
                                      <p:cBhvr>
                                        <p:cTn id="30" dur="500"/>
                                        <p:tgtEl>
                                          <p:spTgt spid="33"/>
                                        </p:tgtEl>
                                      </p:cBhvr>
                                    </p:animEffect>
                                  </p:childTnLst>
                                </p:cTn>
                              </p:par>
                            </p:childTnLst>
                          </p:cTn>
                        </p:par>
                        <p:par>
                          <p:cTn id="31" fill="hold">
                            <p:stCondLst>
                              <p:cond delay="1709"/>
                            </p:stCondLst>
                            <p:childTnLst>
                              <p:par>
                                <p:cTn id="32" presetID="1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slide(fromBottom)">
                                      <p:cBhvr>
                                        <p:cTn id="34" dur="500"/>
                                        <p:tgtEl>
                                          <p:spTgt spid="35"/>
                                        </p:tgtEl>
                                      </p:cBhvr>
                                    </p:animEffect>
                                  </p:childTnLst>
                                </p:cTn>
                              </p:par>
                            </p:childTnLst>
                          </p:cTn>
                        </p:par>
                        <p:par>
                          <p:cTn id="35" fill="hold">
                            <p:stCondLst>
                              <p:cond delay="2209"/>
                            </p:stCondLst>
                            <p:childTnLst>
                              <p:par>
                                <p:cTn id="36" presetID="12" presetClass="entr" presetSubtype="4"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slide(fromBottom)">
                                      <p:cBhvr>
                                        <p:cTn id="38" dur="500"/>
                                        <p:tgtEl>
                                          <p:spTgt spid="34"/>
                                        </p:tgtEl>
                                      </p:cBhvr>
                                    </p:animEffect>
                                  </p:childTnLst>
                                </p:cTn>
                              </p:par>
                            </p:childTnLst>
                          </p:cTn>
                        </p:par>
                        <p:par>
                          <p:cTn id="39" fill="hold">
                            <p:stCondLst>
                              <p:cond delay="2709"/>
                            </p:stCondLst>
                            <p:childTnLst>
                              <p:par>
                                <p:cTn id="40" presetID="12" presetClass="entr" presetSubtype="1"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slide(fromTop)">
                                      <p:cBhvr>
                                        <p:cTn id="42" dur="500"/>
                                        <p:tgtEl>
                                          <p:spTgt spid="2"/>
                                        </p:tgtEl>
                                      </p:cBhvr>
                                    </p:animEffect>
                                  </p:childTnLst>
                                </p:cTn>
                              </p:par>
                            </p:childTnLst>
                          </p:cTn>
                        </p:par>
                        <p:par>
                          <p:cTn id="43" fill="hold">
                            <p:stCondLst>
                              <p:cond delay="3209"/>
                            </p:stCondLst>
                            <p:childTnLst>
                              <p:par>
                                <p:cTn id="44" presetID="12" presetClass="entr" presetSubtype="1"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slide(fromTop)">
                                      <p:cBhvr>
                                        <p:cTn id="46" dur="500"/>
                                        <p:tgtEl>
                                          <p:spTgt spid="24"/>
                                        </p:tgtEl>
                                      </p:cBhvr>
                                    </p:animEffect>
                                  </p:childTnLst>
                                </p:cTn>
                              </p:par>
                            </p:childTnLst>
                          </p:cTn>
                        </p:par>
                        <p:par>
                          <p:cTn id="47" fill="hold">
                            <p:stCondLst>
                              <p:cond delay="3709"/>
                            </p:stCondLst>
                            <p:childTnLst>
                              <p:par>
                                <p:cTn id="48" presetID="12" presetClass="entr" presetSubtype="1" fill="hold" grpId="0"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slide(fromTop)">
                                      <p:cBhvr>
                                        <p:cTn id="50" dur="500"/>
                                        <p:tgtEl>
                                          <p:spTgt spid="3"/>
                                        </p:tgtEl>
                                      </p:cBhvr>
                                    </p:animEffect>
                                  </p:childTnLst>
                                </p:cTn>
                              </p:par>
                            </p:childTnLst>
                          </p:cTn>
                        </p:par>
                        <p:par>
                          <p:cTn id="51" fill="hold">
                            <p:stCondLst>
                              <p:cond delay="4209"/>
                            </p:stCondLst>
                            <p:childTnLst>
                              <p:par>
                                <p:cTn id="52" presetID="49" presetClass="entr" presetSubtype="0" decel="100000"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 calcmode="lin" valueType="num">
                                      <p:cBhvr>
                                        <p:cTn id="56" dur="500" fill="hold"/>
                                        <p:tgtEl>
                                          <p:spTgt spid="26"/>
                                        </p:tgtEl>
                                        <p:attrNameLst>
                                          <p:attrName>style.rotation</p:attrName>
                                        </p:attrNameLst>
                                      </p:cBhvr>
                                      <p:tavLst>
                                        <p:tav tm="0">
                                          <p:val>
                                            <p:fltVal val="360"/>
                                          </p:val>
                                        </p:tav>
                                        <p:tav tm="100000">
                                          <p:val>
                                            <p:fltVal val="0"/>
                                          </p:val>
                                        </p:tav>
                                      </p:tavLst>
                                    </p:anim>
                                    <p:animEffect transition="in" filter="fade">
                                      <p:cBhvr>
                                        <p:cTn id="57" dur="500"/>
                                        <p:tgtEl>
                                          <p:spTgt spid="26"/>
                                        </p:tgtEl>
                                      </p:cBhvr>
                                    </p:animEffect>
                                  </p:childTnLst>
                                </p:cTn>
                              </p:par>
                            </p:childTnLst>
                          </p:cTn>
                        </p:par>
                        <p:par>
                          <p:cTn id="58" fill="hold">
                            <p:stCondLst>
                              <p:cond delay="4709"/>
                            </p:stCondLst>
                            <p:childTnLst>
                              <p:par>
                                <p:cTn id="59" presetID="49" presetClass="entr" presetSubtype="0" decel="10000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 calcmode="lin" valueType="num">
                                      <p:cBhvr>
                                        <p:cTn id="63" dur="500" fill="hold"/>
                                        <p:tgtEl>
                                          <p:spTgt spid="25"/>
                                        </p:tgtEl>
                                        <p:attrNameLst>
                                          <p:attrName>style.rotation</p:attrName>
                                        </p:attrNameLst>
                                      </p:cBhvr>
                                      <p:tavLst>
                                        <p:tav tm="0">
                                          <p:val>
                                            <p:fltVal val="360"/>
                                          </p:val>
                                        </p:tav>
                                        <p:tav tm="100000">
                                          <p:val>
                                            <p:fltVal val="0"/>
                                          </p:val>
                                        </p:tav>
                                      </p:tavLst>
                                    </p:anim>
                                    <p:animEffect transition="in" filter="fade">
                                      <p:cBhvr>
                                        <p:cTn id="64" dur="500"/>
                                        <p:tgtEl>
                                          <p:spTgt spid="25"/>
                                        </p:tgtEl>
                                      </p:cBhvr>
                                    </p:animEffect>
                                  </p:childTnLst>
                                </p:cTn>
                              </p:par>
                            </p:childTnLst>
                          </p:cTn>
                        </p:par>
                        <p:par>
                          <p:cTn id="65" fill="hold">
                            <p:stCondLst>
                              <p:cond delay="5209"/>
                            </p:stCondLst>
                            <p:childTnLst>
                              <p:par>
                                <p:cTn id="66" presetID="49" presetClass="entr" presetSubtype="0" decel="10000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 calcmode="lin" valueType="num">
                                      <p:cBhvr>
                                        <p:cTn id="70" dur="500" fill="hold"/>
                                        <p:tgtEl>
                                          <p:spTgt spid="23"/>
                                        </p:tgtEl>
                                        <p:attrNameLst>
                                          <p:attrName>style.rotation</p:attrName>
                                        </p:attrNameLst>
                                      </p:cBhvr>
                                      <p:tavLst>
                                        <p:tav tm="0">
                                          <p:val>
                                            <p:fltVal val="360"/>
                                          </p:val>
                                        </p:tav>
                                        <p:tav tm="100000">
                                          <p:val>
                                            <p:fltVal val="0"/>
                                          </p:val>
                                        </p:tav>
                                      </p:tavLst>
                                    </p:anim>
                                    <p:animEffect transition="in" filter="fade">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bldLvl="0" animBg="1"/>
      <p:bldP spid="3" grpId="0" bldLvl="0" animBg="1"/>
      <p:bldP spid="23" grpId="0"/>
      <p:bldP spid="24" grpId="0" bldLvl="0" animBg="1"/>
      <p:bldP spid="25" grpId="0"/>
      <p:bldP spid="26" grpId="0"/>
      <p:bldP spid="30" grpId="0" bldLvl="0" animBg="1"/>
      <p:bldP spid="31" grpId="0" bldLvl="0" animBg="1"/>
      <p:bldP spid="32" grpId="0" bldLvl="0" animBg="1"/>
      <p:bldP spid="33" grpId="0" bldLvl="0" animBg="1"/>
      <p:bldP spid="34" grpId="0"/>
      <p:bldP spid="3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03985" y="1126490"/>
            <a:ext cx="6223000" cy="298831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587500" y="1461135"/>
            <a:ext cx="5212080" cy="2089150"/>
          </a:xfrm>
          <a:prstGeom prst="rect">
            <a:avLst/>
          </a:prstGeom>
          <a:noFill/>
          <a:ln w="9525">
            <a:noFill/>
          </a:ln>
        </p:spPr>
        <p:txBody>
          <a:bodyPr>
            <a:noAutofit/>
          </a:bodyPr>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一、</a:t>
            </a:r>
            <a:r>
              <a:rPr lang="zh-CN" altLang="en-US" sz="1600" b="1" noProof="0" dirty="0">
                <a:ln>
                  <a:noFill/>
                </a:ln>
                <a:effectLst/>
                <a:uLnTx/>
                <a:uFillTx/>
                <a:latin typeface="微软雅黑" panose="020B0503020204020204" pitchFamily="34" charset="-122"/>
                <a:ea typeface="微软雅黑" panose="020B0503020204020204" pitchFamily="34" charset="-122"/>
                <a:sym typeface="+mn-ea"/>
              </a:rPr>
              <a:t>简答题</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1.</a:t>
            </a:r>
            <a:r>
              <a:rPr lang="zh-CN" altLang="en-US" sz="1600" b="0" noProof="0" dirty="0">
                <a:ln>
                  <a:noFill/>
                </a:ln>
                <a:effectLst/>
                <a:uLnTx/>
                <a:uFillTx/>
                <a:latin typeface="黑体" panose="02010609060101010101" charset="-122"/>
                <a:ea typeface="黑体" panose="02010609060101010101" charset="-122"/>
              </a:rPr>
              <a:t>幼儿园与社区合作的内容。</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2.</a:t>
            </a:r>
            <a:r>
              <a:rPr lang="zh-CN" altLang="en-US" sz="1600" b="0" noProof="0" dirty="0">
                <a:ln>
                  <a:noFill/>
                </a:ln>
                <a:effectLst/>
                <a:uLnTx/>
                <a:uFillTx/>
                <a:latin typeface="黑体" panose="02010609060101010101" charset="-122"/>
                <a:ea typeface="黑体" panose="02010609060101010101" charset="-122"/>
              </a:rPr>
              <a:t>幼儿园与社区合作的方式。</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二、论述题</a:t>
            </a:r>
            <a:endParaRPr lang="zh-CN" altLang="en-US" sz="1600" b="0" noProof="0" dirty="0">
              <a:ln>
                <a:noFill/>
              </a:ln>
              <a:effectLst/>
              <a:uLnTx/>
              <a:uFillTx/>
              <a:latin typeface="黑体" panose="02010609060101010101" charset="-122"/>
              <a:ea typeface="黑体" panose="02010609060101010101" charset="-122"/>
            </a:endParaRPr>
          </a:p>
          <a:p>
            <a:pPr algn="l" fontAlgn="auto">
              <a:lnSpc>
                <a:spcPct val="150000"/>
              </a:lnSpc>
              <a:buClrTx/>
              <a:buSzTx/>
              <a:buNone/>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1.结合实际论述幼儿园与社区合作的意义。</a:t>
            </a:r>
            <a:endParaRPr lang="zh-CN" altLang="en-US" sz="1600" b="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solidFill>
                  <a:srgbClr val="2272AB"/>
                </a:solidFill>
                <a:latin typeface="微软雅黑" panose="020B0503020204020204" pitchFamily="34" charset="-122"/>
                <a:ea typeface="微软雅黑" panose="020B0503020204020204" pitchFamily="34" charset="-122"/>
                <a:cs typeface="+mn-cs"/>
              </a:rPr>
              <a:t>                                               </a:t>
            </a:r>
            <a:endParaRPr kumimoji="0" lang="zh-CN" altLang="en-US" sz="2000" b="1" i="0" kern="1200" cap="none" spc="0" normalizeH="0" baseline="0" noProof="0" dirty="0">
              <a:solidFill>
                <a:srgbClr val="2272AB"/>
              </a:solidFill>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总结</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073742869" name="图片 1073742868" descr="1712133432044"/>
          <p:cNvPicPr>
            <a:picLocks noChangeAspect="1"/>
          </p:cNvPicPr>
          <p:nvPr/>
        </p:nvPicPr>
        <p:blipFill>
          <a:blip r:embed="rId4"/>
          <a:stretch>
            <a:fillRect/>
          </a:stretch>
        </p:blipFill>
        <p:spPr>
          <a:xfrm>
            <a:off x="223520" y="1310005"/>
            <a:ext cx="8696325" cy="2408555"/>
          </a:xfrm>
          <a:prstGeom prst="rect">
            <a:avLst/>
          </a:prstGeom>
          <a:noFill/>
          <a:ln w="9525">
            <a:no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968375"/>
            <a:ext cx="7883525" cy="344297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rPr>
              <a:t>一、选择题</a:t>
            </a:r>
            <a:endParaRPr lang="zh-CN" altLang="en-US" sz="1400" dirty="0">
              <a:solidFill>
                <a:schemeClr val="tx1"/>
              </a:solidFill>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1.以下哪项不是家园合作的意义？</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 </a:t>
            </a:r>
            <a:r>
              <a:rPr lang="zh-CN" altLang="en-US" sz="1600" noProof="0" dirty="0">
                <a:ln>
                  <a:noFill/>
                </a:ln>
                <a:solidFill>
                  <a:schemeClr val="tx1"/>
                </a:solidFill>
                <a:effectLst/>
                <a:uLnTx/>
                <a:uFillTx/>
                <a:latin typeface="黑体" panose="02010609060101010101" charset="-122"/>
                <a:ea typeface="黑体" panose="02010609060101010101" charset="-122"/>
              </a:rPr>
              <a:t>提高教育效率</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B. </a:t>
            </a:r>
            <a:r>
              <a:rPr lang="zh-CN" altLang="en-US" sz="1600" noProof="0" dirty="0">
                <a:ln>
                  <a:noFill/>
                </a:ln>
                <a:solidFill>
                  <a:schemeClr val="tx1"/>
                </a:solidFill>
                <a:effectLst/>
                <a:uLnTx/>
                <a:uFillTx/>
                <a:latin typeface="黑体" panose="02010609060101010101" charset="-122"/>
                <a:ea typeface="黑体" panose="02010609060101010101" charset="-122"/>
              </a:rPr>
              <a:t>为幼儿营造最佳发展环境</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C. </a:t>
            </a:r>
            <a:r>
              <a:rPr lang="zh-CN" altLang="en-US" sz="1600" noProof="0" dirty="0">
                <a:ln>
                  <a:noFill/>
                </a:ln>
                <a:solidFill>
                  <a:schemeClr val="tx1"/>
                </a:solidFill>
                <a:effectLst/>
                <a:uLnTx/>
                <a:uFillTx/>
                <a:latin typeface="黑体" panose="02010609060101010101" charset="-122"/>
                <a:ea typeface="黑体" panose="02010609060101010101" charset="-122"/>
              </a:rPr>
              <a:t>便于教师管理</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D. </a:t>
            </a:r>
            <a:r>
              <a:rPr lang="zh-CN" altLang="en-US" sz="1600" noProof="0" dirty="0">
                <a:ln>
                  <a:noFill/>
                </a:ln>
                <a:solidFill>
                  <a:schemeClr val="tx1"/>
                </a:solidFill>
                <a:effectLst/>
                <a:uLnTx/>
                <a:uFillTx/>
                <a:latin typeface="黑体" panose="02010609060101010101" charset="-122"/>
                <a:ea typeface="黑体" panose="02010609060101010101" charset="-122"/>
              </a:rPr>
              <a:t>更好利用家庭资源为幼儿教育服务</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2.幼儿园定期邀请家长来园观摩和参观的活动称为？</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 </a:t>
            </a:r>
            <a:r>
              <a:rPr lang="zh-CN" altLang="en-US" sz="1600" noProof="0" dirty="0">
                <a:ln>
                  <a:noFill/>
                </a:ln>
                <a:solidFill>
                  <a:schemeClr val="tx1"/>
                </a:solidFill>
                <a:effectLst/>
                <a:uLnTx/>
                <a:uFillTx/>
                <a:latin typeface="黑体" panose="02010609060101010101" charset="-122"/>
                <a:ea typeface="黑体" panose="02010609060101010101" charset="-122"/>
              </a:rPr>
              <a:t>家长学校</a:t>
            </a:r>
            <a:r>
              <a:rPr lang="en-US" altLang="zh-CN" sz="1600" noProof="0" dirty="0">
                <a:ln>
                  <a:noFill/>
                </a:ln>
                <a:solidFill>
                  <a:schemeClr val="tx1"/>
                </a:solidFill>
                <a:effectLst/>
                <a:uLnTx/>
                <a:uFillTx/>
                <a:latin typeface="黑体" panose="02010609060101010101" charset="-122"/>
                <a:ea typeface="黑体" panose="02010609060101010101" charset="-122"/>
              </a:rPr>
              <a:t>  B. </a:t>
            </a:r>
            <a:r>
              <a:rPr lang="zh-CN" altLang="en-US" sz="1600" noProof="0" dirty="0">
                <a:ln>
                  <a:noFill/>
                </a:ln>
                <a:solidFill>
                  <a:schemeClr val="tx1"/>
                </a:solidFill>
                <a:effectLst/>
                <a:uLnTx/>
                <a:uFillTx/>
                <a:latin typeface="黑体" panose="02010609060101010101" charset="-122"/>
                <a:ea typeface="黑体" panose="02010609060101010101" charset="-122"/>
              </a:rPr>
              <a:t>家长开放日</a:t>
            </a:r>
            <a:r>
              <a:rPr lang="en-US" altLang="zh-CN" sz="1600" noProof="0" dirty="0">
                <a:ln>
                  <a:noFill/>
                </a:ln>
                <a:solidFill>
                  <a:schemeClr val="tx1"/>
                </a:solidFill>
                <a:effectLst/>
                <a:uLnTx/>
                <a:uFillTx/>
                <a:latin typeface="黑体" panose="02010609060101010101" charset="-122"/>
                <a:ea typeface="黑体" panose="02010609060101010101" charset="-122"/>
              </a:rPr>
              <a:t>  C. </a:t>
            </a:r>
            <a:r>
              <a:rPr lang="zh-CN" altLang="en-US" sz="1600" noProof="0" dirty="0">
                <a:ln>
                  <a:noFill/>
                </a:ln>
                <a:solidFill>
                  <a:schemeClr val="tx1"/>
                </a:solidFill>
                <a:effectLst/>
                <a:uLnTx/>
                <a:uFillTx/>
                <a:latin typeface="黑体" panose="02010609060101010101" charset="-122"/>
                <a:ea typeface="黑体" panose="02010609060101010101" charset="-122"/>
              </a:rPr>
              <a:t>家长接待日</a:t>
            </a:r>
            <a:r>
              <a:rPr lang="en-US" altLang="zh-CN" sz="1600" noProof="0" dirty="0">
                <a:ln>
                  <a:noFill/>
                </a:ln>
                <a:solidFill>
                  <a:schemeClr val="tx1"/>
                </a:solidFill>
                <a:effectLst/>
                <a:uLnTx/>
                <a:uFillTx/>
                <a:latin typeface="黑体" panose="02010609060101010101" charset="-122"/>
                <a:ea typeface="黑体" panose="02010609060101010101" charset="-122"/>
              </a:rPr>
              <a:t>  D. </a:t>
            </a:r>
            <a:r>
              <a:rPr lang="zh-CN" altLang="en-US" sz="1600" noProof="0" dirty="0">
                <a:ln>
                  <a:noFill/>
                </a:ln>
                <a:solidFill>
                  <a:schemeClr val="tx1"/>
                </a:solidFill>
                <a:effectLst/>
                <a:uLnTx/>
                <a:uFillTx/>
                <a:latin typeface="黑体" panose="02010609060101010101" charset="-122"/>
                <a:ea typeface="黑体" panose="02010609060101010101" charset="-122"/>
              </a:rPr>
              <a:t>家长会</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algn="l" fontAlgn="auto">
              <a:lnSpc>
                <a:spcPts val="2500"/>
              </a:lnSpc>
              <a:buClrTx/>
              <a:buSzTx/>
              <a:buNone/>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3.以下哪项不属于家园合作的个别沟通方式？</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algn="l" fontAlgn="auto">
              <a:lnSpc>
                <a:spcPts val="2500"/>
              </a:lnSpc>
              <a:buClrTx/>
              <a:buSzTx/>
              <a:buNone/>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A. 电话</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B. 家访</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C. 家长开放日</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D. 个别谈话</a:t>
            </a:r>
            <a:endParaRPr lang="zh-CN" altLang="en-US" sz="1600" noProof="0" dirty="0">
              <a:ln>
                <a:noFill/>
              </a:ln>
              <a:solidFill>
                <a:schemeClr val="tx1"/>
              </a:solidFill>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889635"/>
            <a:ext cx="8064500" cy="374459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rPr>
              <a:t>一、选择题</a:t>
            </a:r>
            <a:endParaRPr lang="zh-CN" altLang="en-US" sz="1400" dirty="0">
              <a:solidFill>
                <a:schemeClr val="tx1"/>
              </a:solidFill>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4</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.在了解孩子、因材施教方面，谁具有天然的优势？</a:t>
            </a:r>
            <a:endParaRPr lang="zh-CN" altLang="en-US"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幼儿园的老师</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B.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家长</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C.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同伴</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D.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小学的老师</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endParaRPr lang="en-US" altLang="zh-CN"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5</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a:t>
            </a:r>
            <a:r>
              <a:rPr lang="zh-CN" altLang="en-US" sz="1600" noProof="0" dirty="0">
                <a:ln>
                  <a:noFill/>
                </a:ln>
                <a:solidFill>
                  <a:schemeClr val="tx1"/>
                </a:solidFill>
                <a:effectLst/>
                <a:uLnTx/>
                <a:uFillTx/>
                <a:latin typeface="黑体" panose="02010609060101010101" charset="-122"/>
                <a:ea typeface="黑体" panose="02010609060101010101" charset="-122"/>
              </a:rPr>
              <a:t>提出</a:t>
            </a:r>
            <a:r>
              <a:rPr lang="en-US" altLang="zh-CN" sz="1600" noProof="0" dirty="0">
                <a:ln>
                  <a:noFill/>
                </a:ln>
                <a:solidFill>
                  <a:schemeClr val="tx1"/>
                </a:solidFill>
                <a:effectLst/>
                <a:uLnTx/>
                <a:uFillTx/>
                <a:latin typeface="黑体" panose="02010609060101010101" charset="-122"/>
                <a:ea typeface="黑体" panose="02010609060101010101" charset="-122"/>
              </a:rPr>
              <a:t>“</a:t>
            </a:r>
            <a:r>
              <a:rPr lang="zh-CN" altLang="en-US" sz="1600" noProof="0" dirty="0">
                <a:ln>
                  <a:noFill/>
                </a:ln>
                <a:solidFill>
                  <a:schemeClr val="tx1"/>
                </a:solidFill>
                <a:effectLst/>
                <a:uLnTx/>
                <a:uFillTx/>
                <a:latin typeface="黑体" panose="02010609060101010101" charset="-122"/>
                <a:ea typeface="黑体" panose="02010609060101010101" charset="-122"/>
              </a:rPr>
              <a:t>幼稚教育是一种很复杂的事情，不是家庭一方面可以单独胜任的，也不是幼稚园一方面能单独胜任的，必须要两方面共同合作方能得到充分的功效</a:t>
            </a:r>
            <a:r>
              <a:rPr lang="en-US" altLang="zh-CN" sz="1600" noProof="0" dirty="0">
                <a:ln>
                  <a:noFill/>
                </a:ln>
                <a:solidFill>
                  <a:schemeClr val="tx1"/>
                </a:solidFill>
                <a:effectLst/>
                <a:uLnTx/>
                <a:uFillTx/>
                <a:latin typeface="黑体" panose="02010609060101010101" charset="-122"/>
                <a:ea typeface="黑体" panose="02010609060101010101" charset="-122"/>
              </a:rPr>
              <a:t>”</a:t>
            </a:r>
            <a:r>
              <a:rPr lang="zh-CN" altLang="en-US" sz="1600" noProof="0" dirty="0">
                <a:ln>
                  <a:noFill/>
                </a:ln>
                <a:solidFill>
                  <a:schemeClr val="tx1"/>
                </a:solidFill>
                <a:effectLst/>
                <a:uLnTx/>
                <a:uFillTx/>
                <a:latin typeface="黑体" panose="02010609060101010101" charset="-122"/>
                <a:ea typeface="黑体" panose="02010609060101010101" charset="-122"/>
              </a:rPr>
              <a:t>的是？</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 </a:t>
            </a:r>
            <a:r>
              <a:rPr lang="zh-CN" altLang="en-US" sz="1600" noProof="0" dirty="0">
                <a:ln>
                  <a:noFill/>
                </a:ln>
                <a:solidFill>
                  <a:schemeClr val="tx1"/>
                </a:solidFill>
                <a:effectLst/>
                <a:uLnTx/>
                <a:uFillTx/>
                <a:latin typeface="黑体" panose="02010609060101010101" charset="-122"/>
                <a:ea typeface="黑体" panose="02010609060101010101" charset="-122"/>
              </a:rPr>
              <a:t>张雪门</a:t>
            </a:r>
            <a:r>
              <a:rPr lang="en-US" altLang="zh-CN" sz="1600" noProof="0" dirty="0">
                <a:ln>
                  <a:noFill/>
                </a:ln>
                <a:solidFill>
                  <a:schemeClr val="tx1"/>
                </a:solidFill>
                <a:effectLst/>
                <a:uLnTx/>
                <a:uFillTx/>
                <a:latin typeface="黑体" panose="02010609060101010101" charset="-122"/>
                <a:ea typeface="黑体" panose="02010609060101010101" charset="-122"/>
              </a:rPr>
              <a:t>  B. </a:t>
            </a:r>
            <a:r>
              <a:rPr lang="zh-CN" altLang="en-US" sz="1600" noProof="0" dirty="0">
                <a:ln>
                  <a:noFill/>
                </a:ln>
                <a:solidFill>
                  <a:schemeClr val="tx1"/>
                </a:solidFill>
                <a:effectLst/>
                <a:uLnTx/>
                <a:uFillTx/>
                <a:latin typeface="黑体" panose="02010609060101010101" charset="-122"/>
                <a:ea typeface="黑体" panose="02010609060101010101" charset="-122"/>
              </a:rPr>
              <a:t>陶行知</a:t>
            </a:r>
            <a:r>
              <a:rPr lang="en-US" altLang="zh-CN" sz="1600" noProof="0" dirty="0">
                <a:ln>
                  <a:noFill/>
                </a:ln>
                <a:solidFill>
                  <a:schemeClr val="tx1"/>
                </a:solidFill>
                <a:effectLst/>
                <a:uLnTx/>
                <a:uFillTx/>
                <a:latin typeface="黑体" panose="02010609060101010101" charset="-122"/>
                <a:ea typeface="黑体" panose="02010609060101010101" charset="-122"/>
              </a:rPr>
              <a:t>  C. </a:t>
            </a:r>
            <a:r>
              <a:rPr lang="zh-CN" altLang="en-US" sz="1600" noProof="0" dirty="0">
                <a:ln>
                  <a:noFill/>
                </a:ln>
                <a:solidFill>
                  <a:schemeClr val="tx1"/>
                </a:solidFill>
                <a:effectLst/>
                <a:uLnTx/>
                <a:uFillTx/>
                <a:latin typeface="黑体" panose="02010609060101010101" charset="-122"/>
                <a:ea typeface="黑体" panose="02010609060101010101" charset="-122"/>
              </a:rPr>
              <a:t>陈鹤琴</a:t>
            </a:r>
            <a:r>
              <a:rPr lang="en-US" altLang="zh-CN" sz="1600" noProof="0" dirty="0">
                <a:ln>
                  <a:noFill/>
                </a:ln>
                <a:solidFill>
                  <a:schemeClr val="tx1"/>
                </a:solidFill>
                <a:effectLst/>
                <a:uLnTx/>
                <a:uFillTx/>
                <a:latin typeface="黑体" panose="02010609060101010101" charset="-122"/>
                <a:ea typeface="黑体" panose="02010609060101010101" charset="-122"/>
              </a:rPr>
              <a:t>  D. </a:t>
            </a:r>
            <a:r>
              <a:rPr lang="zh-CN" altLang="en-US" sz="1600" noProof="0" dirty="0">
                <a:ln>
                  <a:noFill/>
                </a:ln>
                <a:solidFill>
                  <a:schemeClr val="tx1"/>
                </a:solidFill>
                <a:effectLst/>
                <a:uLnTx/>
                <a:uFillTx/>
                <a:latin typeface="黑体" panose="02010609060101010101" charset="-122"/>
                <a:ea typeface="黑体" panose="02010609060101010101" charset="-122"/>
              </a:rPr>
              <a:t>张宗麟</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二、</a:t>
            </a: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简答题</a:t>
            </a:r>
            <a:endParaRPr lang="zh-CN" altLang="en-US" sz="1600" dirty="0">
              <a:solidFill>
                <a:schemeClr val="tx1"/>
              </a:solidFill>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1.</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简述家庭教育的特点。</a:t>
            </a:r>
            <a:endParaRPr lang="en-US" altLang="zh-CN"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2.简述幼儿园与社区合作的目的和意义。</a:t>
            </a:r>
            <a:endParaRPr lang="zh-CN" altLang="en-US" sz="1600" noProof="0" dirty="0">
              <a:ln>
                <a:noFill/>
              </a:ln>
              <a:solidFill>
                <a:schemeClr val="tx1"/>
              </a:solidFill>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41450" y="1673860"/>
            <a:ext cx="6537325" cy="179514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latin typeface="+mj-ea"/>
              <a:ea typeface="+mj-ea"/>
            </a:endParaRPr>
          </a:p>
        </p:txBody>
      </p:sp>
      <p:sp>
        <p:nvSpPr>
          <p:cNvPr id="24" name="Rectangle 4"/>
          <p:cNvSpPr txBox="1">
            <a:spLocks noChangeArrowheads="1"/>
          </p:cNvSpPr>
          <p:nvPr>
            <p:custDataLst>
              <p:tags r:id="rId3"/>
            </p:custDataLst>
          </p:nvPr>
        </p:nvSpPr>
        <p:spPr>
          <a:xfrm>
            <a:off x="1441450" y="1833245"/>
            <a:ext cx="6537325" cy="1476375"/>
          </a:xfrm>
          <a:prstGeom prst="rect">
            <a:avLst/>
          </a:prstGeom>
          <a:noFill/>
        </p:spPr>
        <p:txBody>
          <a:bodyPr wrap="square">
            <a:spAutoFit/>
          </a:bodyPr>
          <a:lstStyle>
            <a:defPPr>
              <a:defRPr lang="zh-CN"/>
            </a:defPPr>
            <a:lvl1pPr defTabSz="914400">
              <a:defRPr sz="1800"/>
            </a:lvl1pPr>
            <a:lvl2pPr marL="285750" lvl="1" indent="-285750" defTabSz="914400">
              <a:lnSpc>
                <a:spcPct val="200000"/>
              </a:lnSpc>
              <a:spcBef>
                <a:spcPts val="0"/>
              </a:spcBef>
              <a:buClr>
                <a:srgbClr val="00B050"/>
              </a:buClr>
              <a:buSzPct val="85000"/>
              <a:buFont typeface="Wingdings" panose="05000000000000000000" pitchFamily="2" charset="2"/>
              <a:buChar char="u"/>
              <a:defRPr sz="1400">
                <a:latin typeface="+mj-ea"/>
                <a:ea typeface="+mj-ea"/>
              </a:defRPr>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1.交流、总结本课学习收获与疑虑。</a:t>
            </a:r>
            <a:endParaRPr lang="zh-CN" altLang="en-US" sz="2000" noProof="0" dirty="0">
              <a:ln>
                <a:noFill/>
              </a:ln>
              <a:effectLst/>
              <a:uLnTx/>
              <a:uFillTx/>
              <a:latin typeface="黑体" panose="02010609060101010101" charset="-122"/>
              <a:ea typeface="黑体" panose="02010609060101010101" charset="-122"/>
            </a:endParaRPr>
          </a:p>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2.设计一次简单的家园共育活动。</a:t>
            </a:r>
            <a:endParaRPr lang="zh-CN" altLang="en-US" sz="2000" noProof="0" dirty="0">
              <a:ln>
                <a:noFill/>
              </a:ln>
              <a:effectLst/>
              <a:uLnTx/>
              <a:uFillTx/>
              <a:latin typeface="黑体" panose="02010609060101010101" charset="-122"/>
              <a:ea typeface="黑体" panose="02010609060101010101" charset="-122"/>
            </a:endParaRPr>
          </a:p>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3.</a:t>
            </a:r>
            <a:r>
              <a:rPr lang="zh-CN" altLang="en-US" sz="2000" noProof="0" dirty="0">
                <a:ln>
                  <a:noFill/>
                </a:ln>
                <a:effectLst/>
                <a:uLnTx/>
                <a:uFillTx/>
                <a:latin typeface="黑体" panose="02010609060101010101" charset="-122"/>
                <a:ea typeface="黑体" panose="02010609060101010101" charset="-122"/>
              </a:rPr>
              <a:t>制定一份《社区资源调研计划》。</a:t>
            </a:r>
            <a:endParaRPr lang="zh-CN" altLang="en-US" sz="200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实践探究</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checkerboard(across)">
                                      <p:cBhvr>
                                        <p:cTn id="7" dur="500"/>
                                        <p:tgtEl>
                                          <p:spTgt spid="24">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4">
                                            <p:txEl>
                                              <p:pRg st="1" end="1"/>
                                            </p:txEl>
                                          </p:spTgt>
                                        </p:tgtEl>
                                        <p:attrNameLst>
                                          <p:attrName>style.visibility</p:attrName>
                                        </p:attrNameLst>
                                      </p:cBhvr>
                                      <p:to>
                                        <p:strVal val="visible"/>
                                      </p:to>
                                    </p:set>
                                    <p:animEffect transition="in" filter="checkerboard(across)">
                                      <p:cBhvr>
                                        <p:cTn id="10" dur="500"/>
                                        <p:tgtEl>
                                          <p:spTgt spid="24">
                                            <p:txEl>
                                              <p:pRg st="1" end="1"/>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24">
                                            <p:txEl>
                                              <p:pRg st="2" end="2"/>
                                            </p:txEl>
                                          </p:spTgt>
                                        </p:tgtEl>
                                        <p:attrNameLst>
                                          <p:attrName>style.visibility</p:attrName>
                                        </p:attrNameLst>
                                      </p:cBhvr>
                                      <p:to>
                                        <p:strVal val="visible"/>
                                      </p:to>
                                    </p:set>
                                    <p:animEffect transition="in" filter="checkerboard(across)">
                                      <p:cBhvr>
                                        <p:cTn id="13" dur="500"/>
                                        <p:tgtEl>
                                          <p:spTgt spid="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2102485" y="884555"/>
            <a:ext cx="5347970" cy="3082925"/>
          </a:xfrm>
          <a:prstGeom prst="rect">
            <a:avLst/>
          </a:prstGeom>
        </p:spPr>
      </p:pic>
      <p:sp>
        <p:nvSpPr>
          <p:cNvPr id="16" name="文本框 15"/>
          <p:cNvSpPr txBox="1"/>
          <p:nvPr/>
        </p:nvSpPr>
        <p:spPr>
          <a:xfrm>
            <a:off x="3623191" y="1932383"/>
            <a:ext cx="2418080" cy="768350"/>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感谢观看</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004012" y="2009139"/>
            <a:ext cx="4754880" cy="706755"/>
          </a:xfrm>
          <a:prstGeom prst="rect">
            <a:avLst/>
          </a:prstGeom>
          <a:noFill/>
        </p:spPr>
        <p:txBody>
          <a:bodyPr wrap="none" rtlCol="0">
            <a:spAutoFit/>
          </a:bodyPr>
          <a:lstStyle/>
          <a:p>
            <a:pPr algn="l"/>
            <a:r>
              <a:rPr lang="zh-CN" altLang="en-US" sz="4000" b="1" dirty="0">
                <a:solidFill>
                  <a:srgbClr val="1A5D5C"/>
                </a:solidFill>
                <a:sym typeface="+mn-ea"/>
              </a:rPr>
              <a:t>幼儿园与家庭的合作</a:t>
            </a:r>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608330" y="952500"/>
            <a:ext cx="7901940" cy="323850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刘老师发现班里奥宇的小朋友表现的有些内向，平时不爱说话，也不爱和老师小朋友交流，很少举手回答问题。在和奥宇爸爸的沟通之后发现他是一名消防员，平时工作比较繁忙，跟孩子的沟通很少。于是，刘老师诚恳地邀请奥宇爸爸到班上给小朋友们讲解关于消防的相关知识。奥宇爸爸精心准备之后来到了幼儿园，结合图片和视频给小朋友们讲述如何预防火灾及火灾后如何逃生自救。爸爸的到来使奥宇特别高兴，他自豪地对小伙伴们说：</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看，那是我爸爸！给我们上课的是我爸爸！</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之后，刘老师发现奥宇话多了起来，性格也开朗了一些，上课时经常也能举手回答问题了。看到孩子的表现和变化，奥宇爸爸很是感激，并表示以后若还有类似活动，自己还会积极参加。</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6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altLang="en-US" sz="1600" b="1" spc="160" dirty="0">
                <a:solidFill>
                  <a:srgbClr val="FF0000"/>
                </a:solidFill>
                <a:effectLst/>
                <a:uFillTx/>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思考：</a:t>
            </a:r>
            <a:r>
              <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幼儿园为什么要与家庭合作？你认为家园合作对幼儿的成长有什么意义？</a:t>
            </a:r>
            <a:endPar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2" name="文本框 1"/>
          <p:cNvSpPr txBox="1"/>
          <p:nvPr/>
        </p:nvSpPr>
        <p:spPr>
          <a:xfrm>
            <a:off x="250190" y="254635"/>
            <a:ext cx="1467485" cy="471805"/>
          </a:xfrm>
          <a:prstGeom prst="rect">
            <a:avLst/>
          </a:prstGeom>
          <a:noFill/>
        </p:spPr>
        <p:txBody>
          <a:bodyPr wrap="square" rtlCol="0">
            <a:noAutofit/>
          </a:bodyPr>
          <a:p>
            <a:pPr algn="ctr"/>
            <a:r>
              <a:rPr lang="zh-CN" altLang="en-US" sz="2400" b="1" dirty="0"/>
              <a:t>情境导入</a:t>
            </a:r>
            <a:endParaRPr lang="zh-CN" altLang="en-US" sz="2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幼儿园与家庭合作的含义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0" name="TextBox 10"/>
          <p:cNvSpPr txBox="1"/>
          <p:nvPr>
            <p:custDataLst>
              <p:tags r:id="rId4"/>
            </p:custDataLst>
          </p:nvPr>
        </p:nvSpPr>
        <p:spPr>
          <a:xfrm>
            <a:off x="1600835" y="2761615"/>
            <a:ext cx="7111365" cy="807085"/>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幼儿园与家庭合作（</a:t>
            </a:r>
            <a:r>
              <a:rPr kumimoji="0" lang="zh-CN" altLang="en-US" sz="1600" i="0" u="none"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mn-cs"/>
              </a:rPr>
              <a:t>简称家园合作</a:t>
            </a: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）是指幼儿园和家庭双方积极主动地相互</a:t>
            </a:r>
            <a:r>
              <a:rPr kumimoji="0" lang="zh-CN" altLang="en-US" sz="1600" b="1" i="0" u="sng" strike="noStrike" kern="1200" cap="none" spc="0" normalizeH="0" baseline="0" noProof="0" dirty="0">
                <a:ln>
                  <a:noFill/>
                </a:ln>
                <a:effectLst/>
                <a:uLnTx/>
                <a:uFillTx/>
                <a:latin typeface="黑体" panose="02010609060101010101" charset="-122"/>
                <a:ea typeface="黑体" panose="02010609060101010101" charset="-122"/>
                <a:cs typeface="+mn-cs"/>
              </a:rPr>
              <a:t>了解、支持、配合</a:t>
            </a: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，共同促进学前儿童的身心和谐发展的活动。</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31" name="等腰三角形 2"/>
          <p:cNvSpPr/>
          <p:nvPr>
            <p:custDataLst>
              <p:tags r:id="rId5"/>
            </p:custDataLst>
          </p:nvPr>
        </p:nvSpPr>
        <p:spPr bwMode="auto">
          <a:xfrm rot="2747878">
            <a:off x="537752" y="252775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TextBox 12"/>
          <p:cNvSpPr txBox="1"/>
          <p:nvPr>
            <p:custDataLst>
              <p:tags r:id="rId6"/>
            </p:custDataLst>
          </p:nvPr>
        </p:nvSpPr>
        <p:spPr>
          <a:xfrm>
            <a:off x="647786" y="298044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定义</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 name="TextBox 20"/>
          <p:cNvSpPr txBox="1"/>
          <p:nvPr>
            <p:custDataLst>
              <p:tags r:id="rId7"/>
            </p:custDataLst>
          </p:nvPr>
        </p:nvSpPr>
        <p:spPr>
          <a:xfrm>
            <a:off x="647700" y="1593850"/>
            <a:ext cx="53276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幼儿园与家庭合作的定义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290">
                                          <p:stCondLst>
                                            <p:cond delay="0"/>
                                          </p:stCondLst>
                                        </p:cTn>
                                        <p:tgtEl>
                                          <p:spTgt spid="32"/>
                                        </p:tgtEl>
                                      </p:cBhvr>
                                    </p:animEffect>
                                    <p:anim calcmode="lin" valueType="num">
                                      <p:cBhvr>
                                        <p:cTn id="8"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13" dur="13">
                                          <p:stCondLst>
                                            <p:cond delay="325"/>
                                          </p:stCondLst>
                                        </p:cTn>
                                        <p:tgtEl>
                                          <p:spTgt spid="32"/>
                                        </p:tgtEl>
                                      </p:cBhvr>
                                      <p:to x="100000" y="60000"/>
                                    </p:animScale>
                                    <p:animScale>
                                      <p:cBhvr>
                                        <p:cTn id="14" dur="83" decel="50000">
                                          <p:stCondLst>
                                            <p:cond delay="338"/>
                                          </p:stCondLst>
                                        </p:cTn>
                                        <p:tgtEl>
                                          <p:spTgt spid="32"/>
                                        </p:tgtEl>
                                      </p:cBhvr>
                                      <p:to x="100000" y="100000"/>
                                    </p:animScale>
                                    <p:animScale>
                                      <p:cBhvr>
                                        <p:cTn id="15" dur="13">
                                          <p:stCondLst>
                                            <p:cond delay="656"/>
                                          </p:stCondLst>
                                        </p:cTn>
                                        <p:tgtEl>
                                          <p:spTgt spid="32"/>
                                        </p:tgtEl>
                                      </p:cBhvr>
                                      <p:to x="100000" y="80000"/>
                                    </p:animScale>
                                    <p:animScale>
                                      <p:cBhvr>
                                        <p:cTn id="16" dur="83" decel="50000">
                                          <p:stCondLst>
                                            <p:cond delay="669"/>
                                          </p:stCondLst>
                                        </p:cTn>
                                        <p:tgtEl>
                                          <p:spTgt spid="32"/>
                                        </p:tgtEl>
                                      </p:cBhvr>
                                      <p:to x="100000" y="100000"/>
                                    </p:animScale>
                                    <p:animScale>
                                      <p:cBhvr>
                                        <p:cTn id="17" dur="13">
                                          <p:stCondLst>
                                            <p:cond delay="821"/>
                                          </p:stCondLst>
                                        </p:cTn>
                                        <p:tgtEl>
                                          <p:spTgt spid="32"/>
                                        </p:tgtEl>
                                      </p:cBhvr>
                                      <p:to x="100000" y="90000"/>
                                    </p:animScale>
                                    <p:animScale>
                                      <p:cBhvr>
                                        <p:cTn id="18" dur="83" decel="50000">
                                          <p:stCondLst>
                                            <p:cond delay="834"/>
                                          </p:stCondLst>
                                        </p:cTn>
                                        <p:tgtEl>
                                          <p:spTgt spid="32"/>
                                        </p:tgtEl>
                                      </p:cBhvr>
                                      <p:to x="100000" y="100000"/>
                                    </p:animScale>
                                    <p:animScale>
                                      <p:cBhvr>
                                        <p:cTn id="19" dur="13">
                                          <p:stCondLst>
                                            <p:cond delay="904"/>
                                          </p:stCondLst>
                                        </p:cTn>
                                        <p:tgtEl>
                                          <p:spTgt spid="32"/>
                                        </p:tgtEl>
                                      </p:cBhvr>
                                      <p:to x="100000" y="95000"/>
                                    </p:animScale>
                                    <p:animScale>
                                      <p:cBhvr>
                                        <p:cTn id="20" dur="83" decel="50000">
                                          <p:stCondLst>
                                            <p:cond delay="917"/>
                                          </p:stCondLst>
                                        </p:cTn>
                                        <p:tgtEl>
                                          <p:spTgt spid="3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290">
                                          <p:stCondLst>
                                            <p:cond delay="0"/>
                                          </p:stCondLst>
                                        </p:cTn>
                                        <p:tgtEl>
                                          <p:spTgt spid="31"/>
                                        </p:tgtEl>
                                      </p:cBhvr>
                                    </p:animEffect>
                                    <p:anim calcmode="lin" valueType="num">
                                      <p:cBhvr>
                                        <p:cTn id="24"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29" dur="13">
                                          <p:stCondLst>
                                            <p:cond delay="325"/>
                                          </p:stCondLst>
                                        </p:cTn>
                                        <p:tgtEl>
                                          <p:spTgt spid="31"/>
                                        </p:tgtEl>
                                      </p:cBhvr>
                                      <p:to x="100000" y="60000"/>
                                    </p:animScale>
                                    <p:animScale>
                                      <p:cBhvr>
                                        <p:cTn id="30" dur="83" decel="50000">
                                          <p:stCondLst>
                                            <p:cond delay="338"/>
                                          </p:stCondLst>
                                        </p:cTn>
                                        <p:tgtEl>
                                          <p:spTgt spid="31"/>
                                        </p:tgtEl>
                                      </p:cBhvr>
                                      <p:to x="100000" y="100000"/>
                                    </p:animScale>
                                    <p:animScale>
                                      <p:cBhvr>
                                        <p:cTn id="31" dur="13">
                                          <p:stCondLst>
                                            <p:cond delay="656"/>
                                          </p:stCondLst>
                                        </p:cTn>
                                        <p:tgtEl>
                                          <p:spTgt spid="31"/>
                                        </p:tgtEl>
                                      </p:cBhvr>
                                      <p:to x="100000" y="80000"/>
                                    </p:animScale>
                                    <p:animScale>
                                      <p:cBhvr>
                                        <p:cTn id="32" dur="83" decel="50000">
                                          <p:stCondLst>
                                            <p:cond delay="669"/>
                                          </p:stCondLst>
                                        </p:cTn>
                                        <p:tgtEl>
                                          <p:spTgt spid="31"/>
                                        </p:tgtEl>
                                      </p:cBhvr>
                                      <p:to x="100000" y="100000"/>
                                    </p:animScale>
                                    <p:animScale>
                                      <p:cBhvr>
                                        <p:cTn id="33" dur="13">
                                          <p:stCondLst>
                                            <p:cond delay="821"/>
                                          </p:stCondLst>
                                        </p:cTn>
                                        <p:tgtEl>
                                          <p:spTgt spid="31"/>
                                        </p:tgtEl>
                                      </p:cBhvr>
                                      <p:to x="100000" y="90000"/>
                                    </p:animScale>
                                    <p:animScale>
                                      <p:cBhvr>
                                        <p:cTn id="34" dur="83" decel="50000">
                                          <p:stCondLst>
                                            <p:cond delay="834"/>
                                          </p:stCondLst>
                                        </p:cTn>
                                        <p:tgtEl>
                                          <p:spTgt spid="31"/>
                                        </p:tgtEl>
                                      </p:cBhvr>
                                      <p:to x="100000" y="100000"/>
                                    </p:animScale>
                                    <p:animScale>
                                      <p:cBhvr>
                                        <p:cTn id="35" dur="13">
                                          <p:stCondLst>
                                            <p:cond delay="904"/>
                                          </p:stCondLst>
                                        </p:cTn>
                                        <p:tgtEl>
                                          <p:spTgt spid="31"/>
                                        </p:tgtEl>
                                      </p:cBhvr>
                                      <p:to x="100000" y="95000"/>
                                    </p:animScale>
                                    <p:animScale>
                                      <p:cBhvr>
                                        <p:cTn id="36" dur="83" decel="50000">
                                          <p:stCondLst>
                                            <p:cond delay="917"/>
                                          </p:stCondLst>
                                        </p:cTn>
                                        <p:tgtEl>
                                          <p:spTgt spid="31"/>
                                        </p:tgtEl>
                                      </p:cBhvr>
                                      <p:to x="100000" y="100000"/>
                                    </p:animScale>
                                  </p:childTnLst>
                                </p:cTn>
                              </p:par>
                              <p:par>
                                <p:cTn id="37" presetID="12" presetClass="entr" presetSubtype="4" fill="hold" grpId="0" nodeType="withEffect">
                                  <p:stCondLst>
                                    <p:cond delay="1000"/>
                                  </p:stCondLst>
                                  <p:iterate type="lt">
                                    <p:tmPct val="5983"/>
                                  </p:iterate>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300"/>
                                        <p:tgtEl>
                                          <p:spTgt spid="30"/>
                                        </p:tgtEl>
                                        <p:attrNameLst>
                                          <p:attrName>ppt_y</p:attrName>
                                        </p:attrNameLst>
                                      </p:cBhvr>
                                      <p:tavLst>
                                        <p:tav tm="0">
                                          <p:val>
                                            <p:strVal val="#ppt_y+#ppt_h*1.125000"/>
                                          </p:val>
                                        </p:tav>
                                        <p:tav tm="100000">
                                          <p:val>
                                            <p:strVal val="#ppt_y"/>
                                          </p:val>
                                        </p:tav>
                                      </p:tavLst>
                                    </p:anim>
                                    <p:animEffect transition="in" filter="wipe(up)">
                                      <p:cBhvr>
                                        <p:cTn id="40"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bldLvl="0" animBg="1"/>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46" name="Oval 16"/>
          <p:cNvSpPr/>
          <p:nvPr>
            <p:custDataLst>
              <p:tags r:id="rId2"/>
            </p:custDataLst>
          </p:nvPr>
        </p:nvSpPr>
        <p:spPr>
          <a:xfrm rot="16200000">
            <a:off x="3935551" y="328775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7" name="Group 1"/>
          <p:cNvGrpSpPr/>
          <p:nvPr/>
        </p:nvGrpSpPr>
        <p:grpSpPr>
          <a:xfrm rot="16200000">
            <a:off x="3281892" y="2745994"/>
            <a:ext cx="40469" cy="1278632"/>
            <a:chOff x="6077893" y="2108487"/>
            <a:chExt cx="36214" cy="1552769"/>
          </a:xfrm>
          <a:solidFill>
            <a:schemeClr val="accent2">
              <a:lumMod val="75000"/>
            </a:schemeClr>
          </a:solidFill>
        </p:grpSpPr>
        <p:cxnSp>
          <p:nvCxnSpPr>
            <p:cNvPr id="48" name="Straight Connector 14"/>
            <p:cNvCxnSpPr/>
            <p:nvPr>
              <p:custDataLst>
                <p:tags r:id="rId3"/>
              </p:custDataLst>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custDataLst>
                <p:tags r:id="rId4"/>
              </p:custDataLst>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668765" y="2826541"/>
            <a:ext cx="40473" cy="1129452"/>
            <a:chOff x="6077893" y="3797444"/>
            <a:chExt cx="36214" cy="1371599"/>
          </a:xfrm>
          <a:solidFill>
            <a:schemeClr val="accent2">
              <a:lumMod val="75000"/>
            </a:schemeClr>
          </a:solidFill>
        </p:grpSpPr>
        <p:cxnSp>
          <p:nvCxnSpPr>
            <p:cNvPr id="51" name="Straight Connector 19"/>
            <p:cNvCxnSpPr/>
            <p:nvPr>
              <p:custDataLst>
                <p:tags r:id="rId5"/>
              </p:custDataLst>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custDataLst>
                <p:tags r:id="rId6"/>
              </p:custDataLst>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6082453" y="2753383"/>
            <a:ext cx="40471" cy="1278634"/>
            <a:chOff x="6077893" y="5305231"/>
            <a:chExt cx="36214" cy="1552769"/>
          </a:xfrm>
          <a:solidFill>
            <a:schemeClr val="accent2">
              <a:lumMod val="75000"/>
            </a:schemeClr>
          </a:solidFill>
        </p:grpSpPr>
        <p:cxnSp>
          <p:nvCxnSpPr>
            <p:cNvPr id="54" name="Straight Connector 21"/>
            <p:cNvCxnSpPr/>
            <p:nvPr>
              <p:custDataLst>
                <p:tags r:id="rId7"/>
              </p:custDataLst>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custDataLst>
                <p:tags r:id="rId8"/>
              </p:custDataLst>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custDataLst>
              <p:tags r:id="rId9"/>
            </p:custDataLst>
          </p:nvPr>
        </p:nvSpPr>
        <p:spPr>
          <a:xfrm rot="16200000">
            <a:off x="2464779" y="327481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Oval 41"/>
          <p:cNvSpPr/>
          <p:nvPr>
            <p:custDataLst>
              <p:tags r:id="rId10"/>
            </p:custDataLst>
          </p:nvPr>
        </p:nvSpPr>
        <p:spPr>
          <a:xfrm rot="16200000">
            <a:off x="5257431" y="329001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Isosceles Triangle 45"/>
          <p:cNvSpPr/>
          <p:nvPr>
            <p:custDataLst>
              <p:tags r:id="rId11"/>
            </p:custDataLst>
          </p:nvPr>
        </p:nvSpPr>
        <p:spPr>
          <a:xfrm>
            <a:off x="2516848" y="307979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Isosceles Triangle 48"/>
          <p:cNvSpPr/>
          <p:nvPr>
            <p:custDataLst>
              <p:tags r:id="rId12"/>
            </p:custDataLst>
          </p:nvPr>
        </p:nvSpPr>
        <p:spPr>
          <a:xfrm rot="10800000" flipH="1">
            <a:off x="3987485" y="351704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Isosceles Triangle 69"/>
          <p:cNvSpPr/>
          <p:nvPr>
            <p:custDataLst>
              <p:tags r:id="rId13"/>
            </p:custDataLst>
          </p:nvPr>
        </p:nvSpPr>
        <p:spPr>
          <a:xfrm>
            <a:off x="5300223" y="309820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70"/>
          <p:cNvSpPr/>
          <p:nvPr>
            <p:custDataLst>
              <p:tags r:id="rId14"/>
            </p:custDataLst>
          </p:nvPr>
        </p:nvSpPr>
        <p:spPr>
          <a:xfrm>
            <a:off x="1426890" y="206718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custDataLst>
              <p:tags r:id="rId15"/>
            </p:custDataLst>
          </p:nvPr>
        </p:nvSpPr>
        <p:spPr>
          <a:xfrm>
            <a:off x="1426890" y="2302620"/>
            <a:ext cx="2295722" cy="852805"/>
          </a:xfrm>
          <a:prstGeom prst="rect">
            <a:avLst/>
          </a:prstGeom>
          <a:noFill/>
        </p:spPr>
        <p:txBody>
          <a:bodyPr wrap="square" lIns="68580" tIns="34290" rIns="68580" bIns="34290" rtlCol="0">
            <a:sp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en-US" altLang="zh-CN" sz="10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0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所谓</a:t>
            </a:r>
            <a:r>
              <a:rPr kumimoji="0" lang="zh-CN" altLang="en-US"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启蒙性</a:t>
            </a:r>
            <a:r>
              <a:rPr kumimoji="0" lang="zh-CN" altLang="en-US" sz="10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就是指孩子对客观世界万事万物的认识和人格品德的形成的起点是从家庭开始的，以后的各种教育就是在这个生长点上形成和发展起来的。</a:t>
            </a:r>
            <a:endParaRPr kumimoji="0" lang="zh-CN" altLang="en-US" sz="10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63" name="TextBox 62"/>
          <p:cNvSpPr txBox="1"/>
          <p:nvPr>
            <p:custDataLst>
              <p:tags r:id="rId16"/>
            </p:custDataLst>
          </p:nvPr>
        </p:nvSpPr>
        <p:spPr>
          <a:xfrm>
            <a:off x="1426890" y="2080683"/>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启蒙性</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Oval 40"/>
          <p:cNvSpPr/>
          <p:nvPr>
            <p:custDataLst>
              <p:tags r:id="rId17"/>
            </p:custDataLst>
          </p:nvPr>
        </p:nvSpPr>
        <p:spPr>
          <a:xfrm rot="16200000">
            <a:off x="6750513" y="329326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6" name="Group 1"/>
          <p:cNvGrpSpPr/>
          <p:nvPr/>
        </p:nvGrpSpPr>
        <p:grpSpPr>
          <a:xfrm rot="16200000">
            <a:off x="7799211" y="2511134"/>
            <a:ext cx="40515" cy="1760461"/>
            <a:chOff x="6077892" y="2108486"/>
            <a:chExt cx="36254" cy="2137898"/>
          </a:xfrm>
          <a:solidFill>
            <a:schemeClr val="accent2">
              <a:lumMod val="75000"/>
            </a:schemeClr>
          </a:solidFill>
        </p:grpSpPr>
        <p:cxnSp>
          <p:nvCxnSpPr>
            <p:cNvPr id="67" name="Straight Connector 14"/>
            <p:cNvCxnSpPr/>
            <p:nvPr>
              <p:custDataLst>
                <p:tags r:id="rId18"/>
              </p:custDataLst>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custDataLst>
                <p:tags r:id="rId19"/>
              </p:custDataLst>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491336" y="2422282"/>
            <a:ext cx="41039" cy="1926701"/>
            <a:chOff x="6077893" y="1321466"/>
            <a:chExt cx="36727" cy="2339790"/>
          </a:xfrm>
          <a:solidFill>
            <a:schemeClr val="accent2">
              <a:lumMod val="75000"/>
            </a:schemeClr>
          </a:solidFill>
        </p:grpSpPr>
        <p:cxnSp>
          <p:nvCxnSpPr>
            <p:cNvPr id="70" name="Straight Connector 14"/>
            <p:cNvCxnSpPr/>
            <p:nvPr>
              <p:custDataLst>
                <p:tags r:id="rId20"/>
              </p:custDataLst>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custDataLst>
                <p:tags r:id="rId21"/>
              </p:custDataLst>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custDataLst>
              <p:tags r:id="rId22"/>
            </p:custDataLst>
          </p:nvPr>
        </p:nvSpPr>
        <p:spPr>
          <a:xfrm>
            <a:off x="3441360" y="181137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3" name="TextBox 72"/>
          <p:cNvSpPr txBox="1"/>
          <p:nvPr>
            <p:custDataLst>
              <p:tags r:id="rId23"/>
            </p:custDataLst>
          </p:nvPr>
        </p:nvSpPr>
        <p:spPr>
          <a:xfrm rot="16200000">
            <a:off x="5297146" y="2558646"/>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4" name="Rectangle 70"/>
          <p:cNvSpPr/>
          <p:nvPr>
            <p:custDataLst>
              <p:tags r:id="rId24"/>
            </p:custDataLst>
          </p:nvPr>
        </p:nvSpPr>
        <p:spPr>
          <a:xfrm>
            <a:off x="4202081" y="206685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5" name="TextBox 74"/>
          <p:cNvSpPr txBox="1"/>
          <p:nvPr>
            <p:custDataLst>
              <p:tags r:id="rId25"/>
            </p:custDataLst>
          </p:nvPr>
        </p:nvSpPr>
        <p:spPr>
          <a:xfrm>
            <a:off x="4202081" y="2389284"/>
            <a:ext cx="2295722" cy="745490"/>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家庭教育的本质属性就是生活教育</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。生活性是指家庭教育寓于家庭生活之中，结合生活活动的各个方面来进行教育。</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6" name="TextBox 75"/>
          <p:cNvSpPr txBox="1"/>
          <p:nvPr>
            <p:custDataLst>
              <p:tags r:id="rId26"/>
            </p:custDataLst>
          </p:nvPr>
        </p:nvSpPr>
        <p:spPr>
          <a:xfrm>
            <a:off x="4202081" y="2080352"/>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生活性</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7" name="Oval 71"/>
          <p:cNvSpPr/>
          <p:nvPr>
            <p:custDataLst>
              <p:tags r:id="rId27"/>
            </p:custDataLst>
          </p:nvPr>
        </p:nvSpPr>
        <p:spPr>
          <a:xfrm>
            <a:off x="6216551" y="181104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3</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8" name="Rectangle 70"/>
          <p:cNvSpPr/>
          <p:nvPr>
            <p:custDataLst>
              <p:tags r:id="rId28"/>
            </p:custDataLst>
          </p:nvPr>
        </p:nvSpPr>
        <p:spPr>
          <a:xfrm>
            <a:off x="2892417" y="36556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9" name="TextBox 78"/>
          <p:cNvSpPr txBox="1"/>
          <p:nvPr>
            <p:custDataLst>
              <p:tags r:id="rId29"/>
            </p:custDataLst>
          </p:nvPr>
        </p:nvSpPr>
        <p:spPr>
          <a:xfrm>
            <a:off x="2892417" y="4015493"/>
            <a:ext cx="2295722" cy="575945"/>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所谓</a:t>
            </a:r>
            <a:r>
              <a:rPr kumimoji="0" lang="en-US" altLang="zh-CN"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知子莫过父，知女莫过母</a:t>
            </a:r>
            <a:r>
              <a:rPr kumimoji="0" lang="en-US" altLang="zh-CN"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，一般来说，父母对子女的秉性、脾气摸得十分透彻。</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0" name="TextBox 79"/>
          <p:cNvSpPr txBox="1"/>
          <p:nvPr>
            <p:custDataLst>
              <p:tags r:id="rId30"/>
            </p:custDataLst>
          </p:nvPr>
        </p:nvSpPr>
        <p:spPr>
          <a:xfrm>
            <a:off x="2892417" y="3669096"/>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针对性</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1" name="Oval 71"/>
          <p:cNvSpPr/>
          <p:nvPr>
            <p:custDataLst>
              <p:tags r:id="rId31"/>
            </p:custDataLst>
          </p:nvPr>
        </p:nvSpPr>
        <p:spPr>
          <a:xfrm>
            <a:off x="4906888" y="33997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2</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3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3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幼儿园与家庭合作的含义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34"/>
            </p:custDataLst>
          </p:nvPr>
        </p:nvSpPr>
        <p:spPr>
          <a:xfrm>
            <a:off x="647700" y="1337945"/>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（二）家庭教育的特点</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85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10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110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120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12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13000"/>
                            </p:stCondLst>
                            <p:childTnLst>
                              <p:par>
                                <p:cTn id="117" presetID="22" presetClass="entr" presetSubtype="8" fill="hold" nodeType="afterEffect">
                                  <p:stCondLst>
                                    <p:cond delay="0"/>
                                  </p:stCondLst>
                                  <p:childTnLst>
                                    <p:set>
                                      <p:cBhvr>
                                        <p:cTn id="118" dur="1" fill="hold">
                                          <p:stCondLst>
                                            <p:cond delay="0"/>
                                          </p:stCondLst>
                                        </p:cTn>
                                        <p:tgtEl>
                                          <p:spTgt spid="66"/>
                                        </p:tgtEl>
                                        <p:attrNameLst>
                                          <p:attrName>style.visibility</p:attrName>
                                        </p:attrNameLst>
                                      </p:cBhvr>
                                      <p:to>
                                        <p:strVal val="visible"/>
                                      </p:to>
                                    </p:set>
                                    <p:animEffect transition="in" filter="wipe(left)">
                                      <p:cBhvr>
                                        <p:cTn id="119" dur="300"/>
                                        <p:tgtEl>
                                          <p:spTgt spid="66"/>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73"/>
                                        </p:tgtEl>
                                        <p:attrNameLst>
                                          <p:attrName>style.visibility</p:attrName>
                                        </p:attrNameLst>
                                      </p:cBhvr>
                                      <p:to>
                                        <p:strVal val="visible"/>
                                      </p:to>
                                    </p:set>
                                    <p:animEffect transition="in" filter="fade">
                                      <p:cBhvr>
                                        <p:cTn id="123" dur="3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6" grpId="0" bldLvl="0" animBg="1"/>
      <p:bldP spid="57" grpId="0" bldLvl="0" animBg="1"/>
      <p:bldP spid="58" grpId="0" bldLvl="0" animBg="1"/>
      <p:bldP spid="59" grpId="0" bldLvl="0" animBg="1"/>
      <p:bldP spid="60" grpId="0" bldLvl="0" animBg="1"/>
      <p:bldP spid="61" grpId="0" bldLvl="0" animBg="1"/>
      <p:bldP spid="62" grpId="0"/>
      <p:bldP spid="63" grpId="0" bldLvl="0" animBg="1"/>
      <p:bldP spid="64" grpId="0" bldLvl="0" animBg="1"/>
      <p:bldP spid="72" grpId="0" bldLvl="0" animBg="1"/>
      <p:bldP spid="73" grpId="0"/>
      <p:bldP spid="74" grpId="0" bldLvl="0" animBg="1"/>
      <p:bldP spid="75" grpId="0"/>
      <p:bldP spid="76" grpId="0" bldLvl="0" animBg="1"/>
      <p:bldP spid="77" grpId="0" bldLvl="0" animBg="1"/>
      <p:bldP spid="78" grpId="0" bldLvl="0" animBg="1"/>
      <p:bldP spid="79" grpId="0"/>
      <p:bldP spid="80" grpId="0" bldLvl="0" animBg="1"/>
      <p:bldP spid="81"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46" name="Oval 16"/>
          <p:cNvSpPr/>
          <p:nvPr>
            <p:custDataLst>
              <p:tags r:id="rId2"/>
            </p:custDataLst>
          </p:nvPr>
        </p:nvSpPr>
        <p:spPr>
          <a:xfrm rot="16200000">
            <a:off x="3935551" y="328775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7" name="Group 1"/>
          <p:cNvGrpSpPr/>
          <p:nvPr/>
        </p:nvGrpSpPr>
        <p:grpSpPr>
          <a:xfrm rot="16200000">
            <a:off x="3281892" y="2745994"/>
            <a:ext cx="40469" cy="1278632"/>
            <a:chOff x="6077893" y="2108487"/>
            <a:chExt cx="36214" cy="1552769"/>
          </a:xfrm>
          <a:solidFill>
            <a:schemeClr val="accent2">
              <a:lumMod val="75000"/>
            </a:schemeClr>
          </a:solidFill>
        </p:grpSpPr>
        <p:cxnSp>
          <p:nvCxnSpPr>
            <p:cNvPr id="48" name="Straight Connector 14"/>
            <p:cNvCxnSpPr/>
            <p:nvPr>
              <p:custDataLst>
                <p:tags r:id="rId3"/>
              </p:custDataLst>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custDataLst>
                <p:tags r:id="rId4"/>
              </p:custDataLst>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668765" y="2826541"/>
            <a:ext cx="40473" cy="1129452"/>
            <a:chOff x="6077893" y="3797444"/>
            <a:chExt cx="36214" cy="1371599"/>
          </a:xfrm>
          <a:solidFill>
            <a:schemeClr val="accent2">
              <a:lumMod val="75000"/>
            </a:schemeClr>
          </a:solidFill>
        </p:grpSpPr>
        <p:cxnSp>
          <p:nvCxnSpPr>
            <p:cNvPr id="51" name="Straight Connector 19"/>
            <p:cNvCxnSpPr/>
            <p:nvPr>
              <p:custDataLst>
                <p:tags r:id="rId5"/>
              </p:custDataLst>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custDataLst>
                <p:tags r:id="rId6"/>
              </p:custDataLst>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6082453" y="2753383"/>
            <a:ext cx="40471" cy="1278634"/>
            <a:chOff x="6077893" y="5305231"/>
            <a:chExt cx="36214" cy="1552769"/>
          </a:xfrm>
          <a:solidFill>
            <a:schemeClr val="accent2">
              <a:lumMod val="75000"/>
            </a:schemeClr>
          </a:solidFill>
        </p:grpSpPr>
        <p:cxnSp>
          <p:nvCxnSpPr>
            <p:cNvPr id="54" name="Straight Connector 21"/>
            <p:cNvCxnSpPr/>
            <p:nvPr>
              <p:custDataLst>
                <p:tags r:id="rId7"/>
              </p:custDataLst>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custDataLst>
                <p:tags r:id="rId8"/>
              </p:custDataLst>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custDataLst>
              <p:tags r:id="rId9"/>
            </p:custDataLst>
          </p:nvPr>
        </p:nvSpPr>
        <p:spPr>
          <a:xfrm rot="16200000">
            <a:off x="2464779" y="327481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Oval 41"/>
          <p:cNvSpPr/>
          <p:nvPr>
            <p:custDataLst>
              <p:tags r:id="rId10"/>
            </p:custDataLst>
          </p:nvPr>
        </p:nvSpPr>
        <p:spPr>
          <a:xfrm rot="16200000">
            <a:off x="5257431" y="329001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Isosceles Triangle 45"/>
          <p:cNvSpPr/>
          <p:nvPr>
            <p:custDataLst>
              <p:tags r:id="rId11"/>
            </p:custDataLst>
          </p:nvPr>
        </p:nvSpPr>
        <p:spPr>
          <a:xfrm>
            <a:off x="2516848" y="307979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Isosceles Triangle 48"/>
          <p:cNvSpPr/>
          <p:nvPr>
            <p:custDataLst>
              <p:tags r:id="rId12"/>
            </p:custDataLst>
          </p:nvPr>
        </p:nvSpPr>
        <p:spPr>
          <a:xfrm rot="10800000" flipH="1">
            <a:off x="3987485" y="351704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Isosceles Triangle 69"/>
          <p:cNvSpPr/>
          <p:nvPr>
            <p:custDataLst>
              <p:tags r:id="rId13"/>
            </p:custDataLst>
          </p:nvPr>
        </p:nvSpPr>
        <p:spPr>
          <a:xfrm>
            <a:off x="5300223" y="309820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70"/>
          <p:cNvSpPr/>
          <p:nvPr>
            <p:custDataLst>
              <p:tags r:id="rId14"/>
            </p:custDataLst>
          </p:nvPr>
        </p:nvSpPr>
        <p:spPr>
          <a:xfrm>
            <a:off x="1426890" y="206718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custDataLst>
              <p:tags r:id="rId15"/>
            </p:custDataLst>
          </p:nvPr>
        </p:nvSpPr>
        <p:spPr>
          <a:xfrm>
            <a:off x="1426890" y="2375010"/>
            <a:ext cx="2295722" cy="699135"/>
          </a:xfrm>
          <a:prstGeom prst="rect">
            <a:avLst/>
          </a:prstGeom>
          <a:noFill/>
        </p:spPr>
        <p:txBody>
          <a:bodyPr wrap="square" lIns="68580" tIns="34290" rIns="68580" bIns="34290" rtlCol="0">
            <a:sp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en-US" altLang="zh-CN" sz="10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0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所谓随机性，就是随着时间、地点、条件、环境和生活事件的性质不同以及孩子的年龄、性别、心理状态而采用不同的内容和灵活多样的方式方法。</a:t>
            </a:r>
            <a:endParaRPr kumimoji="0" lang="zh-CN" altLang="en-US" sz="10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63" name="TextBox 62"/>
          <p:cNvSpPr txBox="1"/>
          <p:nvPr>
            <p:custDataLst>
              <p:tags r:id="rId16"/>
            </p:custDataLst>
          </p:nvPr>
        </p:nvSpPr>
        <p:spPr>
          <a:xfrm>
            <a:off x="1426890" y="2080683"/>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随机性</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Oval 40"/>
          <p:cNvSpPr/>
          <p:nvPr>
            <p:custDataLst>
              <p:tags r:id="rId17"/>
            </p:custDataLst>
          </p:nvPr>
        </p:nvSpPr>
        <p:spPr>
          <a:xfrm rot="16200000">
            <a:off x="6750513" y="329326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6" name="Group 1"/>
          <p:cNvGrpSpPr/>
          <p:nvPr/>
        </p:nvGrpSpPr>
        <p:grpSpPr>
          <a:xfrm rot="16200000">
            <a:off x="7799211" y="2511134"/>
            <a:ext cx="40515" cy="1760461"/>
            <a:chOff x="6077892" y="2108486"/>
            <a:chExt cx="36254" cy="2137898"/>
          </a:xfrm>
          <a:solidFill>
            <a:schemeClr val="accent2">
              <a:lumMod val="75000"/>
            </a:schemeClr>
          </a:solidFill>
        </p:grpSpPr>
        <p:cxnSp>
          <p:nvCxnSpPr>
            <p:cNvPr id="67" name="Straight Connector 14"/>
            <p:cNvCxnSpPr/>
            <p:nvPr>
              <p:custDataLst>
                <p:tags r:id="rId18"/>
              </p:custDataLst>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custDataLst>
                <p:tags r:id="rId19"/>
              </p:custDataLst>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491336" y="2422282"/>
            <a:ext cx="41039" cy="1926701"/>
            <a:chOff x="6077893" y="1321466"/>
            <a:chExt cx="36727" cy="2339790"/>
          </a:xfrm>
          <a:solidFill>
            <a:schemeClr val="accent2">
              <a:lumMod val="75000"/>
            </a:schemeClr>
          </a:solidFill>
        </p:grpSpPr>
        <p:cxnSp>
          <p:nvCxnSpPr>
            <p:cNvPr id="70" name="Straight Connector 14"/>
            <p:cNvCxnSpPr/>
            <p:nvPr>
              <p:custDataLst>
                <p:tags r:id="rId20"/>
              </p:custDataLst>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custDataLst>
                <p:tags r:id="rId21"/>
              </p:custDataLst>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custDataLst>
              <p:tags r:id="rId22"/>
            </p:custDataLst>
          </p:nvPr>
        </p:nvSpPr>
        <p:spPr>
          <a:xfrm>
            <a:off x="3441360" y="181137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4</a:t>
            </a:r>
            <a:endPar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3" name="TextBox 72"/>
          <p:cNvSpPr txBox="1"/>
          <p:nvPr>
            <p:custDataLst>
              <p:tags r:id="rId23"/>
            </p:custDataLst>
          </p:nvPr>
        </p:nvSpPr>
        <p:spPr>
          <a:xfrm rot="16200000">
            <a:off x="5297146" y="2558646"/>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4" name="Rectangle 70"/>
          <p:cNvSpPr/>
          <p:nvPr>
            <p:custDataLst>
              <p:tags r:id="rId24"/>
            </p:custDataLst>
          </p:nvPr>
        </p:nvSpPr>
        <p:spPr>
          <a:xfrm>
            <a:off x="4202081" y="206685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5" name="TextBox 74"/>
          <p:cNvSpPr txBox="1"/>
          <p:nvPr>
            <p:custDataLst>
              <p:tags r:id="rId25"/>
            </p:custDataLst>
          </p:nvPr>
        </p:nvSpPr>
        <p:spPr>
          <a:xfrm>
            <a:off x="4202081" y="2472469"/>
            <a:ext cx="2295722" cy="407035"/>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家庭教育的权威性是指父母长辈在孩子身上所体现出的权力和威力。</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6" name="TextBox 75"/>
          <p:cNvSpPr txBox="1"/>
          <p:nvPr>
            <p:custDataLst>
              <p:tags r:id="rId26"/>
            </p:custDataLst>
          </p:nvPr>
        </p:nvSpPr>
        <p:spPr>
          <a:xfrm>
            <a:off x="4202081" y="2080352"/>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权威性</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7" name="Oval 71"/>
          <p:cNvSpPr/>
          <p:nvPr>
            <p:custDataLst>
              <p:tags r:id="rId27"/>
            </p:custDataLst>
          </p:nvPr>
        </p:nvSpPr>
        <p:spPr>
          <a:xfrm>
            <a:off x="6216551" y="181104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6</a:t>
            </a:r>
            <a:endPar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8" name="Rectangle 70"/>
          <p:cNvSpPr/>
          <p:nvPr>
            <p:custDataLst>
              <p:tags r:id="rId28"/>
            </p:custDataLst>
          </p:nvPr>
        </p:nvSpPr>
        <p:spPr>
          <a:xfrm>
            <a:off x="2892417" y="36556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9" name="TextBox 78"/>
          <p:cNvSpPr txBox="1"/>
          <p:nvPr>
            <p:custDataLst>
              <p:tags r:id="rId29"/>
            </p:custDataLst>
          </p:nvPr>
        </p:nvSpPr>
        <p:spPr>
          <a:xfrm>
            <a:off x="2892417" y="4113918"/>
            <a:ext cx="2295722" cy="407035"/>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所谓隐潜性是指家庭教育在许多情况下对孩子的影响是潜移默化的。</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0" name="TextBox 79"/>
          <p:cNvSpPr txBox="1"/>
          <p:nvPr>
            <p:custDataLst>
              <p:tags r:id="rId30"/>
            </p:custDataLst>
          </p:nvPr>
        </p:nvSpPr>
        <p:spPr>
          <a:xfrm>
            <a:off x="2892417" y="3669096"/>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隐潜性</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1" name="Oval 71"/>
          <p:cNvSpPr/>
          <p:nvPr>
            <p:custDataLst>
              <p:tags r:id="rId31"/>
            </p:custDataLst>
          </p:nvPr>
        </p:nvSpPr>
        <p:spPr>
          <a:xfrm>
            <a:off x="4906888" y="33997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5</a:t>
            </a:r>
            <a:endPar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3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3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幼儿园与家庭合作的含义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34"/>
            </p:custDataLst>
          </p:nvPr>
        </p:nvSpPr>
        <p:spPr>
          <a:xfrm>
            <a:off x="647700" y="1337945"/>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（二）家庭教育的特点</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85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10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110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120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12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13000"/>
                            </p:stCondLst>
                            <p:childTnLst>
                              <p:par>
                                <p:cTn id="117" presetID="22" presetClass="entr" presetSubtype="8" fill="hold" nodeType="afterEffect">
                                  <p:stCondLst>
                                    <p:cond delay="0"/>
                                  </p:stCondLst>
                                  <p:childTnLst>
                                    <p:set>
                                      <p:cBhvr>
                                        <p:cTn id="118" dur="1" fill="hold">
                                          <p:stCondLst>
                                            <p:cond delay="0"/>
                                          </p:stCondLst>
                                        </p:cTn>
                                        <p:tgtEl>
                                          <p:spTgt spid="66"/>
                                        </p:tgtEl>
                                        <p:attrNameLst>
                                          <p:attrName>style.visibility</p:attrName>
                                        </p:attrNameLst>
                                      </p:cBhvr>
                                      <p:to>
                                        <p:strVal val="visible"/>
                                      </p:to>
                                    </p:set>
                                    <p:animEffect transition="in" filter="wipe(left)">
                                      <p:cBhvr>
                                        <p:cTn id="119" dur="300"/>
                                        <p:tgtEl>
                                          <p:spTgt spid="66"/>
                                        </p:tgtEl>
                                      </p:cBhvr>
                                    </p:animEffect>
                                  </p:childTnLst>
                                </p:cTn>
                              </p:par>
                            </p:childTnLst>
                          </p:cTn>
                        </p:par>
                        <p:par>
                          <p:cTn id="120" fill="hold">
                            <p:stCondLst>
                              <p:cond delay="13500"/>
                            </p:stCondLst>
                            <p:childTnLst>
                              <p:par>
                                <p:cTn id="121" presetID="10" presetClass="entr" presetSubtype="0" fill="hold" grpId="0" nodeType="afterEffect">
                                  <p:stCondLst>
                                    <p:cond delay="0"/>
                                  </p:stCondLst>
                                  <p:childTnLst>
                                    <p:set>
                                      <p:cBhvr>
                                        <p:cTn id="122" dur="1" fill="hold">
                                          <p:stCondLst>
                                            <p:cond delay="0"/>
                                          </p:stCondLst>
                                        </p:cTn>
                                        <p:tgtEl>
                                          <p:spTgt spid="73"/>
                                        </p:tgtEl>
                                        <p:attrNameLst>
                                          <p:attrName>style.visibility</p:attrName>
                                        </p:attrNameLst>
                                      </p:cBhvr>
                                      <p:to>
                                        <p:strVal val="visible"/>
                                      </p:to>
                                    </p:set>
                                    <p:animEffect transition="in" filter="fade">
                                      <p:cBhvr>
                                        <p:cTn id="123" dur="3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6" grpId="0" bldLvl="0" animBg="1"/>
      <p:bldP spid="57" grpId="0" bldLvl="0" animBg="1"/>
      <p:bldP spid="58" grpId="0" bldLvl="0" animBg="1"/>
      <p:bldP spid="59" grpId="0" bldLvl="0" animBg="1"/>
      <p:bldP spid="60" grpId="0" bldLvl="0" animBg="1"/>
      <p:bldP spid="61" grpId="0" bldLvl="0" animBg="1"/>
      <p:bldP spid="62" grpId="0"/>
      <p:bldP spid="63" grpId="0" bldLvl="0" animBg="1"/>
      <p:bldP spid="64" grpId="0" bldLvl="0" animBg="1"/>
      <p:bldP spid="72" grpId="0" bldLvl="0" animBg="1"/>
      <p:bldP spid="73" grpId="0"/>
      <p:bldP spid="74" grpId="0" bldLvl="0" animBg="1"/>
      <p:bldP spid="75" grpId="0"/>
      <p:bldP spid="76" grpId="0" bldLvl="0" animBg="1"/>
      <p:bldP spid="77" grpId="0" bldLvl="0" animBg="1"/>
      <p:bldP spid="78" grpId="0" bldLvl="0" animBg="1"/>
      <p:bldP spid="79" grpId="0"/>
      <p:bldP spid="80" grpId="0" bldLvl="0" animBg="1"/>
      <p:bldP spid="81"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1960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（一）幼儿方面</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731645"/>
            <a:ext cx="6807835" cy="125730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幼儿园与家庭合作，可以帮助家长进一步了</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解幼儿的兴趣、需求和能力</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，可以更好地指导和支持幼儿的学习和发展。同时，家长也可以在家庭中创造更好的环境和条件，促进幼儿的发展。</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a:p>
            <a:pPr marR="0" indent="0" defTabSz="914400" fontAlgn="auto">
              <a:lnSpc>
                <a:spcPts val="2300"/>
              </a:lnSpc>
              <a:spcBef>
                <a:spcPts val="0"/>
              </a:spcBef>
              <a:spcAft>
                <a:spcPts val="0"/>
              </a:spcAft>
              <a:buClrTx/>
              <a:buSzTx/>
              <a:buFontTx/>
              <a:buNone/>
              <a:defRPr/>
            </a:pP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2901950"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促进幼儿身心全面发展</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1867535" y="2868295"/>
            <a:ext cx="387032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促进幼儿养成良好的行为习惯</a:t>
            </a:r>
            <a:endPar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9"/>
            </p:custDataLst>
          </p:nvPr>
        </p:nvGrpSpPr>
        <p:grpSpPr>
          <a:xfrm>
            <a:off x="276124" y="2841610"/>
            <a:ext cx="1501663" cy="702856"/>
            <a:chOff x="1372486" y="3793072"/>
            <a:chExt cx="6146978" cy="2804667"/>
          </a:xfrm>
        </p:grpSpPr>
        <p:sp>
          <p:nvSpPr>
            <p:cNvPr id="50" name="Freeform 1"/>
            <p:cNvSpPr>
              <a:spLocks noChangeArrowheads="1"/>
            </p:cNvSpPr>
            <p:nvPr>
              <p:custDataLst>
                <p:tags r:id="rId10"/>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1"/>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2"/>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3"/>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4"/>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5"/>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6"/>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7"/>
            </p:custDataLst>
          </p:nvPr>
        </p:nvSpPr>
        <p:spPr>
          <a:xfrm>
            <a:off x="1972310" y="3213735"/>
            <a:ext cx="6808470" cy="38608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在家园合作过程中，家长可以与教师沟通，共同对幼儿的行为习惯进行引导教育。</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19"/>
            </p:custDataLst>
          </p:nvPr>
        </p:nvSpPr>
        <p:spPr>
          <a:xfrm>
            <a:off x="1972945" y="232410"/>
            <a:ext cx="609346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二、幼儿园与家庭合作的目的和意义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tags/tag1.xml><?xml version="1.0" encoding="utf-8"?>
<p:tagLst xmlns:p="http://schemas.openxmlformats.org/presentationml/2006/main">
  <p:tag name="KSO_WM_DIAGRAM_VIRTUALLY_FRAME" val="{&quot;height&quot;:248.1,&quot;left&quot;:52.8,&quot;top&quot;:69.9,&quot;width&quot;:608.5}"/>
</p:tagLst>
</file>

<file path=ppt/tags/tag10.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0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7.xml><?xml version="1.0" encoding="utf-8"?>
<p:tagLst xmlns:p="http://schemas.openxmlformats.org/presentationml/2006/main">
  <p:tag name="KSO_WM_DIAGRAM_VIRTUALLY_FRAME" val="{&quot;height&quot;:260.9085826771653,&quot;left&quot;:89.9920472440945,&quot;top&quot;:100.44141732283465,&quot;width&quot;:601.4579527559056}"/>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1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1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14.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15.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16.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17.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1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1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2.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2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2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2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2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2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25.xml><?xml version="1.0" encoding="utf-8"?>
<p:tagLst xmlns:p="http://schemas.openxmlformats.org/presentationml/2006/main">
  <p:tag name="KSO_WM_DIAGRAM_VIRTUALLY_FRAME" val="{&quot;height&quot;:260.9085826771653,&quot;left&quot;:89.9920472440945,&quot;top&quot;:100.44141732283465,&quot;width&quot;:601.4579527559056}"/>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3.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3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2.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33.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34.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35.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3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4.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4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4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4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43.xml><?xml version="1.0" encoding="utf-8"?>
<p:tagLst xmlns:p="http://schemas.openxmlformats.org/presentationml/2006/main">
  <p:tag name="KSO_WM_DIAGRAM_VIRTUALLY_FRAME" val="{&quot;height&quot;:260.9085826771653,&quot;left&quot;:89.9920472440945,&quot;top&quot;:100.44141732283465,&quot;width&quot;:601.4579527559056}"/>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4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4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5.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50.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51.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52.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53.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5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5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5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5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5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5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6.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6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61.xml><?xml version="1.0" encoding="utf-8"?>
<p:tagLst xmlns:p="http://schemas.openxmlformats.org/presentationml/2006/main">
  <p:tag name="KSO_WM_DIAGRAM_VIRTUALLY_FRAME" val="{&quot;height&quot;:260.9085826771653,&quot;left&quot;:89.9920472440945,&quot;top&quot;:100.44141732283465,&quot;width&quot;:601.4579527559056}"/>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6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6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68.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69.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7.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70.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71.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7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7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7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7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7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7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7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79.xml><?xml version="1.0" encoding="utf-8"?>
<p:tagLst xmlns:p="http://schemas.openxmlformats.org/presentationml/2006/main">
  <p:tag name="KSO_WM_DIAGRAM_VIRTUALLY_FRAME" val="{&quot;height&quot;:260.9085826771653,&quot;left&quot;:89.9920472440945,&quot;top&quot;:100.44141732283465,&quot;width&quot;:601.4579527559056}"/>
</p:tagLst>
</file>

<file path=ppt/tags/tag18.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8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8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85.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86.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8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9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91.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92.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93.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194.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9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9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9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9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9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xml><?xml version="1.0" encoding="utf-8"?>
<p:tagLst xmlns:p="http://schemas.openxmlformats.org/presentationml/2006/main">
  <p:tag name="KSO_WM_DIAGRAM_VIRTUALLY_FRAME" val="{&quot;height&quot;:248.1,&quot;left&quot;:52.8,&quot;top&quot;:69.9,&quot;width&quot;:608.5}"/>
</p:tagLst>
</file>

<file path=ppt/tags/tag20.xml><?xml version="1.0" encoding="utf-8"?>
<p:tagLst xmlns:p="http://schemas.openxmlformats.org/presentationml/2006/main">
  <p:tag name="KSO_WM_BEAUTIFY_FLAG" val=""/>
</p:tagLst>
</file>

<file path=ppt/tags/tag20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0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02.xml><?xml version="1.0" encoding="utf-8"?>
<p:tagLst xmlns:p="http://schemas.openxmlformats.org/presentationml/2006/main">
  <p:tag name="KSO_WM_DIAGRAM_VIRTUALLY_FRAME" val="{&quot;height&quot;:260.9085826771653,&quot;left&quot;:89.9920472440945,&quot;top&quot;:100.44141732283465,&quot;width&quot;:601.4579527559056}"/>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0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0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09.xml><?xml version="1.0" encoding="utf-8"?>
<p:tagLst xmlns:p="http://schemas.openxmlformats.org/presentationml/2006/main">
  <p:tag name="KSO_WM_BEAUTIFY_FLAG" val=""/>
  <p:tag name="KSO_WM_DIAGRAM_VIRTUALLY_FRAME" val="{&quot;height&quot;:298.1,&quot;left&quot;:89.9920472440945,&quot;top&quot;:93.75,&quot;width&quot;:606.8579527559056}"/>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KSO_WM_BEAUTIFY_FLAG" val=""/>
  <p:tag name="KSO_WM_DIAGRAM_VIRTUALLY_FRAME" val="{&quot;height&quot;:298.1,&quot;left&quot;:89.9920472440945,&quot;top&quot;:93.75,&quot;width&quot;:606.8579527559056}"/>
</p:tagLst>
</file>

<file path=ppt/tags/tag211.xml><?xml version="1.0" encoding="utf-8"?>
<p:tagLst xmlns:p="http://schemas.openxmlformats.org/presentationml/2006/main">
  <p:tag name="KSO_WM_BEAUTIFY_FLAG" val=""/>
  <p:tag name="KSO_WM_DIAGRAM_VIRTUALLY_FRAME" val="{&quot;height&quot;:298.1,&quot;left&quot;:89.9920472440945,&quot;top&quot;:93.75,&quot;width&quot;:606.8579527559056}"/>
</p:tagLst>
</file>

<file path=ppt/tags/tag212.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1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1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1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1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1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1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1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2.xml><?xml version="1.0" encoding="utf-8"?>
<p:tagLst xmlns:p="http://schemas.openxmlformats.org/presentationml/2006/main">
  <p:tag name="KSO_WM_BEAUTIFY_FLAG" val=""/>
</p:tagLst>
</file>

<file path=ppt/tags/tag220.xml><?xml version="1.0" encoding="utf-8"?>
<p:tagLst xmlns:p="http://schemas.openxmlformats.org/presentationml/2006/main">
  <p:tag name="KSO_WM_DIAGRAM_VIRTUALLY_FRAME" val="{&quot;height&quot;:298.1,&quot;left&quot;:89.9920472440945,&quot;top&quot;:93.75,&quot;width&quot;:606.8579527559056}"/>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2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2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26.xml><?xml version="1.0" encoding="utf-8"?>
<p:tagLst xmlns:p="http://schemas.openxmlformats.org/presentationml/2006/main">
  <p:tag name="KSO_WM_BEAUTIFY_FLAG" val=""/>
  <p:tag name="KSO_WM_DIAGRAM_VIRTUALLY_FRAME" val="{&quot;height&quot;:298.1,&quot;left&quot;:89.9920472440945,&quot;top&quot;:93.75,&quot;width&quot;:606.8579527559056}"/>
</p:tagLst>
</file>

<file path=ppt/tags/tag227.xml><?xml version="1.0" encoding="utf-8"?>
<p:tagLst xmlns:p="http://schemas.openxmlformats.org/presentationml/2006/main">
  <p:tag name="KSO_WM_BEAUTIFY_FLAG" val=""/>
  <p:tag name="KSO_WM_DIAGRAM_VIRTUALLY_FRAME" val="{&quot;height&quot;:298.1,&quot;left&quot;:89.9920472440945,&quot;top&quot;:93.75,&quot;width&quot;:606.8579527559056}"/>
</p:tagLst>
</file>

<file path=ppt/tags/tag228.xml><?xml version="1.0" encoding="utf-8"?>
<p:tagLst xmlns:p="http://schemas.openxmlformats.org/presentationml/2006/main">
  <p:tag name="KSO_WM_BEAUTIFY_FLAG" val=""/>
  <p:tag name="KSO_WM_DIAGRAM_VIRTUALLY_FRAME" val="{&quot;height&quot;:298.1,&quot;left&quot;:89.9920472440945,&quot;top&quot;:93.75,&quot;width&quot;:606.8579527559056}"/>
</p:tagLst>
</file>

<file path=ppt/tags/tag229.xml><?xml version="1.0" encoding="utf-8"?>
<p:tagLst xmlns:p="http://schemas.openxmlformats.org/presentationml/2006/main">
  <p:tag name="KSO_WM_DIAGRAM_VIRTUALLY_FRAME" val="{&quot;height&quot;:298.1,&quot;left&quot;:89.9920472440945,&quot;top&quot;:93.75,&quot;width&quot;:606.8579527559056}"/>
</p:tagLst>
</file>

<file path=ppt/tags/tag23.xml><?xml version="1.0" encoding="utf-8"?>
<p:tagLst xmlns:p="http://schemas.openxmlformats.org/presentationml/2006/main">
  <p:tag name="KSO_WM_BEAUTIFY_FLAG" val=""/>
</p:tagLst>
</file>

<file path=ppt/tags/tag230.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3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3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3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3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3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3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3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4.xml><?xml version="1.0" encoding="utf-8"?>
<p:tagLst xmlns:p="http://schemas.openxmlformats.org/presentationml/2006/main">
  <p:tag name="KSO_WM_BEAUTIFY_FLAG" val=""/>
</p:tagLst>
</file>

<file path=ppt/tags/tag24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4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42.xml><?xml version="1.0" encoding="utf-8"?>
<p:tagLst xmlns:p="http://schemas.openxmlformats.org/presentationml/2006/main">
  <p:tag name="KSO_WM_BEAUTIFY_FLAG" val=""/>
  <p:tag name="KSO_WM_DIAGRAM_VIRTUALLY_FRAME" val="{&quot;height&quot;:260.9085826771653,&quot;left&quot;:89.9920472440945,&quot;top&quot;:100.44141732283465,&quot;width&quot;:606.8579527559056}"/>
</p:tagLst>
</file>

<file path=ppt/tags/tag243.xml><?xml version="1.0" encoding="utf-8"?>
<p:tagLst xmlns:p="http://schemas.openxmlformats.org/presentationml/2006/main">
  <p:tag name="KSO_WM_BEAUTIFY_FLAG" val=""/>
  <p:tag name="KSO_WM_DIAGRAM_VIRTUALLY_FRAME" val="{&quot;height&quot;:260.9085826771653,&quot;left&quot;:89.9920472440945,&quot;top&quot;:100.44141732283465,&quot;width&quot;:606.8579527559056}"/>
</p:tagLst>
</file>

<file path=ppt/tags/tag244.xml><?xml version="1.0" encoding="utf-8"?>
<p:tagLst xmlns:p="http://schemas.openxmlformats.org/presentationml/2006/main">
  <p:tag name="KSO_WM_BEAUTIFY_FLAG" val=""/>
  <p:tag name="KSO_WM_DIAGRAM_VIRTUALLY_FRAME" val="{&quot;height&quot;:260.9085826771653,&quot;left&quot;:89.9920472440945,&quot;top&quot;:100.44141732283465,&quot;width&quot;:606.8579527559056}"/>
</p:tagLst>
</file>

<file path=ppt/tags/tag245.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4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4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4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4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5.xml><?xml version="1.0" encoding="utf-8"?>
<p:tagLst xmlns:p="http://schemas.openxmlformats.org/presentationml/2006/main">
  <p:tag name="KSO_WM_BEAUTIFY_FLAG" val=""/>
</p:tagLst>
</file>

<file path=ppt/tags/tag25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5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5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53.xml><?xml version="1.0" encoding="utf-8"?>
<p:tagLst xmlns:p="http://schemas.openxmlformats.org/presentationml/2006/main">
  <p:tag name="KSO_WM_DIAGRAM_VIRTUALLY_FRAME" val="{&quot;height&quot;:260.9085826771653,&quot;left&quot;:89.9920472440945,&quot;top&quot;:100.44141732283465,&quot;width&quot;:606.8579527559056}"/>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5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5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59.xml><?xml version="1.0" encoding="utf-8"?>
<p:tagLst xmlns:p="http://schemas.openxmlformats.org/presentationml/2006/main">
  <p:tag name="KSO_WM_BEAUTIFY_FLAG" val=""/>
  <p:tag name="KSO_WM_DIAGRAM_VIRTUALLY_FRAME" val="{&quot;height&quot;:260.9085826771653,&quot;left&quot;:89.9920472440945,&quot;top&quot;:100.44141732283465,&quot;width&quot;:606.8579527559056}"/>
</p:tagLst>
</file>

<file path=ppt/tags/tag26.xml><?xml version="1.0" encoding="utf-8"?>
<p:tagLst xmlns:p="http://schemas.openxmlformats.org/presentationml/2006/main">
  <p:tag name="KSO_WM_BEAUTIFY_FLAG" val=""/>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6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6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64.xml><?xml version="1.0" encoding="utf-8"?>
<p:tagLst xmlns:p="http://schemas.openxmlformats.org/presentationml/2006/main">
  <p:tag name="KSO_WM_BEAUTIFY_FLAG" val=""/>
  <p:tag name="KSO_WM_DIAGRAM_VIRTUALLY_FRAME" val="{&quot;height&quot;:260.9085826771653,&quot;left&quot;:89.9920472440945,&quot;top&quot;:100.44141732283465,&quot;width&quot;:606.8579527559056}"/>
</p:tagLst>
</file>

<file path=ppt/tags/tag265.xml><?xml version="1.0" encoding="utf-8"?>
<p:tagLst xmlns:p="http://schemas.openxmlformats.org/presentationml/2006/main">
  <p:tag name="KSO_WM_BEAUTIFY_FLAG" val=""/>
  <p:tag name="KSO_WM_DIAGRAM_VIRTUALLY_FRAME" val="{&quot;height&quot;:260.9085826771653,&quot;left&quot;:89.9920472440945,&quot;top&quot;:100.44141732283465,&quot;width&quot;:606.8579527559056}"/>
</p:tagLst>
</file>

<file path=ppt/tags/tag266.xml><?xml version="1.0" encoding="utf-8"?>
<p:tagLst xmlns:p="http://schemas.openxmlformats.org/presentationml/2006/main">
  <p:tag name="KSO_WM_BEAUTIFY_FLAG" val=""/>
  <p:tag name="KSO_WM_DIAGRAM_VIRTUALLY_FRAME" val="{&quot;height&quot;:260.9085826771653,&quot;left&quot;:89.9920472440945,&quot;top&quot;:100.44141732283465,&quot;width&quot;:606.8579527559056}"/>
</p:tagLst>
</file>

<file path=ppt/tags/tag267.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6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6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7.xml><?xml version="1.0" encoding="utf-8"?>
<p:tagLst xmlns:p="http://schemas.openxmlformats.org/presentationml/2006/main">
  <p:tag name="KSO_WM_BEAUTIFY_FLAG" val=""/>
</p:tagLst>
</file>

<file path=ppt/tags/tag27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7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7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7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7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75.xml><?xml version="1.0" encoding="utf-8"?>
<p:tagLst xmlns:p="http://schemas.openxmlformats.org/presentationml/2006/main">
  <p:tag name="KSO_WM_DIAGRAM_VIRTUALLY_FRAME" val="{&quot;height&quot;:260.9085826771653,&quot;left&quot;:89.9920472440945,&quot;top&quot;:100.44141732283465,&quot;width&quot;:606.8579527559056}"/>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7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8.xml><?xml version="1.0" encoding="utf-8"?>
<p:tagLst xmlns:p="http://schemas.openxmlformats.org/presentationml/2006/main">
  <p:tag name="KSO_WM_BEAUTIFY_FLAG" val=""/>
</p:tagLst>
</file>

<file path=ppt/tags/tag28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81.xml><?xml version="1.0" encoding="utf-8"?>
<p:tagLst xmlns:p="http://schemas.openxmlformats.org/presentationml/2006/main">
  <p:tag name="KSO_WM_BEAUTIFY_FLAG" val=""/>
  <p:tag name="KSO_WM_DIAGRAM_VIRTUALLY_FRAME" val="{&quot;height&quot;:260.9085826771653,&quot;left&quot;:89.9920472440945,&quot;top&quot;:100.44141732283465,&quot;width&quot;:606.8579527559056}"/>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8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8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86.xml><?xml version="1.0" encoding="utf-8"?>
<p:tagLst xmlns:p="http://schemas.openxmlformats.org/presentationml/2006/main">
  <p:tag name="KSO_WM_BEAUTIFY_FLAG" val=""/>
  <p:tag name="KSO_WM_DIAGRAM_VIRTUALLY_FRAME" val="{&quot;height&quot;:260.9085826771653,&quot;left&quot;:89.9920472440945,&quot;top&quot;:100.44141732283465,&quot;width&quot;:608.2079527559056}"/>
</p:tagLst>
</file>

<file path=ppt/tags/tag287.xml><?xml version="1.0" encoding="utf-8"?>
<p:tagLst xmlns:p="http://schemas.openxmlformats.org/presentationml/2006/main">
  <p:tag name="KSO_WM_BEAUTIFY_FLAG" val=""/>
  <p:tag name="KSO_WM_DIAGRAM_VIRTUALLY_FRAME" val="{&quot;height&quot;:260.9085826771653,&quot;left&quot;:89.9920472440945,&quot;top&quot;:100.44141732283465,&quot;width&quot;:608.2079527559056}"/>
</p:tagLst>
</file>

<file path=ppt/tags/tag288.xml><?xml version="1.0" encoding="utf-8"?>
<p:tagLst xmlns:p="http://schemas.openxmlformats.org/presentationml/2006/main">
  <p:tag name="KSO_WM_BEAUTIFY_FLAG" val=""/>
  <p:tag name="KSO_WM_DIAGRAM_VIRTUALLY_FRAME" val="{&quot;height&quot;:260.9085826771653,&quot;left&quot;:89.9920472440945,&quot;top&quot;:100.44141732283465,&quot;width&quot;:608.2079527559056}"/>
</p:tagLst>
</file>

<file path=ppt/tags/tag289.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9.xml><?xml version="1.0" encoding="utf-8"?>
<p:tagLst xmlns:p="http://schemas.openxmlformats.org/presentationml/2006/main">
  <p:tag name="KSO_WM_BEAUTIFY_FLAG" val=""/>
</p:tagLst>
</file>

<file path=ppt/tags/tag29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9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9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9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9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9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9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97.xml><?xml version="1.0" encoding="utf-8"?>
<p:tagLst xmlns:p="http://schemas.openxmlformats.org/presentationml/2006/main">
  <p:tag name="KSO_WM_DIAGRAM_VIRTUALLY_FRAME" val="{&quot;height&quot;:260.9085826771653,&quot;left&quot;:89.9920472440945,&quot;top&quot;:100.44141732283465,&quot;width&quot;:606.8579527559056}"/>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KSO_WM_DIAGRAM_VIRTUALLY_FRAME" val="{&quot;height&quot;:248.1,&quot;left&quot;:52.8,&quot;top&quot;:69.9,&quot;width&quot;:608.5}"/>
</p:tagLst>
</file>

<file path=ppt/tags/tag30.xml><?xml version="1.0" encoding="utf-8"?>
<p:tagLst xmlns:p="http://schemas.openxmlformats.org/presentationml/2006/main">
  <p:tag name="KSO_WM_BEAUTIFY_FLAG" val=""/>
</p:tagLst>
</file>

<file path=ppt/tags/tag300.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0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0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03.xml><?xml version="1.0" encoding="utf-8"?>
<p:tagLst xmlns:p="http://schemas.openxmlformats.org/presentationml/2006/main">
  <p:tag name="KSO_WM_BEAUTIFY_FLAG" val=""/>
  <p:tag name="KSO_WM_DIAGRAM_VIRTUALLY_FRAME" val="{&quot;height&quot;:260.9085826771653,&quot;left&quot;:89.9920472440945,&quot;top&quot;:100.44141732283465,&quot;width&quot;:608.2079527559056}"/>
</p:tagLst>
</file>

<file path=ppt/tags/tag304.xml><?xml version="1.0" encoding="utf-8"?>
<p:tagLst xmlns:p="http://schemas.openxmlformats.org/presentationml/2006/main">
  <p:tag name="KSO_WM_DIAGRAM_VIRTUALLY_FRAME" val="{&quot;height&quot;:260.9085826771653,&quot;left&quot;:89.9920472440945,&quot;top&quot;:100.44141732283465,&quot;width&quot;:608.2079527559056}"/>
</p:tagLst>
</file>

<file path=ppt/tags/tag305.xml><?xml version="1.0" encoding="utf-8"?>
<p:tagLst xmlns:p="http://schemas.openxmlformats.org/presentationml/2006/main">
  <p:tag name="KSO_WM_DIAGRAM_VIRTUALLY_FRAME" val="{&quot;height&quot;:260.9085826771653,&quot;left&quot;:89.9920472440945,&quot;top&quot;:100.44141732283465,&quot;width&quot;:608.2079527559056}"/>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09.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10.xml><?xml version="1.0" encoding="utf-8"?>
<p:tagLst xmlns:p="http://schemas.openxmlformats.org/presentationml/2006/main">
  <p:tag name="KSO_WM_BEAUTIFY_FLAG" val=""/>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BEAUTIFY_FLAG" val=""/>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KSO_WM_BEAUTIFY_FLAG" val=""/>
</p:tagLst>
</file>

<file path=ppt/tags/tag317.xml><?xml version="1.0" encoding="utf-8"?>
<p:tagLst xmlns:p="http://schemas.openxmlformats.org/presentationml/2006/main">
  <p:tag name="KSO_WM_BEAUTIFY_FLAG" val=""/>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20.xml><?xml version="1.0" encoding="utf-8"?>
<p:tagLst xmlns:p="http://schemas.openxmlformats.org/presentationml/2006/main">
  <p:tag name="KSO_WM_BEAUTIFY_FLAG" val=""/>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BEAUTIFY_FLAG" val=""/>
</p:tagLst>
</file>

<file path=ppt/tags/tag324.xml><?xml version="1.0" encoding="utf-8"?>
<p:tagLst xmlns:p="http://schemas.openxmlformats.org/presentationml/2006/main">
  <p:tag name="KSO_WM_BEAUTIFY_FLAG" val=""/>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KSO_WM_BEAUTIFY_FLAG" val=""/>
</p:tagLst>
</file>

<file path=ppt/tags/tag329.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30.xml><?xml version="1.0" encoding="utf-8"?>
<p:tagLst xmlns:p="http://schemas.openxmlformats.org/presentationml/2006/main">
  <p:tag name="KSO_WM_BEAUTIFY_FLAG" val=""/>
</p:tagLst>
</file>

<file path=ppt/tags/tag331.xml><?xml version="1.0" encoding="utf-8"?>
<p:tagLst xmlns:p="http://schemas.openxmlformats.org/presentationml/2006/main">
  <p:tag name="KSO_WM_BEAUTIFY_FLAG" val=""/>
</p:tagLst>
</file>

<file path=ppt/tags/tag332.xml><?xml version="1.0" encoding="utf-8"?>
<p:tagLst xmlns:p="http://schemas.openxmlformats.org/presentationml/2006/main">
  <p:tag name="KSO_WM_BEAUTIFY_FLAG" val=""/>
</p:tagLst>
</file>

<file path=ppt/tags/tag333.xml><?xml version="1.0" encoding="utf-8"?>
<p:tagLst xmlns:p="http://schemas.openxmlformats.org/presentationml/2006/main">
  <p:tag name="KSO_WM_BEAUTIFY_FLAG" val=""/>
</p:tagLst>
</file>

<file path=ppt/tags/tag334.xml><?xml version="1.0" encoding="utf-8"?>
<p:tagLst xmlns:p="http://schemas.openxmlformats.org/presentationml/2006/main">
  <p:tag name="KSO_WM_BEAUTIFY_FLAG" val=""/>
</p:tagLst>
</file>

<file path=ppt/tags/tag335.xml><?xml version="1.0" encoding="utf-8"?>
<p:tagLst xmlns:p="http://schemas.openxmlformats.org/presentationml/2006/main">
  <p:tag name="KSO_WM_BEAUTIFY_FLAG" val=""/>
</p:tagLst>
</file>

<file path=ppt/tags/tag336.xml><?xml version="1.0" encoding="utf-8"?>
<p:tagLst xmlns:p="http://schemas.openxmlformats.org/presentationml/2006/main">
  <p:tag name="KSO_WM_BEAUTIFY_FLAG" val=""/>
</p:tagLst>
</file>

<file path=ppt/tags/tag337.xml><?xml version="1.0" encoding="utf-8"?>
<p:tagLst xmlns:p="http://schemas.openxmlformats.org/presentationml/2006/main">
  <p:tag name="KSO_WM_BEAUTIFY_FLAG" val=""/>
</p:tagLst>
</file>

<file path=ppt/tags/tag338.xml><?xml version="1.0" encoding="utf-8"?>
<p:tagLst xmlns:p="http://schemas.openxmlformats.org/presentationml/2006/main">
  <p:tag name="KSO_WM_BEAUTIFY_FLAG" val=""/>
</p:tagLst>
</file>

<file path=ppt/tags/tag339.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40.xml><?xml version="1.0" encoding="utf-8"?>
<p:tagLst xmlns:p="http://schemas.openxmlformats.org/presentationml/2006/main">
  <p:tag name="KSO_WM_BEAUTIFY_FLAG" val=""/>
</p:tagLst>
</file>

<file path=ppt/tags/tag341.xml><?xml version="1.0" encoding="utf-8"?>
<p:tagLst xmlns:p="http://schemas.openxmlformats.org/presentationml/2006/main">
  <p:tag name="KSO_WM_BEAUTIFY_FLAG" val=""/>
</p:tagLst>
</file>

<file path=ppt/tags/tag342.xml><?xml version="1.0" encoding="utf-8"?>
<p:tagLst xmlns:p="http://schemas.openxmlformats.org/presentationml/2006/main">
  <p:tag name="KSO_WM_BEAUTIFY_FLAG" val=""/>
</p:tagLst>
</file>

<file path=ppt/tags/tag343.xml><?xml version="1.0" encoding="utf-8"?>
<p:tagLst xmlns:p="http://schemas.openxmlformats.org/presentationml/2006/main">
  <p:tag name="KSO_WM_BEAUTIFY_FLAG" val=""/>
</p:tagLst>
</file>

<file path=ppt/tags/tag344.xml><?xml version="1.0" encoding="utf-8"?>
<p:tagLst xmlns:p="http://schemas.openxmlformats.org/presentationml/2006/main">
  <p:tag name="KSO_WM_BEAUTIFY_FLAG" val=""/>
</p:tagLst>
</file>

<file path=ppt/tags/tag345.xml><?xml version="1.0" encoding="utf-8"?>
<p:tagLst xmlns:p="http://schemas.openxmlformats.org/presentationml/2006/main">
  <p:tag name="KSO_WM_BEAUTIFY_FLAG" val=""/>
</p:tagLst>
</file>

<file path=ppt/tags/tag346.xml><?xml version="1.0" encoding="utf-8"?>
<p:tagLst xmlns:p="http://schemas.openxmlformats.org/presentationml/2006/main">
  <p:tag name="KSO_WM_BEAUTIFY_FLAG" val=""/>
</p:tagLst>
</file>

<file path=ppt/tags/tag347.xml><?xml version="1.0" encoding="utf-8"?>
<p:tagLst xmlns:p="http://schemas.openxmlformats.org/presentationml/2006/main">
  <p:tag name="KSO_WM_BEAUTIFY_FLAG" val=""/>
</p:tagLst>
</file>

<file path=ppt/tags/tag348.xml><?xml version="1.0" encoding="utf-8"?>
<p:tagLst xmlns:p="http://schemas.openxmlformats.org/presentationml/2006/main">
  <p:tag name="KSO_WM_BEAUTIFY_FLAG" val=""/>
</p:tagLst>
</file>

<file path=ppt/tags/tag349.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50.xml><?xml version="1.0" encoding="utf-8"?>
<p:tagLst xmlns:p="http://schemas.openxmlformats.org/presentationml/2006/main">
  <p:tag name="KSO_WM_BEAUTIFY_FLAG" val=""/>
</p:tagLst>
</file>

<file path=ppt/tags/tag351.xml><?xml version="1.0" encoding="utf-8"?>
<p:tagLst xmlns:p="http://schemas.openxmlformats.org/presentationml/2006/main">
  <p:tag name="KSO_WM_BEAUTIFY_FLAG" val=""/>
</p:tagLst>
</file>

<file path=ppt/tags/tag352.xml><?xml version="1.0" encoding="utf-8"?>
<p:tagLst xmlns:p="http://schemas.openxmlformats.org/presentationml/2006/main">
  <p:tag name="KSO_WM_BEAUTIFY_FLAG" val=""/>
</p:tagLst>
</file>

<file path=ppt/tags/tag353.xml><?xml version="1.0" encoding="utf-8"?>
<p:tagLst xmlns:p="http://schemas.openxmlformats.org/presentationml/2006/main">
  <p:tag name="KSO_WM_BEAUTIFY_FLAG" val=""/>
</p:tagLst>
</file>

<file path=ppt/tags/tag354.xml><?xml version="1.0" encoding="utf-8"?>
<p:tagLst xmlns:p="http://schemas.openxmlformats.org/presentationml/2006/main">
  <p:tag name="KSO_WM_BEAUTIFY_FLAG" val=""/>
</p:tagLst>
</file>

<file path=ppt/tags/tag355.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5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5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58.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359.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36.xml><?xml version="1.0" encoding="utf-8"?>
<p:tagLst xmlns:p="http://schemas.openxmlformats.org/presentationml/2006/main">
  <p:tag name="KSO_WM_BEAUTIFY_FLAG" val=""/>
</p:tagLst>
</file>

<file path=ppt/tags/tag360.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6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3.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364.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365.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366.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6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7.xml><?xml version="1.0" encoding="utf-8"?>
<p:tagLst xmlns:p="http://schemas.openxmlformats.org/presentationml/2006/main">
  <p:tag name="KSO_WM_BEAUTIFY_FLAG" val=""/>
</p:tagLst>
</file>

<file path=ppt/tags/tag37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7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7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7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74.xml><?xml version="1.0" encoding="utf-8"?>
<p:tagLst xmlns:p="http://schemas.openxmlformats.org/presentationml/2006/main">
  <p:tag name="KSO_WM_DIAGRAM_VIRTUALLY_FRAME" val="{&quot;height&quot;:260.9085826771653,&quot;left&quot;:89.9920472440945,&quot;top&quot;:100.44141732283465,&quot;width&quot;:601.4579527559056}"/>
</p:tagLst>
</file>

<file path=ppt/tags/tag375.xml><?xml version="1.0" encoding="utf-8"?>
<p:tagLst xmlns:p="http://schemas.openxmlformats.org/presentationml/2006/main">
  <p:tag name="KSO_WM_BEAUTIFY_FLAG" val=""/>
</p:tagLst>
</file>

<file path=ppt/tags/tag376.xml><?xml version="1.0" encoding="utf-8"?>
<p:tagLst xmlns:p="http://schemas.openxmlformats.org/presentationml/2006/main">
  <p:tag name="KSO_WM_BEAUTIFY_FLAG" val=""/>
</p:tagLst>
</file>

<file path=ppt/tags/tag377.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7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7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8.xml><?xml version="1.0" encoding="utf-8"?>
<p:tagLst xmlns:p="http://schemas.openxmlformats.org/presentationml/2006/main">
  <p:tag name="KSO_WM_BEAUTIFY_FLAG" val=""/>
</p:tagLst>
</file>

<file path=ppt/tags/tag380.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381.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382.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383.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8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8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8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8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8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8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9.xml><?xml version="1.0" encoding="utf-8"?>
<p:tagLst xmlns:p="http://schemas.openxmlformats.org/presentationml/2006/main">
  <p:tag name="KSO_WM_BEAUTIFY_FLAG" val=""/>
</p:tagLst>
</file>

<file path=ppt/tags/tag39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91.xml><?xml version="1.0" encoding="utf-8"?>
<p:tagLst xmlns:p="http://schemas.openxmlformats.org/presentationml/2006/main">
  <p:tag name="KSO_WM_DIAGRAM_VIRTUALLY_FRAME" val="{&quot;height&quot;:284.1085826771654,&quot;left&quot;:89.9920472440945,&quot;top&quot;:100.44141732283465,&quot;width&quot;:601.4579527559056}"/>
</p:tagLst>
</file>

<file path=ppt/tags/tag392.xml><?xml version="1.0" encoding="utf-8"?>
<p:tagLst xmlns:p="http://schemas.openxmlformats.org/presentationml/2006/main">
  <p:tag name="KSO_WM_BEAUTIFY_FLAG" val=""/>
</p:tagLst>
</file>

<file path=ppt/tags/tag393.xml><?xml version="1.0" encoding="utf-8"?>
<p:tagLst xmlns:p="http://schemas.openxmlformats.org/presentationml/2006/main">
  <p:tag name="KSO_WM_BEAUTIFY_FLAG" val=""/>
</p:tagLst>
</file>

<file path=ppt/tags/tag394.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9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9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97.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398.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399.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4.xml><?xml version="1.0" encoding="utf-8"?>
<p:tagLst xmlns:p="http://schemas.openxmlformats.org/presentationml/2006/main">
  <p:tag name="KSO_WM_DIAGRAM_VIRTUALLY_FRAME" val="{&quot;height&quot;:248.1,&quot;left&quot;:52.8,&quot;top&quot;:69.9,&quot;width&quot;:608.5}"/>
</p:tagLst>
</file>

<file path=ppt/tags/tag40.xml><?xml version="1.0" encoding="utf-8"?>
<p:tagLst xmlns:p="http://schemas.openxmlformats.org/presentationml/2006/main">
  <p:tag name="KSO_WM_BEAUTIFY_FLAG" val=""/>
</p:tagLst>
</file>

<file path=ppt/tags/tag400.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40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0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0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0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0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0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0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08.xml><?xml version="1.0" encoding="utf-8"?>
<p:tagLst xmlns:p="http://schemas.openxmlformats.org/presentationml/2006/main">
  <p:tag name="KSO_WM_DIAGRAM_VIRTUALLY_FRAME" val="{&quot;height&quot;:284.1085826771654,&quot;left&quot;:89.9920472440945,&quot;top&quot;:100.44141732283465,&quot;width&quot;:601.4579527559056}"/>
</p:tagLst>
</file>

<file path=ppt/tags/tag409.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10.xml><?xml version="1.0" encoding="utf-8"?>
<p:tagLst xmlns:p="http://schemas.openxmlformats.org/presentationml/2006/main">
  <p:tag name="KSO_WM_BEAUTIFY_FLAG" val=""/>
</p:tagLst>
</file>

<file path=ppt/tags/tag411.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41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1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14.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415.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416.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417.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41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1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2.xml><?xml version="1.0" encoding="utf-8"?>
<p:tagLst xmlns:p="http://schemas.openxmlformats.org/presentationml/2006/main">
  <p:tag name="KSO_WM_BEAUTIFY_FLAG" val=""/>
</p:tagLst>
</file>

<file path=ppt/tags/tag42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2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2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2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2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25.xml><?xml version="1.0" encoding="utf-8"?>
<p:tagLst xmlns:p="http://schemas.openxmlformats.org/presentationml/2006/main">
  <p:tag name="KSO_WM_DIAGRAM_VIRTUALLY_FRAME" val="{&quot;height&quot;:284.1085826771654,&quot;left&quot;:89.9920472440945,&quot;top&quot;:100.44141732283465,&quot;width&quot;:601.4579527559056}"/>
</p:tagLst>
</file>

<file path=ppt/tags/tag426.xml><?xml version="1.0" encoding="utf-8"?>
<p:tagLst xmlns:p="http://schemas.openxmlformats.org/presentationml/2006/main">
  <p:tag name="KSO_WM_BEAUTIFY_FLAG" val=""/>
</p:tagLst>
</file>

<file path=ppt/tags/tag427.xml><?xml version="1.0" encoding="utf-8"?>
<p:tagLst xmlns:p="http://schemas.openxmlformats.org/presentationml/2006/main">
  <p:tag name="KSO_WM_BEAUTIFY_FLAG" val=""/>
</p:tagLst>
</file>

<file path=ppt/tags/tag428.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42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3.xml><?xml version="1.0" encoding="utf-8"?>
<p:tagLst xmlns:p="http://schemas.openxmlformats.org/presentationml/2006/main">
  <p:tag name="KSO_WM_BEAUTIFY_FLAG" val=""/>
</p:tagLst>
</file>

<file path=ppt/tags/tag43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31.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432.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433.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434.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43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3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3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3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3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xml><?xml version="1.0" encoding="utf-8"?>
<p:tagLst xmlns:p="http://schemas.openxmlformats.org/presentationml/2006/main">
  <p:tag name="KSO_WM_BEAUTIFY_FLAG" val=""/>
</p:tagLst>
</file>

<file path=ppt/tags/tag44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2.xml><?xml version="1.0" encoding="utf-8"?>
<p:tagLst xmlns:p="http://schemas.openxmlformats.org/presentationml/2006/main">
  <p:tag name="KSO_WM_DIAGRAM_VIRTUALLY_FRAME" val="{&quot;height&quot;:284.1085826771654,&quot;left&quot;:89.9920472440945,&quot;top&quot;:100.44141732283465,&quot;width&quot;:601.4579527559056}"/>
</p:tagLst>
</file>

<file path=ppt/tags/tag443.xml><?xml version="1.0" encoding="utf-8"?>
<p:tagLst xmlns:p="http://schemas.openxmlformats.org/presentationml/2006/main">
  <p:tag name="KSO_WM_BEAUTIFY_FLAG" val=""/>
</p:tagLst>
</file>

<file path=ppt/tags/tag444.xml><?xml version="1.0" encoding="utf-8"?>
<p:tagLst xmlns:p="http://schemas.openxmlformats.org/presentationml/2006/main">
  <p:tag name="KSO_WM_BEAUTIFY_FLAG" val=""/>
</p:tagLst>
</file>

<file path=ppt/tags/tag445.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44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8.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449.xml><?xml version="1.0" encoding="utf-8"?>
<p:tagLst xmlns:p="http://schemas.openxmlformats.org/presentationml/2006/main">
  <p:tag name="KSO_WM_BEAUTIFY_FLAG" val=""/>
  <p:tag name="KSO_WM_DIAGRAM_VIRTUALLY_FRAME" val="{&quot;height&quot;:284.1085826771654,&quot;left&quot;:89.9920472440945,&quot;top&quot;:100.44141732283465,&quot;width&quot;:601.4579527559056}"/>
</p:tagLst>
</file>

<file path=ppt/tags/tag45.xml><?xml version="1.0" encoding="utf-8"?>
<p:tagLst xmlns:p="http://schemas.openxmlformats.org/presentationml/2006/main">
  <p:tag name="KSO_WM_BEAUTIFY_FLAG" val=""/>
</p:tagLst>
</file>

<file path=ppt/tags/tag450.xml><?xml version="1.0" encoding="utf-8"?>
<p:tagLst xmlns:p="http://schemas.openxmlformats.org/presentationml/2006/main">
  <p:tag name="KSO_WM_BEAUTIFY_FLAG" val=""/>
</p:tagLst>
</file>

<file path=ppt/tags/tag451.xml><?xml version="1.0" encoding="utf-8"?>
<p:tagLst xmlns:p="http://schemas.openxmlformats.org/presentationml/2006/main">
  <p:tag name="KSO_WM_BEAUTIFY_FLAG" val=""/>
</p:tagLst>
</file>

<file path=ppt/tags/tag452.xml><?xml version="1.0" encoding="utf-8"?>
<p:tagLst xmlns:p="http://schemas.openxmlformats.org/presentationml/2006/main">
  <p:tag name="KSO_WM_BEAUTIFY_FLAG" val=""/>
</p:tagLst>
</file>

<file path=ppt/tags/tag453.xml><?xml version="1.0" encoding="utf-8"?>
<p:tagLst xmlns:p="http://schemas.openxmlformats.org/presentationml/2006/main">
  <p:tag name="KSO_WM_BEAUTIFY_FLAG" val=""/>
</p:tagLst>
</file>

<file path=ppt/tags/tag454.xml><?xml version="1.0" encoding="utf-8"?>
<p:tagLst xmlns:p="http://schemas.openxmlformats.org/presentationml/2006/main">
  <p:tag name="KSO_WM_BEAUTIFY_FLAG" val=""/>
</p:tagLst>
</file>

<file path=ppt/tags/tag455.xml><?xml version="1.0" encoding="utf-8"?>
<p:tagLst xmlns:p="http://schemas.openxmlformats.org/presentationml/2006/main">
  <p:tag name="KSO_WM_BEAUTIFY_FLAG" val=""/>
</p:tagLst>
</file>

<file path=ppt/tags/tag456.xml><?xml version="1.0" encoding="utf-8"?>
<p:tagLst xmlns:p="http://schemas.openxmlformats.org/presentationml/2006/main">
  <p:tag name="KSO_WM_BEAUTIFY_FLAG" val=""/>
</p:tagLst>
</file>

<file path=ppt/tags/tag457.xml><?xml version="1.0" encoding="utf-8"?>
<p:tagLst xmlns:p="http://schemas.openxmlformats.org/presentationml/2006/main">
  <p:tag name="KSO_WM_BEAUTIFY_FLAG" val=""/>
</p:tagLst>
</file>

<file path=ppt/tags/tag458.xml><?xml version="1.0" encoding="utf-8"?>
<p:tagLst xmlns:p="http://schemas.openxmlformats.org/presentationml/2006/main">
  <p:tag name="KSO_WM_BEAUTIFY_FLAG" val=""/>
</p:tagLst>
</file>

<file path=ppt/tags/tag459.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60.xml><?xml version="1.0" encoding="utf-8"?>
<p:tagLst xmlns:p="http://schemas.openxmlformats.org/presentationml/2006/main">
  <p:tag name="KSO_WM_BEAUTIFY_FLAG" val=""/>
</p:tagLst>
</file>

<file path=ppt/tags/tag461.xml><?xml version="1.0" encoding="utf-8"?>
<p:tagLst xmlns:p="http://schemas.openxmlformats.org/presentationml/2006/main">
  <p:tag name="KSO_WM_BEAUTIFY_FLAG" val=""/>
</p:tagLst>
</file>

<file path=ppt/tags/tag462.xml><?xml version="1.0" encoding="utf-8"?>
<p:tagLst xmlns:p="http://schemas.openxmlformats.org/presentationml/2006/main">
  <p:tag name="KSO_WM_BEAUTIFY_FLAG" val=""/>
</p:tagLst>
</file>

<file path=ppt/tags/tag463.xml><?xml version="1.0" encoding="utf-8"?>
<p:tagLst xmlns:p="http://schemas.openxmlformats.org/presentationml/2006/main">
  <p:tag name="KSO_WM_BEAUTIFY_FLAG" val=""/>
</p:tagLst>
</file>

<file path=ppt/tags/tag464.xml><?xml version="1.0" encoding="utf-8"?>
<p:tagLst xmlns:p="http://schemas.openxmlformats.org/presentationml/2006/main">
  <p:tag name="ISPRING_PRESENTATION_TITLE" val="清新简约教育教学课程设计教师说课PPT"/>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DIAGRAM_VIRTUALLY_FRAME" val="{&quot;height&quot;:248.1,&quot;left&quot;:52.8,&quot;top&quot;:69.9,&quot;width&quot;:608.5}"/>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DIAGRAM_VIRTUALLY_FRAME" val="{&quot;height&quot;:248.1,&quot;left&quot;:52.8,&quot;top&quot;:69.9,&quot;width&quot;:608.5}"/>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9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9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96.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97.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98.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99.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87">
      <a:dk1>
        <a:sysClr val="windowText" lastClr="000000"/>
      </a:dk1>
      <a:lt1>
        <a:sysClr val="window" lastClr="FFFFFF"/>
      </a:lt1>
      <a:dk2>
        <a:srgbClr val="195D5C"/>
      </a:dk2>
      <a:lt2>
        <a:srgbClr val="EEECE1"/>
      </a:lt2>
      <a:accent1>
        <a:srgbClr val="217977"/>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6512</Words>
  <Application>WPS 演示</Application>
  <PresentationFormat>全屏显示(16:9)</PresentationFormat>
  <Paragraphs>471</Paragraphs>
  <Slides>35</Slides>
  <Notes>27</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35</vt:i4>
      </vt:variant>
    </vt:vector>
  </HeadingPairs>
  <TitlesOfParts>
    <vt:vector size="46" baseType="lpstr">
      <vt:lpstr>Arial</vt:lpstr>
      <vt:lpstr>宋体</vt:lpstr>
      <vt:lpstr>Wingdings</vt:lpstr>
      <vt:lpstr>Calibri</vt:lpstr>
      <vt:lpstr>微软雅黑</vt:lpstr>
      <vt:lpstr>黑体</vt:lpstr>
      <vt:lpstr>等线</vt:lpstr>
      <vt:lpstr>Arial Unicode MS</vt:lpstr>
      <vt:lpstr>等线 Light</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清新简约教育教学课程设计教师说课PPT</dc:title>
  <dc:creator/>
  <cp:lastModifiedBy>MY</cp:lastModifiedBy>
  <cp:revision>175</cp:revision>
  <dcterms:created xsi:type="dcterms:W3CDTF">2025-01-10T08:26:00Z</dcterms:created>
  <dcterms:modified xsi:type="dcterms:W3CDTF">2025-01-22T06:29:26Z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CC7CC9889E004C548FA084607E391425_13</vt:lpwstr>
  </property>
  <property fmtid="{D5CDD505-2E9C-101B-9397-08002B2CF9AE}" pid="3" name="KSOProductBuildVer">
    <vt:lpwstr>2052-12.1.0.19302</vt:lpwstr>
  </property>
</Properties>
</file>