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306" r:id="rId7"/>
    <p:sldId id="382" r:id="rId8"/>
    <p:sldId id="307" r:id="rId9"/>
    <p:sldId id="333" r:id="rId10"/>
    <p:sldId id="425" r:id="rId11"/>
    <p:sldId id="357" r:id="rId12"/>
    <p:sldId id="450" r:id="rId13"/>
    <p:sldId id="344" r:id="rId14"/>
    <p:sldId id="360" r:id="rId15"/>
    <p:sldId id="451" r:id="rId16"/>
    <p:sldId id="292" r:id="rId1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5D5C"/>
    <a:srgbClr val="CAD4D4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0" d="100"/>
          <a:sy n="140" d="100"/>
        </p:scale>
        <p:origin x="2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8A8B0-57A6-4B23-957B-32A0EF62DB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5B591-B820-4404-A2EE-0481BC8BD3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1F1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75"/>
            <a:ext cx="9144000" cy="5117749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355600" y="29210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/>
              <a:t>学校名称</a:t>
            </a:r>
            <a:endParaRPr lang="zh-CN" altLang="en-US" sz="20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6" Type="http://schemas.openxmlformats.org/officeDocument/2006/relationships/notesSlide" Target="../notesSlides/notesSlide9.xml"/><Relationship Id="rId25" Type="http://schemas.openxmlformats.org/officeDocument/2006/relationships/slideLayout" Target="../slideLayouts/slideLayout1.xml"/><Relationship Id="rId24" Type="http://schemas.openxmlformats.org/officeDocument/2006/relationships/tags" Target="../tags/tag83.xml"/><Relationship Id="rId23" Type="http://schemas.openxmlformats.org/officeDocument/2006/relationships/tags" Target="../tags/tag82.xml"/><Relationship Id="rId22" Type="http://schemas.openxmlformats.org/officeDocument/2006/relationships/tags" Target="../tags/tag81.xml"/><Relationship Id="rId21" Type="http://schemas.openxmlformats.org/officeDocument/2006/relationships/tags" Target="../tags/tag80.xml"/><Relationship Id="rId20" Type="http://schemas.openxmlformats.org/officeDocument/2006/relationships/tags" Target="../tags/tag79.xml"/><Relationship Id="rId2" Type="http://schemas.openxmlformats.org/officeDocument/2006/relationships/tags" Target="../tags/tag62.xml"/><Relationship Id="rId19" Type="http://schemas.openxmlformats.org/officeDocument/2006/relationships/tags" Target="../tags/tag78.xml"/><Relationship Id="rId18" Type="http://schemas.openxmlformats.org/officeDocument/2006/relationships/tags" Target="../tags/tag77.xml"/><Relationship Id="rId17" Type="http://schemas.openxmlformats.org/officeDocument/2006/relationships/tags" Target="../tags/tag76.xml"/><Relationship Id="rId16" Type="http://schemas.openxmlformats.org/officeDocument/2006/relationships/tags" Target="../tags/tag75.xml"/><Relationship Id="rId15" Type="http://schemas.openxmlformats.org/officeDocument/2006/relationships/tags" Target="../tags/tag74.xml"/><Relationship Id="rId14" Type="http://schemas.openxmlformats.org/officeDocument/2006/relationships/tags" Target="../tags/tag73.xml"/><Relationship Id="rId13" Type="http://schemas.openxmlformats.org/officeDocument/2006/relationships/tags" Target="../tags/tag72.xml"/><Relationship Id="rId12" Type="http://schemas.openxmlformats.org/officeDocument/2006/relationships/tags" Target="../tags/tag71.xml"/><Relationship Id="rId11" Type="http://schemas.openxmlformats.org/officeDocument/2006/relationships/image" Target="../media/image4.png"/><Relationship Id="rId10" Type="http://schemas.openxmlformats.org/officeDocument/2006/relationships/tags" Target="../tags/tag70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5" Type="http://schemas.openxmlformats.org/officeDocument/2006/relationships/notesSlide" Target="../notesSlides/notesSlide3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4" Type="http://schemas.openxmlformats.org/officeDocument/2006/relationships/slideLayout" Target="../slideLayouts/slideLayout2.xml"/><Relationship Id="rId33" Type="http://schemas.openxmlformats.org/officeDocument/2006/relationships/tags" Target="../tags/tag61.xml"/><Relationship Id="rId32" Type="http://schemas.openxmlformats.org/officeDocument/2006/relationships/tags" Target="../tags/tag60.xml"/><Relationship Id="rId31" Type="http://schemas.openxmlformats.org/officeDocument/2006/relationships/tags" Target="../tags/tag59.xml"/><Relationship Id="rId30" Type="http://schemas.openxmlformats.org/officeDocument/2006/relationships/tags" Target="../tags/tag58.xml"/><Relationship Id="rId3" Type="http://schemas.openxmlformats.org/officeDocument/2006/relationships/tags" Target="../tags/tag31.xml"/><Relationship Id="rId29" Type="http://schemas.openxmlformats.org/officeDocument/2006/relationships/tags" Target="../tags/tag57.xml"/><Relationship Id="rId28" Type="http://schemas.openxmlformats.org/officeDocument/2006/relationships/tags" Target="../tags/tag56.xml"/><Relationship Id="rId27" Type="http://schemas.openxmlformats.org/officeDocument/2006/relationships/tags" Target="../tags/tag55.xml"/><Relationship Id="rId26" Type="http://schemas.openxmlformats.org/officeDocument/2006/relationships/tags" Target="../tags/tag54.xml"/><Relationship Id="rId25" Type="http://schemas.openxmlformats.org/officeDocument/2006/relationships/tags" Target="../tags/tag53.xml"/><Relationship Id="rId24" Type="http://schemas.openxmlformats.org/officeDocument/2006/relationships/tags" Target="../tags/tag52.xml"/><Relationship Id="rId23" Type="http://schemas.openxmlformats.org/officeDocument/2006/relationships/tags" Target="../tags/tag51.xml"/><Relationship Id="rId22" Type="http://schemas.openxmlformats.org/officeDocument/2006/relationships/tags" Target="../tags/tag50.xml"/><Relationship Id="rId21" Type="http://schemas.openxmlformats.org/officeDocument/2006/relationships/tags" Target="../tags/tag49.xml"/><Relationship Id="rId20" Type="http://schemas.openxmlformats.org/officeDocument/2006/relationships/tags" Target="../tags/tag48.xml"/><Relationship Id="rId2" Type="http://schemas.openxmlformats.org/officeDocument/2006/relationships/tags" Target="../tags/tag30.xml"/><Relationship Id="rId19" Type="http://schemas.openxmlformats.org/officeDocument/2006/relationships/tags" Target="../tags/tag47.xml"/><Relationship Id="rId18" Type="http://schemas.openxmlformats.org/officeDocument/2006/relationships/tags" Target="../tags/tag46.xml"/><Relationship Id="rId17" Type="http://schemas.openxmlformats.org/officeDocument/2006/relationships/tags" Target="../tags/tag45.xml"/><Relationship Id="rId16" Type="http://schemas.openxmlformats.org/officeDocument/2006/relationships/tags" Target="../tags/tag44.xml"/><Relationship Id="rId15" Type="http://schemas.openxmlformats.org/officeDocument/2006/relationships/tags" Target="../tags/tag43.xml"/><Relationship Id="rId14" Type="http://schemas.openxmlformats.org/officeDocument/2006/relationships/tags" Target="../tags/tag42.xml"/><Relationship Id="rId13" Type="http://schemas.openxmlformats.org/officeDocument/2006/relationships/tags" Target="../tags/tag41.xml"/><Relationship Id="rId12" Type="http://schemas.openxmlformats.org/officeDocument/2006/relationships/tags" Target="../tags/tag40.xml"/><Relationship Id="rId11" Type="http://schemas.openxmlformats.org/officeDocument/2006/relationships/tags" Target="../tags/tag39.xml"/><Relationship Id="rId10" Type="http://schemas.openxmlformats.org/officeDocument/2006/relationships/tags" Target="../tags/tag38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clou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4345" y="138430"/>
            <a:ext cx="8195310" cy="474408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676400" y="1068705"/>
            <a:ext cx="5791200" cy="72263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r>
              <a:rPr lang="zh-CN" altLang="en-US" sz="4400" b="1" dirty="0">
                <a:solidFill>
                  <a:schemeClr val="bg1"/>
                </a:solidFill>
              </a:rPr>
              <a:t>《学前教育基础知识》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82115" y="1976755"/>
            <a:ext cx="5483860" cy="13912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</a:rPr>
              <a:t>主题</a:t>
            </a:r>
            <a:r>
              <a:rPr lang="en-US" altLang="zh-CN" sz="2800" b="1" dirty="0">
                <a:solidFill>
                  <a:schemeClr val="bg1"/>
                </a:solidFill>
              </a:rPr>
              <a:t>4 </a:t>
            </a:r>
            <a:endParaRPr lang="en-US" altLang="zh-CN" sz="2800" b="1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</a:rPr>
              <a:t>学前教育的基本要素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9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0"/>
          <p:cNvSpPr txBox="1"/>
          <p:nvPr>
            <p:custDataLst>
              <p:tags r:id="rId2"/>
            </p:custDataLst>
          </p:nvPr>
        </p:nvSpPr>
        <p:spPr>
          <a:xfrm>
            <a:off x="404677" y="801889"/>
            <a:ext cx="399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kern="1200" cap="none" spc="0" normalizeH="0" baseline="0" noProof="0" dirty="0">
                <a:solidFill>
                  <a:srgbClr val="2272A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（二）早期教育和学前儿童的发展</a:t>
            </a:r>
            <a:endParaRPr lang="zh-CN" altLang="en-US" sz="2000" b="1" noProof="0" dirty="0">
              <a:solidFill>
                <a:srgbClr val="2272A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37" name="组合 36"/>
          <p:cNvGrpSpPr/>
          <p:nvPr>
            <p:custDataLst>
              <p:tags r:id="rId3"/>
            </p:custDataLst>
          </p:nvPr>
        </p:nvGrpSpPr>
        <p:grpSpPr>
          <a:xfrm>
            <a:off x="311049" y="1448245"/>
            <a:ext cx="1501663" cy="671415"/>
            <a:chOff x="465719" y="1295954"/>
            <a:chExt cx="1658494" cy="740511"/>
          </a:xfrm>
        </p:grpSpPr>
        <p:sp>
          <p:nvSpPr>
            <p:cNvPr id="38" name="Freeform 1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 rot="10800000">
              <a:off x="465719" y="1295954"/>
              <a:ext cx="1658494" cy="740511"/>
            </a:xfrm>
            <a:custGeom>
              <a:avLst/>
              <a:gdLst>
                <a:gd name="T0" fmla="*/ 5874 w 7875"/>
                <a:gd name="T1" fmla="*/ 1811 h 3594"/>
                <a:gd name="T2" fmla="*/ 7874 w 7875"/>
                <a:gd name="T3" fmla="*/ 0 h 3594"/>
                <a:gd name="T4" fmla="*/ 1969 w 7875"/>
                <a:gd name="T5" fmla="*/ 0 h 3594"/>
                <a:gd name="T6" fmla="*/ 0 w 7875"/>
                <a:gd name="T7" fmla="*/ 1811 h 3594"/>
                <a:gd name="T8" fmla="*/ 1969 w 7875"/>
                <a:gd name="T9" fmla="*/ 3593 h 3594"/>
                <a:gd name="T10" fmla="*/ 7874 w 7875"/>
                <a:gd name="T11" fmla="*/ 3593 h 3594"/>
                <a:gd name="T12" fmla="*/ 5874 w 7875"/>
                <a:gd name="T13" fmla="*/ 1811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5" h="3594">
                  <a:moveTo>
                    <a:pt x="5874" y="1811"/>
                  </a:moveTo>
                  <a:lnTo>
                    <a:pt x="7874" y="0"/>
                  </a:lnTo>
                  <a:lnTo>
                    <a:pt x="1969" y="0"/>
                  </a:lnTo>
                  <a:lnTo>
                    <a:pt x="0" y="1811"/>
                  </a:lnTo>
                  <a:lnTo>
                    <a:pt x="1969" y="3593"/>
                  </a:lnTo>
                  <a:lnTo>
                    <a:pt x="7874" y="3593"/>
                  </a:lnTo>
                  <a:lnTo>
                    <a:pt x="5874" y="181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>
              <p:custDataLst>
                <p:tags r:id="rId5"/>
              </p:custDataLst>
            </p:nvPr>
          </p:nvSpPr>
          <p:spPr bwMode="auto">
            <a:xfrm>
              <a:off x="1089592" y="1430439"/>
              <a:ext cx="458072" cy="416658"/>
            </a:xfrm>
            <a:custGeom>
              <a:avLst/>
              <a:gdLst>
                <a:gd name="T0" fmla="*/ 2147483647 w 67"/>
                <a:gd name="T1" fmla="*/ 124018912 h 60"/>
                <a:gd name="T2" fmla="*/ 2147483647 w 67"/>
                <a:gd name="T3" fmla="*/ 0 h 60"/>
                <a:gd name="T4" fmla="*/ 2147483647 w 67"/>
                <a:gd name="T5" fmla="*/ 0 h 60"/>
                <a:gd name="T6" fmla="*/ 2147483647 w 67"/>
                <a:gd name="T7" fmla="*/ 124018912 h 60"/>
                <a:gd name="T8" fmla="*/ 2147483647 w 67"/>
                <a:gd name="T9" fmla="*/ 310059138 h 60"/>
                <a:gd name="T10" fmla="*/ 2147483647 w 67"/>
                <a:gd name="T11" fmla="*/ 868156039 h 60"/>
                <a:gd name="T12" fmla="*/ 2147483647 w 67"/>
                <a:gd name="T13" fmla="*/ 124018912 h 60"/>
                <a:gd name="T14" fmla="*/ 2147483647 w 67"/>
                <a:gd name="T15" fmla="*/ 1922344337 h 60"/>
                <a:gd name="T16" fmla="*/ 2147483647 w 67"/>
                <a:gd name="T17" fmla="*/ 124018912 h 60"/>
                <a:gd name="T18" fmla="*/ 1902898002 w 67"/>
                <a:gd name="T19" fmla="*/ 124018912 h 60"/>
                <a:gd name="T20" fmla="*/ 122771150 w 67"/>
                <a:gd name="T21" fmla="*/ 1922344337 h 60"/>
                <a:gd name="T22" fmla="*/ 122771150 w 67"/>
                <a:gd name="T23" fmla="*/ 2147483647 h 60"/>
                <a:gd name="T24" fmla="*/ 245534466 w 67"/>
                <a:gd name="T25" fmla="*/ 2147483647 h 60"/>
                <a:gd name="T26" fmla="*/ 429691207 w 67"/>
                <a:gd name="T27" fmla="*/ 2147483647 h 60"/>
                <a:gd name="T28" fmla="*/ 2087055172 w 67"/>
                <a:gd name="T29" fmla="*/ 558097024 h 60"/>
                <a:gd name="T30" fmla="*/ 2147483647 w 67"/>
                <a:gd name="T31" fmla="*/ 2147483647 h 60"/>
                <a:gd name="T32" fmla="*/ 2147483647 w 67"/>
                <a:gd name="T33" fmla="*/ 2147483647 h 60"/>
                <a:gd name="T34" fmla="*/ 2147483647 w 67"/>
                <a:gd name="T35" fmla="*/ 1922344337 h 60"/>
                <a:gd name="T36" fmla="*/ 552454614 w 67"/>
                <a:gd name="T37" fmla="*/ 2147483647 h 60"/>
                <a:gd name="T38" fmla="*/ 552454614 w 67"/>
                <a:gd name="T39" fmla="*/ 2147483647 h 60"/>
                <a:gd name="T40" fmla="*/ 797989019 w 67"/>
                <a:gd name="T41" fmla="*/ 2147483647 h 60"/>
                <a:gd name="T42" fmla="*/ 1718749157 w 67"/>
                <a:gd name="T43" fmla="*/ 2147483647 h 60"/>
                <a:gd name="T44" fmla="*/ 1718749157 w 67"/>
                <a:gd name="T45" fmla="*/ 2147483647 h 60"/>
                <a:gd name="T46" fmla="*/ 1780134717 w 67"/>
                <a:gd name="T47" fmla="*/ 2147483647 h 60"/>
                <a:gd name="T48" fmla="*/ 2147483647 w 67"/>
                <a:gd name="T49" fmla="*/ 2147483647 h 60"/>
                <a:gd name="T50" fmla="*/ 2147483647 w 67"/>
                <a:gd name="T51" fmla="*/ 2147483647 h 60"/>
                <a:gd name="T52" fmla="*/ 2147483647 w 67"/>
                <a:gd name="T53" fmla="*/ 2147483647 h 60"/>
                <a:gd name="T54" fmla="*/ 2147483647 w 67"/>
                <a:gd name="T55" fmla="*/ 2147483647 h 60"/>
                <a:gd name="T56" fmla="*/ 2147483647 w 67"/>
                <a:gd name="T57" fmla="*/ 2147483647 h 60"/>
                <a:gd name="T58" fmla="*/ 2147483647 w 67"/>
                <a:gd name="T59" fmla="*/ 2147483647 h 60"/>
                <a:gd name="T60" fmla="*/ 2087055172 w 67"/>
                <a:gd name="T61" fmla="*/ 806142661 h 60"/>
                <a:gd name="T62" fmla="*/ 552454614 w 67"/>
                <a:gd name="T63" fmla="*/ 2147483647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7"/>
                <a:gd name="T97" fmla="*/ 0 h 60"/>
                <a:gd name="T98" fmla="*/ 67 w 67"/>
                <a:gd name="T99" fmla="*/ 60 h 6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7" h="60">
                  <a:moveTo>
                    <a:pt x="53" y="2"/>
                  </a:moveTo>
                  <a:cubicBezTo>
                    <a:pt x="53" y="1"/>
                    <a:pt x="52" y="0"/>
                    <a:pt x="5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4" y="1"/>
                    <a:pt x="44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53" y="14"/>
                    <a:pt x="53" y="14"/>
                    <a:pt x="53" y="14"/>
                  </a:cubicBezTo>
                  <a:lnTo>
                    <a:pt x="53" y="2"/>
                  </a:lnTo>
                  <a:close/>
                  <a:moveTo>
                    <a:pt x="66" y="31"/>
                  </a:moveTo>
                  <a:cubicBezTo>
                    <a:pt x="36" y="2"/>
                    <a:pt x="36" y="2"/>
                    <a:pt x="36" y="2"/>
                  </a:cubicBezTo>
                  <a:cubicBezTo>
                    <a:pt x="35" y="0"/>
                    <a:pt x="33" y="0"/>
                    <a:pt x="31" y="2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6"/>
                  </a:cubicBezTo>
                  <a:cubicBezTo>
                    <a:pt x="2" y="37"/>
                    <a:pt x="3" y="37"/>
                    <a:pt x="4" y="37"/>
                  </a:cubicBezTo>
                  <a:cubicBezTo>
                    <a:pt x="5" y="37"/>
                    <a:pt x="6" y="37"/>
                    <a:pt x="7" y="36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2" y="38"/>
                    <a:pt x="65" y="38"/>
                    <a:pt x="66" y="36"/>
                  </a:cubicBezTo>
                  <a:cubicBezTo>
                    <a:pt x="67" y="35"/>
                    <a:pt x="67" y="33"/>
                    <a:pt x="66" y="31"/>
                  </a:cubicBezTo>
                  <a:close/>
                  <a:moveTo>
                    <a:pt x="9" y="37"/>
                  </a:moveTo>
                  <a:cubicBezTo>
                    <a:pt x="9" y="57"/>
                    <a:pt x="9" y="57"/>
                    <a:pt x="9" y="57"/>
                  </a:cubicBezTo>
                  <a:cubicBezTo>
                    <a:pt x="9" y="59"/>
                    <a:pt x="11" y="60"/>
                    <a:pt x="13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9" y="41"/>
                    <a:pt x="29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9" y="41"/>
                    <a:pt x="39" y="42"/>
                    <a:pt x="39" y="42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7" y="60"/>
                    <a:pt x="58" y="59"/>
                    <a:pt x="58" y="57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34" y="13"/>
                    <a:pt x="34" y="13"/>
                    <a:pt x="34" y="13"/>
                  </a:cubicBezTo>
                  <a:lnTo>
                    <a:pt x="9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0" name="TextBox 39"/>
          <p:cNvSpPr txBox="1"/>
          <p:nvPr>
            <p:custDataLst>
              <p:tags r:id="rId6"/>
            </p:custDataLst>
          </p:nvPr>
        </p:nvSpPr>
        <p:spPr>
          <a:xfrm>
            <a:off x="1812925" y="1325880"/>
            <a:ext cx="6807835" cy="372110"/>
          </a:xfrm>
          <a:prstGeom prst="rect">
            <a:avLst/>
          </a:prstGeom>
          <a:noFill/>
        </p:spPr>
        <p:txBody>
          <a:bodyPr wrap="square" lIns="78230" tIns="39115" rIns="78230" bIns="39115" rtlCol="0">
            <a:spAutoFit/>
          </a:bodyPr>
          <a:p>
            <a:pPr marR="0" indent="0" defTabSz="914400"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kern="1200" cap="none" spc="0" normalizeH="0" baseline="0" noProof="0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cs"/>
              </a:rPr>
              <a:t>早期教育的实施要符合学前儿童的年龄特点，要注意以下几点：</a:t>
            </a:r>
            <a:endParaRPr kumimoji="0" lang="en-US" altLang="zh-CN" sz="1600" b="1" i="0" kern="1200" cap="none" spc="0" normalizeH="0" baseline="0" noProof="0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41" name="TextBox 40"/>
          <p:cNvSpPr txBox="1"/>
          <p:nvPr>
            <p:custDataLst>
              <p:tags r:id="rId7"/>
            </p:custDataLst>
          </p:nvPr>
        </p:nvSpPr>
        <p:spPr>
          <a:xfrm>
            <a:off x="1867535" y="1823085"/>
            <a:ext cx="4771390" cy="296545"/>
          </a:xfrm>
          <a:prstGeom prst="rect">
            <a:avLst/>
          </a:prstGeom>
          <a:noFill/>
        </p:spPr>
        <p:txBody>
          <a:bodyPr wrap="square" lIns="51764" tIns="25882" rIns="51764" bIns="25882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1.遵循儿童发展的规律，循序渐进。</a:t>
            </a:r>
            <a:endParaRPr kumimoji="0" lang="en-US" altLang="zh-CN" sz="1600" b="1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2" name="组合 41"/>
          <p:cNvGrpSpPr/>
          <p:nvPr>
            <p:custDataLst>
              <p:tags r:id="rId8"/>
            </p:custDataLst>
          </p:nvPr>
        </p:nvGrpSpPr>
        <p:grpSpPr>
          <a:xfrm>
            <a:off x="311049" y="3730819"/>
            <a:ext cx="1501663" cy="703527"/>
            <a:chOff x="465719" y="3291830"/>
            <a:chExt cx="1658494" cy="740511"/>
          </a:xfrm>
        </p:grpSpPr>
        <p:sp>
          <p:nvSpPr>
            <p:cNvPr id="43" name="Freeform 1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 rot="10800000">
              <a:off x="465719" y="3291830"/>
              <a:ext cx="1658494" cy="740511"/>
            </a:xfrm>
            <a:custGeom>
              <a:avLst/>
              <a:gdLst>
                <a:gd name="T0" fmla="*/ 5874 w 7875"/>
                <a:gd name="T1" fmla="*/ 1811 h 3594"/>
                <a:gd name="T2" fmla="*/ 7874 w 7875"/>
                <a:gd name="T3" fmla="*/ 0 h 3594"/>
                <a:gd name="T4" fmla="*/ 1969 w 7875"/>
                <a:gd name="T5" fmla="*/ 0 h 3594"/>
                <a:gd name="T6" fmla="*/ 0 w 7875"/>
                <a:gd name="T7" fmla="*/ 1811 h 3594"/>
                <a:gd name="T8" fmla="*/ 1969 w 7875"/>
                <a:gd name="T9" fmla="*/ 3593 h 3594"/>
                <a:gd name="T10" fmla="*/ 7874 w 7875"/>
                <a:gd name="T11" fmla="*/ 3593 h 3594"/>
                <a:gd name="T12" fmla="*/ 5874 w 7875"/>
                <a:gd name="T13" fmla="*/ 1811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5" h="3594">
                  <a:moveTo>
                    <a:pt x="5874" y="1811"/>
                  </a:moveTo>
                  <a:lnTo>
                    <a:pt x="7874" y="0"/>
                  </a:lnTo>
                  <a:lnTo>
                    <a:pt x="1969" y="0"/>
                  </a:lnTo>
                  <a:lnTo>
                    <a:pt x="0" y="1811"/>
                  </a:lnTo>
                  <a:lnTo>
                    <a:pt x="1969" y="3593"/>
                  </a:lnTo>
                  <a:lnTo>
                    <a:pt x="7874" y="3593"/>
                  </a:lnTo>
                  <a:lnTo>
                    <a:pt x="5874" y="181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44" name="Picture 2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171134" y="3488771"/>
              <a:ext cx="346674" cy="346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6" name="TextBox 45"/>
          <p:cNvSpPr txBox="1"/>
          <p:nvPr>
            <p:custDataLst>
              <p:tags r:id="rId12"/>
            </p:custDataLst>
          </p:nvPr>
        </p:nvSpPr>
        <p:spPr>
          <a:xfrm>
            <a:off x="1867535" y="2296160"/>
            <a:ext cx="3648710" cy="296545"/>
          </a:xfrm>
          <a:prstGeom prst="rect">
            <a:avLst/>
          </a:prstGeom>
          <a:noFill/>
        </p:spPr>
        <p:txBody>
          <a:bodyPr wrap="square" lIns="51764" tIns="25882" rIns="51764" bIns="25882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600" b="1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2.关注个体差异，注重因材施教。</a:t>
            </a:r>
            <a:endParaRPr kumimoji="0" lang="zh-CN" sz="1600" b="1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TextBox 47"/>
          <p:cNvSpPr txBox="1"/>
          <p:nvPr>
            <p:custDataLst>
              <p:tags r:id="rId13"/>
            </p:custDataLst>
          </p:nvPr>
        </p:nvSpPr>
        <p:spPr>
          <a:xfrm>
            <a:off x="1867535" y="2747645"/>
            <a:ext cx="4949190" cy="296545"/>
          </a:xfrm>
          <a:prstGeom prst="rect">
            <a:avLst/>
          </a:prstGeom>
          <a:noFill/>
        </p:spPr>
        <p:txBody>
          <a:bodyPr wrap="square" lIns="51764" tIns="25882" rIns="51764" bIns="25882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600" b="1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3.避免给学前儿童施加过大压力，避免过度教育</a:t>
            </a:r>
            <a:endParaRPr kumimoji="0" lang="zh-CN" sz="1600" b="1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9" name="Group 4"/>
          <p:cNvGrpSpPr/>
          <p:nvPr>
            <p:custDataLst>
              <p:tags r:id="rId14"/>
            </p:custDataLst>
          </p:nvPr>
        </p:nvGrpSpPr>
        <p:grpSpPr>
          <a:xfrm>
            <a:off x="311049" y="2592690"/>
            <a:ext cx="1501663" cy="702856"/>
            <a:chOff x="1372486" y="3793072"/>
            <a:chExt cx="6146978" cy="2804667"/>
          </a:xfrm>
        </p:grpSpPr>
        <p:sp>
          <p:nvSpPr>
            <p:cNvPr id="50" name="Freeform 1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 rot="10800000">
              <a:off x="1372486" y="3793072"/>
              <a:ext cx="6146978" cy="2804667"/>
            </a:xfrm>
            <a:custGeom>
              <a:avLst/>
              <a:gdLst>
                <a:gd name="T0" fmla="*/ 5874 w 7875"/>
                <a:gd name="T1" fmla="*/ 1811 h 3594"/>
                <a:gd name="T2" fmla="*/ 7874 w 7875"/>
                <a:gd name="T3" fmla="*/ 0 h 3594"/>
                <a:gd name="T4" fmla="*/ 1969 w 7875"/>
                <a:gd name="T5" fmla="*/ 0 h 3594"/>
                <a:gd name="T6" fmla="*/ 0 w 7875"/>
                <a:gd name="T7" fmla="*/ 1811 h 3594"/>
                <a:gd name="T8" fmla="*/ 1969 w 7875"/>
                <a:gd name="T9" fmla="*/ 3593 h 3594"/>
                <a:gd name="T10" fmla="*/ 7874 w 7875"/>
                <a:gd name="T11" fmla="*/ 3593 h 3594"/>
                <a:gd name="T12" fmla="*/ 5874 w 7875"/>
                <a:gd name="T13" fmla="*/ 1811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75" h="3594">
                  <a:moveTo>
                    <a:pt x="5874" y="1811"/>
                  </a:moveTo>
                  <a:lnTo>
                    <a:pt x="7874" y="0"/>
                  </a:lnTo>
                  <a:lnTo>
                    <a:pt x="1969" y="0"/>
                  </a:lnTo>
                  <a:lnTo>
                    <a:pt x="0" y="1811"/>
                  </a:lnTo>
                  <a:lnTo>
                    <a:pt x="1969" y="3593"/>
                  </a:lnTo>
                  <a:lnTo>
                    <a:pt x="7874" y="3593"/>
                  </a:lnTo>
                  <a:lnTo>
                    <a:pt x="5874" y="1811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51" name="Group 2"/>
            <p:cNvGrpSpPr/>
            <p:nvPr/>
          </p:nvGrpSpPr>
          <p:grpSpPr bwMode="auto">
            <a:xfrm>
              <a:off x="3531959" y="4060393"/>
              <a:ext cx="1906518" cy="1888205"/>
              <a:chOff x="1569458" y="688424"/>
              <a:chExt cx="334962" cy="331788"/>
            </a:xfrm>
            <a:solidFill>
              <a:schemeClr val="bg1"/>
            </a:solidFill>
          </p:grpSpPr>
          <p:sp>
            <p:nvSpPr>
              <p:cNvPr id="52" name="Freeform 11"/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1587500" y="901699"/>
                <a:ext cx="42863" cy="77788"/>
              </a:xfrm>
              <a:custGeom>
                <a:avLst/>
                <a:gdLst>
                  <a:gd name="T0" fmla="*/ 0 w 118"/>
                  <a:gd name="T1" fmla="*/ 183 h 218"/>
                  <a:gd name="T2" fmla="*/ 25 w 118"/>
                  <a:gd name="T3" fmla="*/ 217 h 218"/>
                  <a:gd name="T4" fmla="*/ 84 w 118"/>
                  <a:gd name="T5" fmla="*/ 217 h 218"/>
                  <a:gd name="T6" fmla="*/ 117 w 118"/>
                  <a:gd name="T7" fmla="*/ 183 h 218"/>
                  <a:gd name="T8" fmla="*/ 117 w 118"/>
                  <a:gd name="T9" fmla="*/ 0 h 218"/>
                  <a:gd name="T10" fmla="*/ 17 w 118"/>
                  <a:gd name="T11" fmla="*/ 91 h 218"/>
                  <a:gd name="T12" fmla="*/ 0 w 118"/>
                  <a:gd name="T13" fmla="*/ 75 h 218"/>
                  <a:gd name="T14" fmla="*/ 0 w 118"/>
                  <a:gd name="T15" fmla="*/ 183 h 218"/>
                  <a:gd name="T16" fmla="*/ 0 w 118"/>
                  <a:gd name="T17" fmla="*/ 183 h 218"/>
                  <a:gd name="T18" fmla="*/ 0 w 118"/>
                  <a:gd name="T19" fmla="*/ 18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218">
                    <a:moveTo>
                      <a:pt x="0" y="183"/>
                    </a:moveTo>
                    <a:cubicBezTo>
                      <a:pt x="0" y="200"/>
                      <a:pt x="8" y="217"/>
                      <a:pt x="25" y="217"/>
                    </a:cubicBezTo>
                    <a:cubicBezTo>
                      <a:pt x="84" y="217"/>
                      <a:pt x="84" y="217"/>
                      <a:pt x="84" y="217"/>
                    </a:cubicBezTo>
                    <a:cubicBezTo>
                      <a:pt x="100" y="217"/>
                      <a:pt x="117" y="200"/>
                      <a:pt x="117" y="183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7" y="91"/>
                      <a:pt x="17" y="91"/>
                      <a:pt x="17" y="91"/>
                    </a:cubicBezTo>
                    <a:cubicBezTo>
                      <a:pt x="0" y="75"/>
                      <a:pt x="0" y="75"/>
                      <a:pt x="0" y="75"/>
                    </a:cubicBezTo>
                    <a:lnTo>
                      <a:pt x="0" y="183"/>
                    </a:lnTo>
                    <a:close/>
                    <a:moveTo>
                      <a:pt x="0" y="183"/>
                    </a:moveTo>
                    <a:lnTo>
                      <a:pt x="0" y="18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3" name="Freeform 12"/>
              <p:cNvSpPr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1657350" y="858837"/>
                <a:ext cx="42863" cy="120650"/>
              </a:xfrm>
              <a:custGeom>
                <a:avLst/>
                <a:gdLst>
                  <a:gd name="T0" fmla="*/ 0 w 118"/>
                  <a:gd name="T1" fmla="*/ 301 h 336"/>
                  <a:gd name="T2" fmla="*/ 34 w 118"/>
                  <a:gd name="T3" fmla="*/ 335 h 336"/>
                  <a:gd name="T4" fmla="*/ 84 w 118"/>
                  <a:gd name="T5" fmla="*/ 335 h 336"/>
                  <a:gd name="T6" fmla="*/ 117 w 118"/>
                  <a:gd name="T7" fmla="*/ 301 h 336"/>
                  <a:gd name="T8" fmla="*/ 117 w 118"/>
                  <a:gd name="T9" fmla="*/ 76 h 336"/>
                  <a:gd name="T10" fmla="*/ 42 w 118"/>
                  <a:gd name="T11" fmla="*/ 0 h 336"/>
                  <a:gd name="T12" fmla="*/ 0 w 118"/>
                  <a:gd name="T13" fmla="*/ 42 h 336"/>
                  <a:gd name="T14" fmla="*/ 0 w 118"/>
                  <a:gd name="T15" fmla="*/ 301 h 336"/>
                  <a:gd name="T16" fmla="*/ 0 w 118"/>
                  <a:gd name="T17" fmla="*/ 301 h 336"/>
                  <a:gd name="T18" fmla="*/ 0 w 118"/>
                  <a:gd name="T19" fmla="*/ 301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8" h="336">
                    <a:moveTo>
                      <a:pt x="0" y="301"/>
                    </a:moveTo>
                    <a:cubicBezTo>
                      <a:pt x="0" y="318"/>
                      <a:pt x="17" y="335"/>
                      <a:pt x="34" y="335"/>
                    </a:cubicBezTo>
                    <a:cubicBezTo>
                      <a:pt x="84" y="335"/>
                      <a:pt x="84" y="335"/>
                      <a:pt x="84" y="335"/>
                    </a:cubicBezTo>
                    <a:cubicBezTo>
                      <a:pt x="101" y="335"/>
                      <a:pt x="117" y="318"/>
                      <a:pt x="117" y="301"/>
                    </a:cubicBezTo>
                    <a:cubicBezTo>
                      <a:pt x="117" y="76"/>
                      <a:pt x="117" y="76"/>
                      <a:pt x="117" y="7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42"/>
                      <a:pt x="0" y="42"/>
                      <a:pt x="0" y="42"/>
                    </a:cubicBezTo>
                    <a:lnTo>
                      <a:pt x="0" y="301"/>
                    </a:lnTo>
                    <a:close/>
                    <a:moveTo>
                      <a:pt x="0" y="301"/>
                    </a:moveTo>
                    <a:lnTo>
                      <a:pt x="0" y="30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4" name="Freeform 13"/>
              <p:cNvSpPr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1727200" y="858837"/>
                <a:ext cx="42863" cy="120650"/>
              </a:xfrm>
              <a:custGeom>
                <a:avLst/>
                <a:gdLst>
                  <a:gd name="T0" fmla="*/ 92 w 118"/>
                  <a:gd name="T1" fmla="*/ 335 h 336"/>
                  <a:gd name="T2" fmla="*/ 117 w 118"/>
                  <a:gd name="T3" fmla="*/ 301 h 336"/>
                  <a:gd name="T4" fmla="*/ 117 w 118"/>
                  <a:gd name="T5" fmla="*/ 0 h 336"/>
                  <a:gd name="T6" fmla="*/ 0 w 118"/>
                  <a:gd name="T7" fmla="*/ 118 h 336"/>
                  <a:gd name="T8" fmla="*/ 0 w 118"/>
                  <a:gd name="T9" fmla="*/ 301 h 336"/>
                  <a:gd name="T10" fmla="*/ 33 w 118"/>
                  <a:gd name="T11" fmla="*/ 335 h 336"/>
                  <a:gd name="T12" fmla="*/ 92 w 118"/>
                  <a:gd name="T13" fmla="*/ 335 h 336"/>
                  <a:gd name="T14" fmla="*/ 92 w 118"/>
                  <a:gd name="T15" fmla="*/ 335 h 336"/>
                  <a:gd name="T16" fmla="*/ 92 w 118"/>
                  <a:gd name="T17" fmla="*/ 335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6">
                    <a:moveTo>
                      <a:pt x="92" y="335"/>
                    </a:moveTo>
                    <a:cubicBezTo>
                      <a:pt x="108" y="335"/>
                      <a:pt x="117" y="318"/>
                      <a:pt x="117" y="301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301"/>
                      <a:pt x="0" y="301"/>
                      <a:pt x="0" y="301"/>
                    </a:cubicBezTo>
                    <a:cubicBezTo>
                      <a:pt x="0" y="318"/>
                      <a:pt x="16" y="335"/>
                      <a:pt x="33" y="335"/>
                    </a:cubicBezTo>
                    <a:lnTo>
                      <a:pt x="92" y="335"/>
                    </a:lnTo>
                    <a:close/>
                    <a:moveTo>
                      <a:pt x="92" y="335"/>
                    </a:moveTo>
                    <a:lnTo>
                      <a:pt x="92" y="33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5" name="Freeform 14"/>
              <p:cNvSpPr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1795463" y="817562"/>
                <a:ext cx="46037" cy="163512"/>
              </a:xfrm>
              <a:custGeom>
                <a:avLst/>
                <a:gdLst>
                  <a:gd name="T0" fmla="*/ 0 w 126"/>
                  <a:gd name="T1" fmla="*/ 41 h 452"/>
                  <a:gd name="T2" fmla="*/ 0 w 126"/>
                  <a:gd name="T3" fmla="*/ 417 h 452"/>
                  <a:gd name="T4" fmla="*/ 33 w 126"/>
                  <a:gd name="T5" fmla="*/ 451 h 452"/>
                  <a:gd name="T6" fmla="*/ 92 w 126"/>
                  <a:gd name="T7" fmla="*/ 451 h 452"/>
                  <a:gd name="T8" fmla="*/ 125 w 126"/>
                  <a:gd name="T9" fmla="*/ 417 h 452"/>
                  <a:gd name="T10" fmla="*/ 125 w 126"/>
                  <a:gd name="T11" fmla="*/ 66 h 452"/>
                  <a:gd name="T12" fmla="*/ 50 w 126"/>
                  <a:gd name="T13" fmla="*/ 0 h 452"/>
                  <a:gd name="T14" fmla="*/ 0 w 126"/>
                  <a:gd name="T15" fmla="*/ 41 h 452"/>
                  <a:gd name="T16" fmla="*/ 0 w 126"/>
                  <a:gd name="T17" fmla="*/ 41 h 452"/>
                  <a:gd name="T18" fmla="*/ 0 w 126"/>
                  <a:gd name="T19" fmla="*/ 41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452">
                    <a:moveTo>
                      <a:pt x="0" y="41"/>
                    </a:moveTo>
                    <a:cubicBezTo>
                      <a:pt x="0" y="417"/>
                      <a:pt x="0" y="417"/>
                      <a:pt x="0" y="417"/>
                    </a:cubicBezTo>
                    <a:cubicBezTo>
                      <a:pt x="0" y="434"/>
                      <a:pt x="17" y="451"/>
                      <a:pt x="33" y="451"/>
                    </a:cubicBezTo>
                    <a:cubicBezTo>
                      <a:pt x="92" y="451"/>
                      <a:pt x="92" y="451"/>
                      <a:pt x="92" y="451"/>
                    </a:cubicBezTo>
                    <a:cubicBezTo>
                      <a:pt x="109" y="451"/>
                      <a:pt x="125" y="434"/>
                      <a:pt x="125" y="417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41"/>
                    </a:lnTo>
                    <a:close/>
                    <a:moveTo>
                      <a:pt x="0" y="41"/>
                    </a:move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6" name="Freeform 15"/>
              <p:cNvSpPr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576388" y="744537"/>
                <a:ext cx="261937" cy="163512"/>
              </a:xfrm>
              <a:custGeom>
                <a:avLst/>
                <a:gdLst>
                  <a:gd name="T0" fmla="*/ 234 w 728"/>
                  <a:gd name="T1" fmla="*/ 284 h 452"/>
                  <a:gd name="T2" fmla="*/ 292 w 728"/>
                  <a:gd name="T3" fmla="*/ 284 h 452"/>
                  <a:gd name="T4" fmla="*/ 359 w 728"/>
                  <a:gd name="T5" fmla="*/ 351 h 452"/>
                  <a:gd name="T6" fmla="*/ 401 w 728"/>
                  <a:gd name="T7" fmla="*/ 368 h 452"/>
                  <a:gd name="T8" fmla="*/ 434 w 728"/>
                  <a:gd name="T9" fmla="*/ 351 h 452"/>
                  <a:gd name="T10" fmla="*/ 660 w 728"/>
                  <a:gd name="T11" fmla="*/ 134 h 452"/>
                  <a:gd name="T12" fmla="*/ 694 w 728"/>
                  <a:gd name="T13" fmla="*/ 167 h 452"/>
                  <a:gd name="T14" fmla="*/ 710 w 728"/>
                  <a:gd name="T15" fmla="*/ 175 h 452"/>
                  <a:gd name="T16" fmla="*/ 727 w 728"/>
                  <a:gd name="T17" fmla="*/ 159 h 452"/>
                  <a:gd name="T18" fmla="*/ 727 w 728"/>
                  <a:gd name="T19" fmla="*/ 33 h 452"/>
                  <a:gd name="T20" fmla="*/ 719 w 728"/>
                  <a:gd name="T21" fmla="*/ 8 h 452"/>
                  <a:gd name="T22" fmla="*/ 694 w 728"/>
                  <a:gd name="T23" fmla="*/ 0 h 452"/>
                  <a:gd name="T24" fmla="*/ 568 w 728"/>
                  <a:gd name="T25" fmla="*/ 0 h 452"/>
                  <a:gd name="T26" fmla="*/ 551 w 728"/>
                  <a:gd name="T27" fmla="*/ 8 h 452"/>
                  <a:gd name="T28" fmla="*/ 551 w 728"/>
                  <a:gd name="T29" fmla="*/ 33 h 452"/>
                  <a:gd name="T30" fmla="*/ 585 w 728"/>
                  <a:gd name="T31" fmla="*/ 58 h 452"/>
                  <a:gd name="T32" fmla="*/ 426 w 728"/>
                  <a:gd name="T33" fmla="*/ 217 h 452"/>
                  <a:gd name="T34" fmla="*/ 401 w 728"/>
                  <a:gd name="T35" fmla="*/ 225 h 452"/>
                  <a:gd name="T36" fmla="*/ 368 w 728"/>
                  <a:gd name="T37" fmla="*/ 217 h 452"/>
                  <a:gd name="T38" fmla="*/ 292 w 728"/>
                  <a:gd name="T39" fmla="*/ 142 h 452"/>
                  <a:gd name="T40" fmla="*/ 234 w 728"/>
                  <a:gd name="T41" fmla="*/ 142 h 452"/>
                  <a:gd name="T42" fmla="*/ 8 w 728"/>
                  <a:gd name="T43" fmla="*/ 359 h 452"/>
                  <a:gd name="T44" fmla="*/ 0 w 728"/>
                  <a:gd name="T45" fmla="*/ 393 h 452"/>
                  <a:gd name="T46" fmla="*/ 8 w 728"/>
                  <a:gd name="T47" fmla="*/ 426 h 452"/>
                  <a:gd name="T48" fmla="*/ 25 w 728"/>
                  <a:gd name="T49" fmla="*/ 435 h 452"/>
                  <a:gd name="T50" fmla="*/ 83 w 728"/>
                  <a:gd name="T51" fmla="*/ 435 h 452"/>
                  <a:gd name="T52" fmla="*/ 234 w 728"/>
                  <a:gd name="T53" fmla="*/ 284 h 452"/>
                  <a:gd name="T54" fmla="*/ 234 w 728"/>
                  <a:gd name="T55" fmla="*/ 284 h 452"/>
                  <a:gd name="T56" fmla="*/ 234 w 728"/>
                  <a:gd name="T57" fmla="*/ 284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28" h="452">
                    <a:moveTo>
                      <a:pt x="234" y="284"/>
                    </a:moveTo>
                    <a:cubicBezTo>
                      <a:pt x="250" y="267"/>
                      <a:pt x="276" y="267"/>
                      <a:pt x="292" y="284"/>
                    </a:cubicBezTo>
                    <a:cubicBezTo>
                      <a:pt x="359" y="351"/>
                      <a:pt x="359" y="351"/>
                      <a:pt x="359" y="351"/>
                    </a:cubicBezTo>
                    <a:cubicBezTo>
                      <a:pt x="376" y="368"/>
                      <a:pt x="384" y="368"/>
                      <a:pt x="401" y="368"/>
                    </a:cubicBezTo>
                    <a:cubicBezTo>
                      <a:pt x="418" y="368"/>
                      <a:pt x="426" y="368"/>
                      <a:pt x="434" y="351"/>
                    </a:cubicBezTo>
                    <a:cubicBezTo>
                      <a:pt x="660" y="134"/>
                      <a:pt x="660" y="134"/>
                      <a:pt x="660" y="134"/>
                    </a:cubicBezTo>
                    <a:cubicBezTo>
                      <a:pt x="694" y="167"/>
                      <a:pt x="694" y="167"/>
                      <a:pt x="694" y="167"/>
                    </a:cubicBezTo>
                    <a:cubicBezTo>
                      <a:pt x="702" y="175"/>
                      <a:pt x="710" y="175"/>
                      <a:pt x="710" y="175"/>
                    </a:cubicBezTo>
                    <a:cubicBezTo>
                      <a:pt x="719" y="175"/>
                      <a:pt x="727" y="167"/>
                      <a:pt x="727" y="159"/>
                    </a:cubicBezTo>
                    <a:cubicBezTo>
                      <a:pt x="727" y="33"/>
                      <a:pt x="727" y="33"/>
                      <a:pt x="727" y="33"/>
                    </a:cubicBezTo>
                    <a:cubicBezTo>
                      <a:pt x="727" y="25"/>
                      <a:pt x="727" y="16"/>
                      <a:pt x="719" y="8"/>
                    </a:cubicBezTo>
                    <a:cubicBezTo>
                      <a:pt x="710" y="0"/>
                      <a:pt x="702" y="0"/>
                      <a:pt x="694" y="0"/>
                    </a:cubicBezTo>
                    <a:cubicBezTo>
                      <a:pt x="568" y="0"/>
                      <a:pt x="568" y="0"/>
                      <a:pt x="568" y="0"/>
                    </a:cubicBezTo>
                    <a:cubicBezTo>
                      <a:pt x="560" y="0"/>
                      <a:pt x="551" y="0"/>
                      <a:pt x="551" y="8"/>
                    </a:cubicBezTo>
                    <a:cubicBezTo>
                      <a:pt x="543" y="16"/>
                      <a:pt x="551" y="25"/>
                      <a:pt x="551" y="33"/>
                    </a:cubicBezTo>
                    <a:cubicBezTo>
                      <a:pt x="585" y="58"/>
                      <a:pt x="585" y="58"/>
                      <a:pt x="585" y="58"/>
                    </a:cubicBezTo>
                    <a:cubicBezTo>
                      <a:pt x="426" y="217"/>
                      <a:pt x="426" y="217"/>
                      <a:pt x="426" y="217"/>
                    </a:cubicBezTo>
                    <a:cubicBezTo>
                      <a:pt x="426" y="225"/>
                      <a:pt x="409" y="225"/>
                      <a:pt x="401" y="225"/>
                    </a:cubicBezTo>
                    <a:cubicBezTo>
                      <a:pt x="393" y="225"/>
                      <a:pt x="376" y="225"/>
                      <a:pt x="368" y="217"/>
                    </a:cubicBezTo>
                    <a:cubicBezTo>
                      <a:pt x="292" y="142"/>
                      <a:pt x="292" y="142"/>
                      <a:pt x="292" y="142"/>
                    </a:cubicBezTo>
                    <a:cubicBezTo>
                      <a:pt x="276" y="125"/>
                      <a:pt x="250" y="125"/>
                      <a:pt x="234" y="142"/>
                    </a:cubicBezTo>
                    <a:cubicBezTo>
                      <a:pt x="8" y="359"/>
                      <a:pt x="8" y="359"/>
                      <a:pt x="8" y="359"/>
                    </a:cubicBezTo>
                    <a:cubicBezTo>
                      <a:pt x="0" y="368"/>
                      <a:pt x="0" y="384"/>
                      <a:pt x="0" y="393"/>
                    </a:cubicBezTo>
                    <a:cubicBezTo>
                      <a:pt x="0" y="410"/>
                      <a:pt x="0" y="418"/>
                      <a:pt x="8" y="426"/>
                    </a:cubicBezTo>
                    <a:cubicBezTo>
                      <a:pt x="25" y="435"/>
                      <a:pt x="25" y="435"/>
                      <a:pt x="25" y="435"/>
                    </a:cubicBezTo>
                    <a:cubicBezTo>
                      <a:pt x="41" y="451"/>
                      <a:pt x="67" y="451"/>
                      <a:pt x="83" y="435"/>
                    </a:cubicBezTo>
                    <a:lnTo>
                      <a:pt x="234" y="284"/>
                    </a:lnTo>
                    <a:close/>
                    <a:moveTo>
                      <a:pt x="234" y="284"/>
                    </a:moveTo>
                    <a:lnTo>
                      <a:pt x="234" y="28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7" name="Freeform 16"/>
              <p:cNvSpPr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569458" y="688424"/>
                <a:ext cx="334962" cy="331788"/>
              </a:xfrm>
              <a:custGeom>
                <a:avLst/>
                <a:gdLst>
                  <a:gd name="T0" fmla="*/ 887 w 929"/>
                  <a:gd name="T1" fmla="*/ 0 h 921"/>
                  <a:gd name="T2" fmla="*/ 836 w 929"/>
                  <a:gd name="T3" fmla="*/ 50 h 921"/>
                  <a:gd name="T4" fmla="*/ 836 w 929"/>
                  <a:gd name="T5" fmla="*/ 837 h 921"/>
                  <a:gd name="T6" fmla="*/ 51 w 929"/>
                  <a:gd name="T7" fmla="*/ 837 h 921"/>
                  <a:gd name="T8" fmla="*/ 0 w 929"/>
                  <a:gd name="T9" fmla="*/ 878 h 921"/>
                  <a:gd name="T10" fmla="*/ 51 w 929"/>
                  <a:gd name="T11" fmla="*/ 920 h 921"/>
                  <a:gd name="T12" fmla="*/ 887 w 929"/>
                  <a:gd name="T13" fmla="*/ 920 h 921"/>
                  <a:gd name="T14" fmla="*/ 928 w 929"/>
                  <a:gd name="T15" fmla="*/ 878 h 921"/>
                  <a:gd name="T16" fmla="*/ 928 w 929"/>
                  <a:gd name="T17" fmla="*/ 50 h 921"/>
                  <a:gd name="T18" fmla="*/ 887 w 929"/>
                  <a:gd name="T19" fmla="*/ 0 h 921"/>
                  <a:gd name="T20" fmla="*/ 887 w 929"/>
                  <a:gd name="T21" fmla="*/ 0 h 921"/>
                  <a:gd name="T22" fmla="*/ 887 w 929"/>
                  <a:gd name="T23" fmla="*/ 0 h 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29" h="921">
                    <a:moveTo>
                      <a:pt x="887" y="0"/>
                    </a:moveTo>
                    <a:cubicBezTo>
                      <a:pt x="862" y="0"/>
                      <a:pt x="836" y="26"/>
                      <a:pt x="836" y="50"/>
                    </a:cubicBezTo>
                    <a:cubicBezTo>
                      <a:pt x="836" y="837"/>
                      <a:pt x="836" y="837"/>
                      <a:pt x="836" y="837"/>
                    </a:cubicBezTo>
                    <a:cubicBezTo>
                      <a:pt x="51" y="837"/>
                      <a:pt x="51" y="837"/>
                      <a:pt x="51" y="837"/>
                    </a:cubicBezTo>
                    <a:cubicBezTo>
                      <a:pt x="26" y="837"/>
                      <a:pt x="0" y="853"/>
                      <a:pt x="0" y="878"/>
                    </a:cubicBezTo>
                    <a:cubicBezTo>
                      <a:pt x="0" y="903"/>
                      <a:pt x="26" y="920"/>
                      <a:pt x="51" y="920"/>
                    </a:cubicBezTo>
                    <a:cubicBezTo>
                      <a:pt x="887" y="920"/>
                      <a:pt x="887" y="920"/>
                      <a:pt x="887" y="920"/>
                    </a:cubicBezTo>
                    <a:cubicBezTo>
                      <a:pt x="912" y="920"/>
                      <a:pt x="928" y="903"/>
                      <a:pt x="928" y="878"/>
                    </a:cubicBezTo>
                    <a:cubicBezTo>
                      <a:pt x="928" y="50"/>
                      <a:pt x="928" y="50"/>
                      <a:pt x="928" y="50"/>
                    </a:cubicBezTo>
                    <a:cubicBezTo>
                      <a:pt x="928" y="26"/>
                      <a:pt x="903" y="0"/>
                      <a:pt x="887" y="0"/>
                    </a:cubicBezTo>
                    <a:close/>
                    <a:moveTo>
                      <a:pt x="887" y="0"/>
                    </a:moveTo>
                    <a:lnTo>
                      <a:pt x="887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7" name="文本框 6"/>
          <p:cNvSpPr txBox="1"/>
          <p:nvPr>
            <p:custDataLst>
              <p:tags r:id="rId22"/>
            </p:custDataLst>
          </p:nvPr>
        </p:nvSpPr>
        <p:spPr>
          <a:xfrm>
            <a:off x="276225" y="259715"/>
            <a:ext cx="1448435" cy="4667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知识点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TextBox 47"/>
          <p:cNvSpPr txBox="1"/>
          <p:nvPr>
            <p:custDataLst>
              <p:tags r:id="rId23"/>
            </p:custDataLst>
          </p:nvPr>
        </p:nvSpPr>
        <p:spPr>
          <a:xfrm>
            <a:off x="1867535" y="3199130"/>
            <a:ext cx="5686425" cy="296545"/>
          </a:xfrm>
          <a:prstGeom prst="rect">
            <a:avLst/>
          </a:prstGeom>
          <a:noFill/>
        </p:spPr>
        <p:txBody>
          <a:bodyPr wrap="square" lIns="51764" tIns="25882" rIns="51764" bIns="25882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zh-CN" sz="1600" b="1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.创造安全、温暖、富有刺激的积极学习环境，寓教于乐。</a:t>
            </a:r>
            <a:endParaRPr kumimoji="0" lang="zh-CN" sz="1600" b="1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Box 47"/>
          <p:cNvSpPr txBox="1"/>
          <p:nvPr>
            <p:custDataLst>
              <p:tags r:id="rId24"/>
            </p:custDataLst>
          </p:nvPr>
        </p:nvSpPr>
        <p:spPr>
          <a:xfrm>
            <a:off x="1867535" y="3730625"/>
            <a:ext cx="5686425" cy="296545"/>
          </a:xfrm>
          <a:prstGeom prst="rect">
            <a:avLst/>
          </a:prstGeom>
          <a:noFill/>
        </p:spPr>
        <p:txBody>
          <a:bodyPr wrap="square" lIns="51764" tIns="25882" rIns="51764" bIns="25882" rtlCol="0">
            <a:spAutoFit/>
          </a:bodyPr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sz="1600" b="1" i="0" kern="1200" cap="none" spc="0" normalizeH="0" baseline="0" noProof="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.家长要持续学习，更新教育观念，提高教育质量。</a:t>
            </a:r>
            <a:endParaRPr kumimoji="0" lang="zh-CN" sz="1600" b="1" i="0" kern="1200" cap="none" spc="0" normalizeH="0" baseline="0" noProof="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6" grpId="0"/>
      <p:bldP spid="48" grpId="0"/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: 圆角 5"/>
          <p:cNvSpPr/>
          <p:nvPr>
            <p:custDataLst>
              <p:tags r:id="rId2"/>
            </p:custDataLst>
          </p:nvPr>
        </p:nvSpPr>
        <p:spPr>
          <a:xfrm>
            <a:off x="1403985" y="1126490"/>
            <a:ext cx="6223000" cy="2988310"/>
          </a:xfrm>
          <a:prstGeom prst="roundRect">
            <a:avLst>
              <a:gd name="adj" fmla="val 5915"/>
            </a:avLst>
          </a:prstGeom>
          <a:solidFill>
            <a:schemeClr val="bg1"/>
          </a:solidFill>
          <a:ln w="12700">
            <a:solidFill>
              <a:srgbClr val="AFD4C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619250" y="1293495"/>
            <a:ext cx="5361305" cy="265430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 b="1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单选题</a:t>
            </a:r>
            <a:endParaRPr lang="zh-CN" altLang="en-US" sz="1600" b="1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sz="1200" b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1.在幼儿的发展过程中，下列做法错误的是（       ）</a:t>
            </a:r>
            <a:endParaRPr sz="1200" b="0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sz="1200" b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A、保障幼儿生命和健康                B、给予幼儿适宜的指导和帮助</a:t>
            </a:r>
            <a:endParaRPr sz="1200" b="0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sz="1200" b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C、按成人的喜好对待幼儿              D、提供幼儿所需的环境和条件</a:t>
            </a:r>
            <a:endParaRPr sz="1200" b="0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sz="1200" b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2.在幼儿园教学中，（      ）是自身学习的主体。</a:t>
            </a:r>
            <a:endParaRPr sz="1200" b="0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sz="1200" b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A、学前儿童    B、教师   C、家长        D、保育员</a:t>
            </a:r>
            <a:endParaRPr sz="1200" b="0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sz="1200" b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3.幼儿园教育的基本要素不包括（        ）</a:t>
            </a:r>
            <a:endParaRPr sz="1200" b="0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sz="1200" b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A、教师        B、学前儿童      </a:t>
            </a:r>
            <a:endParaRPr sz="1200" b="0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sz="1200" b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C、教室        D、幼儿园环境</a:t>
            </a:r>
            <a:endParaRPr sz="1200" b="0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endParaRPr lang="zh-CN" altLang="en-US" sz="12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158750" y="259715"/>
            <a:ext cx="1758315" cy="4667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同步训练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: 圆角 5"/>
          <p:cNvSpPr/>
          <p:nvPr>
            <p:custDataLst>
              <p:tags r:id="rId2"/>
            </p:custDataLst>
          </p:nvPr>
        </p:nvSpPr>
        <p:spPr>
          <a:xfrm>
            <a:off x="1403985" y="1126490"/>
            <a:ext cx="6223000" cy="2988310"/>
          </a:xfrm>
          <a:prstGeom prst="roundRect">
            <a:avLst>
              <a:gd name="adj" fmla="val 5915"/>
            </a:avLst>
          </a:prstGeom>
          <a:solidFill>
            <a:schemeClr val="bg1"/>
          </a:solidFill>
          <a:ln w="12700">
            <a:solidFill>
              <a:srgbClr val="AFD4C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619250" y="1293495"/>
            <a:ext cx="5361305" cy="265430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 algn="l" fontAlgn="auto">
              <a:lnSpc>
                <a:spcPct val="150000"/>
              </a:lnSpc>
            </a:pPr>
            <a:r>
              <a:rPr lang="zh-CN" altLang="en-US" sz="1600" b="1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材料分析题</a:t>
            </a:r>
            <a:endParaRPr sz="1200" b="0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sz="1600" b="0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“幼儿是一棵棵完整的小树，不是大树上的枝杈，成人不能随心所欲地修剪。”请问：</a:t>
            </a:r>
            <a:endParaRPr sz="1600" b="0" noProof="0" dirty="0">
              <a:ln>
                <a:noFill/>
              </a:ln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sz="1600" b="0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（1）这种观点是否尊重幼儿的特性？</a:t>
            </a:r>
            <a:endParaRPr sz="1600" b="0" noProof="0" dirty="0">
              <a:ln>
                <a:noFill/>
              </a:ln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 algn="l" fontAlgn="auto">
              <a:lnSpc>
                <a:spcPct val="150000"/>
              </a:lnSpc>
            </a:pPr>
            <a:endParaRPr sz="1600" b="0" noProof="0" dirty="0">
              <a:ln>
                <a:noFill/>
              </a:ln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sz="1600" b="0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（2）幼儿的特性有哪些？</a:t>
            </a:r>
            <a:endParaRPr sz="1200" b="0" noProof="0" dirty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 algn="l" fontAlgn="auto">
              <a:lnSpc>
                <a:spcPct val="150000"/>
              </a:lnSpc>
            </a:pPr>
            <a:endParaRPr lang="zh-CN" altLang="en-US" sz="12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105410" y="238125"/>
            <a:ext cx="1864360" cy="4667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同步训练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clou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2485" y="884555"/>
            <a:ext cx="5347970" cy="308292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3623191" y="1932383"/>
            <a:ext cx="24180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80035" y="245745"/>
            <a:ext cx="14370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目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录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5" name="Picture 4" descr="clou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9315" y="939800"/>
            <a:ext cx="1866900" cy="107632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289050" y="1308100"/>
            <a:ext cx="982345" cy="38862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探寻</a:t>
            </a:r>
            <a:r>
              <a:rPr lang="en-US" altLang="zh-CN" sz="24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endParaRPr lang="en-US" altLang="zh-CN" sz="24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36215" y="1214120"/>
            <a:ext cx="3250565" cy="57658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r>
              <a:rPr lang="zh-CN" altLang="en-US" sz="3200" b="1" dirty="0">
                <a:solidFill>
                  <a:srgbClr val="1A5D5C"/>
                </a:solidFill>
              </a:rPr>
              <a:t>学前儿童</a:t>
            </a:r>
            <a:endParaRPr lang="zh-CN" altLang="en-US" sz="3200" b="1" dirty="0">
              <a:solidFill>
                <a:srgbClr val="1A5D5C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773680" y="2360930"/>
            <a:ext cx="50596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dirty="0">
                <a:solidFill>
                  <a:srgbClr val="1A5D5C"/>
                </a:solidFill>
              </a:rPr>
              <a:t>幼儿教师</a:t>
            </a:r>
            <a:endParaRPr lang="zh-CN" altLang="en-US" sz="3200" b="1" dirty="0">
              <a:solidFill>
                <a:srgbClr val="1A5D5C"/>
              </a:solidFill>
            </a:endParaRPr>
          </a:p>
        </p:txBody>
      </p:sp>
      <p:pic>
        <p:nvPicPr>
          <p:cNvPr id="3" name="Picture 4" descr="clou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2485" y="2092960"/>
            <a:ext cx="1941195" cy="111950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50620" y="2404745"/>
            <a:ext cx="1259840" cy="623570"/>
          </a:xfrm>
          <a:prstGeom prst="rect">
            <a:avLst/>
          </a:prstGeom>
          <a:noFill/>
        </p:spPr>
        <p:txBody>
          <a:bodyPr wrap="none" rtlCol="0">
            <a:no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探寻</a:t>
            </a:r>
            <a:r>
              <a:rPr lang="en-US" altLang="zh-CN" sz="24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endParaRPr lang="en-US" altLang="zh-CN" sz="24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" name="Picture 4" descr="clou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9315" y="3212465"/>
            <a:ext cx="1941195" cy="11195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73480" y="3460750"/>
            <a:ext cx="1259840" cy="623570"/>
          </a:xfrm>
          <a:prstGeom prst="rect">
            <a:avLst/>
          </a:prstGeom>
          <a:noFill/>
        </p:spPr>
        <p:txBody>
          <a:bodyPr wrap="none" rtlCol="0">
            <a:noAutofit/>
          </a:bodyPr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探寻</a:t>
            </a:r>
            <a:r>
              <a:rPr lang="en-US" altLang="zh-CN" sz="24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endParaRPr lang="en-US" altLang="zh-CN" sz="24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10510" y="3460750"/>
            <a:ext cx="50596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200" b="1" dirty="0">
                <a:solidFill>
                  <a:srgbClr val="1A5D5C"/>
                </a:solidFill>
              </a:rPr>
              <a:t>幼儿园环境</a:t>
            </a:r>
            <a:endParaRPr lang="zh-CN" altLang="en-US" sz="3200" b="1" dirty="0">
              <a:solidFill>
                <a:srgbClr val="1A5D5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1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10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1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1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3" grpId="0"/>
      <p:bldP spid="19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77495" y="255270"/>
            <a:ext cx="14763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学习目标</a:t>
            </a:r>
            <a:endParaRPr lang="zh-CN" altLang="en-US" sz="2400" b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1754812" y="-183110"/>
            <a:ext cx="69342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b="1" dirty="0">
                <a:solidFill>
                  <a:srgbClr val="1A5D5C"/>
                </a:solidFill>
              </a:rPr>
              <a:t>    </a:t>
            </a:r>
            <a:endParaRPr lang="zh-CN" altLang="en-US" sz="2000" b="1" dirty="0">
              <a:solidFill>
                <a:srgbClr val="1A5D5C"/>
              </a:solidFill>
            </a:endParaRPr>
          </a:p>
        </p:txBody>
      </p:sp>
      <p:sp>
        <p:nvSpPr>
          <p:cNvPr id="2" name="圆角矩形 1"/>
          <p:cNvSpPr/>
          <p:nvPr>
            <p:custDataLst>
              <p:tags r:id="rId2"/>
            </p:custDataLst>
          </p:nvPr>
        </p:nvSpPr>
        <p:spPr bwMode="auto">
          <a:xfrm>
            <a:off x="272519" y="1471581"/>
            <a:ext cx="2401907" cy="2770492"/>
          </a:xfrm>
          <a:prstGeom prst="roundRect">
            <a:avLst>
              <a:gd name="adj" fmla="val 5680"/>
            </a:avLst>
          </a:prstGeom>
          <a:noFill/>
          <a:ln w="19050" cap="flat" cmpd="sng" algn="ctr">
            <a:solidFill>
              <a:srgbClr val="1A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/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95959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圆角矩形 2"/>
          <p:cNvSpPr/>
          <p:nvPr>
            <p:custDataLst>
              <p:tags r:id="rId3"/>
            </p:custDataLst>
          </p:nvPr>
        </p:nvSpPr>
        <p:spPr bwMode="auto">
          <a:xfrm>
            <a:off x="6398248" y="1471581"/>
            <a:ext cx="2401907" cy="2770492"/>
          </a:xfrm>
          <a:prstGeom prst="roundRect">
            <a:avLst>
              <a:gd name="adj" fmla="val 5070"/>
            </a:avLst>
          </a:prstGeom>
          <a:noFill/>
          <a:ln w="19050" cap="flat" cmpd="sng" algn="ctr">
            <a:solidFill>
              <a:srgbClr val="1A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/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95959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矩形 2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97625" y="1724660"/>
            <a:ext cx="2402840" cy="1517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2118" tIns="31058" rIns="62118" bIns="31058">
            <a:noAutofit/>
          </a:bodyPr>
          <a:p>
            <a:pPr indent="0" algn="l" fontAlgn="auto">
              <a:lnSpc>
                <a:spcPts val="2300"/>
              </a:lnSpc>
              <a:buClrTx/>
              <a:buSzTx/>
              <a:buNone/>
            </a:pPr>
            <a:r>
              <a:rPr lang="en-US" altLang="zh-CN" sz="1400" b="1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sz="1200" b="1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1.通过学习树立正确的幼儿教师教育观和责任感</a:t>
            </a:r>
            <a:endParaRPr sz="1200" b="1" dirty="0">
              <a:solidFill>
                <a:srgbClr val="1A5D5C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indent="0" algn="l" fontAlgn="auto">
              <a:lnSpc>
                <a:spcPts val="2300"/>
              </a:lnSpc>
              <a:buClrTx/>
              <a:buSzTx/>
              <a:buNone/>
            </a:pPr>
            <a:r>
              <a:rPr sz="1200" b="1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2.能够初步运用理论知识分析学前儿童的特性。</a:t>
            </a:r>
            <a:endParaRPr sz="1200" b="1" dirty="0">
              <a:solidFill>
                <a:srgbClr val="1A5D5C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4" name="圆角矩形 23"/>
          <p:cNvSpPr/>
          <p:nvPr>
            <p:custDataLst>
              <p:tags r:id="rId5"/>
            </p:custDataLst>
          </p:nvPr>
        </p:nvSpPr>
        <p:spPr bwMode="auto">
          <a:xfrm>
            <a:off x="3308350" y="1471295"/>
            <a:ext cx="2455545" cy="2962910"/>
          </a:xfrm>
          <a:prstGeom prst="roundRect">
            <a:avLst>
              <a:gd name="adj" fmla="val 5070"/>
            </a:avLst>
          </a:prstGeom>
          <a:noFill/>
          <a:ln w="19050" cap="flat" cmpd="sng" algn="ctr">
            <a:solidFill>
              <a:srgbClr val="1A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/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95959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矩形 2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308350" y="1386205"/>
            <a:ext cx="2402205" cy="2096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2118" tIns="31058" rIns="62118" bIns="31058">
            <a:noAutofit/>
          </a:bodyPr>
          <a:p>
            <a:pPr indent="0" algn="l" fontAlgn="auto">
              <a:lnSpc>
                <a:spcPts val="2300"/>
              </a:lnSpc>
            </a:pPr>
            <a:r>
              <a:rPr lang="zh-CN" altLang="en-US" sz="1200" b="1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1.了解幼儿园教育的基本要素。</a:t>
            </a:r>
            <a:endParaRPr lang="zh-CN" altLang="en-US" sz="1200" b="1" dirty="0">
              <a:solidFill>
                <a:srgbClr val="1A5D5C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indent="0" algn="l" fontAlgn="auto">
              <a:lnSpc>
                <a:spcPts val="2300"/>
              </a:lnSpc>
            </a:pPr>
            <a:r>
              <a:rPr lang="zh-CN" altLang="en-US" sz="1200" b="1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2.了解幼儿教师的职能及幼儿教师专业发展的途径。</a:t>
            </a:r>
            <a:endParaRPr lang="zh-CN" altLang="en-US" sz="1200" b="1" dirty="0">
              <a:solidFill>
                <a:srgbClr val="1A5D5C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indent="0" algn="l" fontAlgn="auto">
              <a:lnSpc>
                <a:spcPts val="2300"/>
              </a:lnSpc>
            </a:pPr>
            <a:r>
              <a:rPr lang="zh-CN" altLang="en-US" sz="1200" b="1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3.了解幼儿园环境的含义及功能。</a:t>
            </a:r>
            <a:endParaRPr lang="zh-CN" altLang="en-US" sz="1200" b="1" dirty="0">
              <a:solidFill>
                <a:srgbClr val="1A5D5C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indent="0" algn="l" fontAlgn="auto">
              <a:lnSpc>
                <a:spcPts val="2300"/>
              </a:lnSpc>
            </a:pPr>
            <a:r>
              <a:rPr lang="zh-CN" altLang="en-US" sz="1200" b="1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4.理解幼儿教师职业的特点。</a:t>
            </a:r>
            <a:endParaRPr lang="zh-CN" altLang="en-US" sz="1200" b="1" dirty="0">
              <a:solidFill>
                <a:srgbClr val="1A5D5C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indent="0" algn="l" fontAlgn="auto">
              <a:lnSpc>
                <a:spcPts val="2300"/>
              </a:lnSpc>
            </a:pPr>
            <a:r>
              <a:rPr lang="zh-CN" altLang="en-US" sz="1200" b="1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5.掌握幼儿教师的专业素养要求。</a:t>
            </a:r>
            <a:endParaRPr lang="zh-CN" altLang="en-US" sz="1200" b="1" dirty="0">
              <a:solidFill>
                <a:srgbClr val="1A5D5C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indent="0" algn="l" fontAlgn="auto">
              <a:lnSpc>
                <a:spcPts val="2300"/>
              </a:lnSpc>
            </a:pPr>
            <a:r>
              <a:rPr lang="zh-CN" altLang="en-US" sz="1200" b="1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6.掌握学前儿童的特性及学前儿童在教育过程中的地位。</a:t>
            </a:r>
            <a:endParaRPr lang="zh-CN" altLang="en-US" sz="1200" b="1" dirty="0">
              <a:solidFill>
                <a:srgbClr val="1A5D5C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indent="0" algn="l" fontAlgn="auto">
              <a:lnSpc>
                <a:spcPts val="2300"/>
              </a:lnSpc>
            </a:pPr>
            <a:r>
              <a:rPr lang="zh-CN" altLang="en-US" sz="1200" b="1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7.掌握幼儿园环境的创设的原则和应注意的问题。</a:t>
            </a:r>
            <a:endParaRPr lang="zh-CN" altLang="en-US" sz="1200" b="1" dirty="0">
              <a:solidFill>
                <a:srgbClr val="1A5D5C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6" name="TextBox 3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72415" y="1724660"/>
            <a:ext cx="2397125" cy="1830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2118" tIns="31058" rIns="62118" bIns="31058">
            <a:spAutoFit/>
          </a:bodyPr>
          <a:p>
            <a:pPr marR="0" lvl="0" indent="0" algn="l" defTabSz="914400" rtl="0"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kumimoji="0" sz="1200" b="1" i="0" u="none" strike="noStrike" kern="1200" cap="none" spc="0" normalizeH="0" baseline="0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1.萌发对幼儿教师事业和学前儿童的热爱之情，提高对幼儿教师职业的认同感。</a:t>
            </a:r>
            <a:endParaRPr kumimoji="0" sz="1200" b="1" i="0" u="none" strike="noStrike" kern="1200" cap="none" spc="0" normalizeH="0" baseline="0" dirty="0">
              <a:solidFill>
                <a:srgbClr val="1A5D5C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R="0" lvl="0" indent="0" algn="l" defTabSz="914400" rtl="0" fontAlgn="auto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200" b="1" i="0" u="none" strike="noStrike" kern="1200" cap="none" spc="0" normalizeH="0" baseline="0" dirty="0">
                <a:solidFill>
                  <a:srgbClr val="1A5D5C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2.乐于主动探索和研究学前儿童、幼儿教师和幼儿园环境相关的理论与实践知识。</a:t>
            </a:r>
            <a:endParaRPr kumimoji="0" sz="1200" b="1" i="0" u="none" strike="noStrike" kern="1200" cap="none" spc="0" normalizeH="0" baseline="0" dirty="0">
              <a:solidFill>
                <a:srgbClr val="1A5D5C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0" name="圆角矩形 29"/>
          <p:cNvSpPr/>
          <p:nvPr>
            <p:custDataLst>
              <p:tags r:id="rId8"/>
            </p:custDataLst>
          </p:nvPr>
        </p:nvSpPr>
        <p:spPr>
          <a:xfrm>
            <a:off x="3308306" y="852552"/>
            <a:ext cx="2401907" cy="413112"/>
          </a:xfrm>
          <a:prstGeom prst="roundRect">
            <a:avLst/>
          </a:prstGeom>
          <a:solidFill>
            <a:srgbClr val="1A5D5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95959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圆角矩形 30"/>
          <p:cNvSpPr/>
          <p:nvPr>
            <p:custDataLst>
              <p:tags r:id="rId9"/>
            </p:custDataLst>
          </p:nvPr>
        </p:nvSpPr>
        <p:spPr>
          <a:xfrm>
            <a:off x="6398248" y="851917"/>
            <a:ext cx="2401907" cy="413112"/>
          </a:xfrm>
          <a:prstGeom prst="roundRect">
            <a:avLst/>
          </a:prstGeom>
          <a:solidFill>
            <a:srgbClr val="1A5D5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95959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圆角矩形 31"/>
          <p:cNvSpPr/>
          <p:nvPr>
            <p:custDataLst>
              <p:tags r:id="rId10"/>
            </p:custDataLst>
          </p:nvPr>
        </p:nvSpPr>
        <p:spPr>
          <a:xfrm>
            <a:off x="272519" y="851917"/>
            <a:ext cx="2401907" cy="413112"/>
          </a:xfrm>
          <a:prstGeom prst="roundRect">
            <a:avLst/>
          </a:prstGeom>
          <a:solidFill>
            <a:srgbClr val="1A5D5C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2118" tIns="31058" rIns="62118" bIns="31058" numCol="1" rtlCol="0" anchor="t" anchorCtr="0" compatLnSpc="1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595959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矩形 3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0846" y="874759"/>
            <a:ext cx="2157006" cy="368300"/>
          </a:xfrm>
          <a:prstGeom prst="rect">
            <a:avLst/>
          </a:prstGeom>
          <a:solidFill>
            <a:srgbClr val="1A5D5C"/>
          </a:solidFill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62118" tIns="31058" rIns="62118" bIns="31058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素质目标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34" name="矩形 33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520180" y="897890"/>
            <a:ext cx="2146300" cy="3683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62118" tIns="31058" rIns="62118" bIns="31058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能力目标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矩形 3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430722" y="897619"/>
            <a:ext cx="2157006" cy="3683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  <p:txBody>
          <a:bodyPr wrap="square" lIns="62118" tIns="31058" rIns="62118" bIns="31058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知识目标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9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9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9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09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9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09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09"/>
                            </p:stCondLst>
                            <p:childTnLst>
                              <p:par>
                                <p:cTn id="4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09"/>
                            </p:stCondLst>
                            <p:childTnLst>
                              <p:par>
                                <p:cTn id="5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709"/>
                            </p:stCondLst>
                            <p:childTnLst>
                              <p:par>
                                <p:cTn id="5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09"/>
                            </p:stCondLst>
                            <p:childTnLst>
                              <p:par>
                                <p:cTn id="6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" grpId="0" bldLvl="0" animBg="1"/>
      <p:bldP spid="3" grpId="0" bldLvl="0" animBg="1"/>
      <p:bldP spid="23" grpId="0"/>
      <p:bldP spid="24" grpId="0" bldLvl="0" animBg="1"/>
      <p:bldP spid="25" grpId="0"/>
      <p:bldP spid="26" grpId="0"/>
      <p:bldP spid="30" grpId="0" bldLvl="0" animBg="1"/>
      <p:bldP spid="31" grpId="0" bldLvl="0" animBg="1"/>
      <p:bldP spid="32" grpId="0" bldLvl="0" animBg="1"/>
      <p:bldP spid="33" grpId="0" bldLvl="0" animBg="1"/>
      <p:bldP spid="34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clou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995" y="1460500"/>
            <a:ext cx="3282315" cy="189166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443990" y="1938655"/>
            <a:ext cx="19672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探寻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en-US" altLang="zh-CN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04012" y="2009139"/>
            <a:ext cx="2214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1A5D5C"/>
                </a:solidFill>
              </a:rPr>
              <a:t>学前儿童</a:t>
            </a:r>
            <a:endParaRPr lang="zh-CN" altLang="en-US" sz="4000" b="1" dirty="0">
              <a:solidFill>
                <a:srgbClr val="1A5D5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>
            <p:custDataLst>
              <p:tags r:id="rId2"/>
            </p:custDataLst>
          </p:nvPr>
        </p:nvSpPr>
        <p:spPr>
          <a:xfrm>
            <a:off x="608965" y="1113790"/>
            <a:ext cx="7582535" cy="3164205"/>
          </a:xfrm>
          <a:prstGeom prst="roundRect">
            <a:avLst>
              <a:gd name="adj" fmla="val 7048"/>
            </a:avLst>
          </a:prstGeom>
          <a:solidFill>
            <a:schemeClr val="bg1"/>
          </a:solidFill>
          <a:ln w="28575" cmpd="sng">
            <a:solidFill>
              <a:schemeClr val="accent4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 fontAlgn="auto">
              <a:lnSpc>
                <a:spcPts val="1900"/>
              </a:lnSpc>
            </a:pPr>
            <a:r>
              <a:rPr lang="en-US" sz="1400" spc="16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  </a:t>
            </a:r>
            <a:r>
              <a:rPr lang="zh-CN" altLang="en-US" sz="1800" b="1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反话育儿：如何养废一个孩子？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1.经常打击贬低他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“不对！积木不是这么搭的，教你多少遍了？你还不会，你怎么这么笨！你看看别的小朋友搭的多好。”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2.恐吓他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“再这样就不要你了！”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“再哭，再哭就把你送走！”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3.迁怒于孩子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工作不顺心，心情不愉快，孩子就是你的出气筒。让孩子知道，沟通靠吼，权威靠打。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4.事事包办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孩子穿鞋穿了一会没穿上。“来，我帮你穿！”孩子饭来张口，衣来伸手。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5.事事替他做决定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衣服必须红的，鞋子一定买白的。孩子懂什么？我是长辈，我有经验，我说了算。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6.经常性吐苦水</a:t>
            </a:r>
            <a:endParaRPr lang="zh-CN" altLang="en-US" sz="1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r>
              <a:rPr lang="zh-CN" altLang="en-US" sz="1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Arial" panose="020B0604020202020204" pitchFamily="34" charset="0"/>
              </a:rPr>
              <a:t>你知道我为了让你上这个学校，花了我多少钱吗？你还不好好努力。</a:t>
            </a:r>
            <a:r>
              <a:rPr lang="en-US" altLang="zh-CN" sz="1000" spc="160" dirty="0">
                <a:solidFill>
                  <a:srgbClr val="FF0000"/>
                </a:solidFill>
                <a:effectLst/>
                <a:uFillTx/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 spc="160" dirty="0">
                <a:solidFill>
                  <a:srgbClr val="FF0000"/>
                </a:solidFill>
                <a:effectLst/>
                <a:uFillTx/>
                <a:latin typeface="黑体" panose="02010609060101010101" charset="-122"/>
                <a:ea typeface="黑体" panose="02010609060101010101" charset="-122"/>
                <a:cs typeface="宋体" panose="02010600030101010101" pitchFamily="2" charset="-122"/>
                <a:sym typeface="Arial" panose="020B0604020202020204" pitchFamily="34" charset="0"/>
              </a:rPr>
              <a:t> </a:t>
            </a:r>
            <a:endParaRPr lang="en-US" altLang="zh-CN" sz="1600" spc="160" dirty="0">
              <a:solidFill>
                <a:srgbClr val="FF0000"/>
              </a:solidFill>
              <a:effectLst/>
              <a:uFillTx/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  <a:sym typeface="Arial" panose="020B0604020202020204" pitchFamily="34" charset="0"/>
            </a:endParaRPr>
          </a:p>
          <a:p>
            <a:pPr indent="0" algn="l" fontAlgn="auto">
              <a:lnSpc>
                <a:spcPts val="1900"/>
              </a:lnSpc>
            </a:pPr>
            <a:endParaRPr lang="zh-CN" sz="1400" spc="160" dirty="0">
              <a:solidFill>
                <a:srgbClr val="FF0000"/>
              </a:solidFill>
              <a:effectLst/>
              <a:uFillTx/>
              <a:latin typeface="黑体" panose="02010609060101010101" charset="-122"/>
              <a:ea typeface="黑体" panose="02010609060101010101" charset="-122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0190" y="254635"/>
            <a:ext cx="1467485" cy="4718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2400" b="1" dirty="0"/>
              <a:t>情境导入</a:t>
            </a:r>
            <a:endParaRPr lang="zh-CN" altLang="en-US" sz="24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5788660" y="1925320"/>
            <a:ext cx="2190115" cy="14351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ts val="2620"/>
              </a:lnSpc>
            </a:pPr>
            <a:r>
              <a:rPr lang="zh-CN" altLang="en-US">
                <a:solidFill>
                  <a:srgbClr val="FF0000"/>
                </a:solidFill>
              </a:rPr>
              <a:t>思考：此上情境，你觉得孩子心里会有什么感受？长此以往，会导致孩子形成什么性格呢？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5612130" y="2117090"/>
            <a:ext cx="2489835" cy="132461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 fontAlgn="auto">
              <a:lnSpc>
                <a:spcPts val="2220"/>
              </a:lnSpc>
            </a:pPr>
            <a:r>
              <a:rPr lang="zh-CN" altLang="en-US">
                <a:solidFill>
                  <a:srgbClr val="FF0000"/>
                </a:solidFill>
              </a:rPr>
              <a:t>此上情境，你觉得孩子心里会有什么感受？长此以往，会导致孩子形成什么性格呢？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76225" y="259715"/>
            <a:ext cx="1448435" cy="4667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知识点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2" name="TextBox 20"/>
          <p:cNvSpPr txBox="1"/>
          <p:nvPr>
            <p:custDataLst>
              <p:tags r:id="rId3"/>
            </p:custDataLst>
          </p:nvPr>
        </p:nvSpPr>
        <p:spPr>
          <a:xfrm>
            <a:off x="454025" y="777240"/>
            <a:ext cx="4846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</a:t>
            </a:r>
            <a:r>
              <a:rPr lang="zh-CN" altLang="en-US" sz="2400" b="1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学前儿童的特性</a:t>
            </a:r>
            <a:endParaRPr lang="zh-CN" altLang="en-US" sz="2400" b="1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9" name="TextBox 9"/>
          <p:cNvSpPr txBox="1"/>
          <p:nvPr>
            <p:custDataLst>
              <p:tags r:id="rId4"/>
            </p:custDataLst>
          </p:nvPr>
        </p:nvSpPr>
        <p:spPr>
          <a:xfrm>
            <a:off x="1407160" y="1998345"/>
            <a:ext cx="6458585" cy="3879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1.学前儿童是整体发展的人</a:t>
            </a:r>
            <a:endParaRPr kumimoji="0" lang="zh-CN" altLang="en-US" sz="160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2" name="TextBox 20"/>
          <p:cNvSpPr txBox="1"/>
          <p:nvPr>
            <p:custDataLst>
              <p:tags r:id="rId5"/>
            </p:custDataLst>
          </p:nvPr>
        </p:nvSpPr>
        <p:spPr>
          <a:xfrm>
            <a:off x="647700" y="1337945"/>
            <a:ext cx="3599180" cy="3962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（一）学前儿童是完整的人</a:t>
            </a:r>
            <a:endParaRPr kumimoji="0" lang="zh-CN" altLang="en-US" sz="2000" b="1" i="0" u="none" strike="noStrike" cap="none" spc="0" normalizeH="0" baseline="0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9"/>
          <p:cNvSpPr txBox="1"/>
          <p:nvPr>
            <p:custDataLst>
              <p:tags r:id="rId6"/>
            </p:custDataLst>
          </p:nvPr>
        </p:nvSpPr>
        <p:spPr>
          <a:xfrm>
            <a:off x="1407160" y="2651125"/>
            <a:ext cx="6458585" cy="3879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2.学前儿童是具有主观能动性的人</a:t>
            </a:r>
            <a:endParaRPr kumimoji="0" lang="zh-CN" altLang="en-US" sz="160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76225" y="259715"/>
            <a:ext cx="1448435" cy="4667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知识点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2" name="TextBox 20"/>
          <p:cNvSpPr txBox="1"/>
          <p:nvPr>
            <p:custDataLst>
              <p:tags r:id="rId3"/>
            </p:custDataLst>
          </p:nvPr>
        </p:nvSpPr>
        <p:spPr>
          <a:xfrm>
            <a:off x="454025" y="777240"/>
            <a:ext cx="4846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</a:t>
            </a:r>
            <a:r>
              <a:rPr lang="zh-CN" altLang="en-US" sz="2400" b="1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学前儿童的特性</a:t>
            </a:r>
            <a:endParaRPr lang="zh-CN" altLang="en-US" sz="2400" b="1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9" name="TextBox 9"/>
          <p:cNvSpPr txBox="1"/>
          <p:nvPr>
            <p:custDataLst>
              <p:tags r:id="rId4"/>
            </p:custDataLst>
          </p:nvPr>
        </p:nvSpPr>
        <p:spPr>
          <a:xfrm>
            <a:off x="1343025" y="1798320"/>
            <a:ext cx="4375785" cy="3879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1.学前儿童是具有巨大发展潜能的人</a:t>
            </a:r>
            <a:endParaRPr kumimoji="0" lang="zh-CN" altLang="en-US" sz="160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2" name="TextBox 20"/>
          <p:cNvSpPr txBox="1"/>
          <p:nvPr>
            <p:custDataLst>
              <p:tags r:id="rId5"/>
            </p:custDataLst>
          </p:nvPr>
        </p:nvSpPr>
        <p:spPr>
          <a:xfrm>
            <a:off x="615950" y="1337945"/>
            <a:ext cx="3599180" cy="3962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（二）学前儿童是独特的人</a:t>
            </a:r>
            <a:endParaRPr kumimoji="0" lang="zh-CN" altLang="en-US" sz="2000" b="1" i="0" u="none" strike="noStrike" cap="none" spc="0" normalizeH="0" baseline="0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9"/>
          <p:cNvSpPr txBox="1"/>
          <p:nvPr>
            <p:custDataLst>
              <p:tags r:id="rId6"/>
            </p:custDataLst>
          </p:nvPr>
        </p:nvSpPr>
        <p:spPr>
          <a:xfrm>
            <a:off x="1343025" y="2418715"/>
            <a:ext cx="3874135" cy="3879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2.学前儿童是处于发展过程中的人</a:t>
            </a:r>
            <a:endParaRPr kumimoji="0" lang="zh-CN" altLang="en-US" sz="160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5" name="TextBox 9"/>
          <p:cNvSpPr txBox="1"/>
          <p:nvPr>
            <p:custDataLst>
              <p:tags r:id="rId7"/>
            </p:custDataLst>
          </p:nvPr>
        </p:nvSpPr>
        <p:spPr>
          <a:xfrm>
            <a:off x="1343025" y="3038475"/>
            <a:ext cx="3712845" cy="3879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3</a:t>
            </a:r>
            <a:r>
              <a:rPr kumimoji="0" lang="zh-CN" altLang="en-US" sz="160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.学前儿童是发展中的个人</a:t>
            </a:r>
            <a:endParaRPr kumimoji="0" lang="zh-CN" altLang="en-US" sz="160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612130" y="953770"/>
            <a:ext cx="2394585" cy="26149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 fontAlgn="auto">
              <a:lnSpc>
                <a:spcPts val="2220"/>
              </a:lnSpc>
            </a:pPr>
            <a:r>
              <a:rPr lang="zh-CN" altLang="en-US">
                <a:solidFill>
                  <a:srgbClr val="FF0000"/>
                </a:solidFill>
              </a:rPr>
              <a:t>【教育箴言】</a:t>
            </a:r>
            <a:endParaRPr lang="zh-CN" altLang="en-US">
              <a:solidFill>
                <a:srgbClr val="FF0000"/>
              </a:solidFill>
            </a:endParaRPr>
          </a:p>
          <a:p>
            <a:pPr algn="l" fontAlgn="auto">
              <a:lnSpc>
                <a:spcPts val="2220"/>
              </a:lnSpc>
            </a:pPr>
            <a:r>
              <a:rPr lang="zh-CN" altLang="en-US">
                <a:solidFill>
                  <a:srgbClr val="FF0000"/>
                </a:solidFill>
              </a:rPr>
              <a:t>       每一位学生都是一个小精灵，他们的头脑不是一个要被填满的容器，而是一把需要被点燃的火把。我愿尽我的全力去点燃学生心中求真、求善、求知的火把。</a:t>
            </a:r>
            <a:endParaRPr lang="zh-CN" altLang="en-US">
              <a:solidFill>
                <a:srgbClr val="FF0000"/>
              </a:solidFill>
            </a:endParaRPr>
          </a:p>
          <a:p>
            <a:pPr algn="ctr" fontAlgn="auto">
              <a:lnSpc>
                <a:spcPts val="2220"/>
              </a:lnSpc>
            </a:pPr>
            <a:r>
              <a:rPr lang="zh-CN" altLang="en-US">
                <a:solidFill>
                  <a:srgbClr val="FF0000"/>
                </a:solidFill>
              </a:rPr>
              <a:t>       ——苏霍姆林斯基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276225" y="259715"/>
            <a:ext cx="1448435" cy="4667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知识点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2" name="TextBox 20"/>
          <p:cNvSpPr txBox="1"/>
          <p:nvPr>
            <p:custDataLst>
              <p:tags r:id="rId3"/>
            </p:custDataLst>
          </p:nvPr>
        </p:nvSpPr>
        <p:spPr>
          <a:xfrm>
            <a:off x="454025" y="777240"/>
            <a:ext cx="4846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二、学前儿童在教育过程中的地位</a:t>
            </a:r>
            <a:endParaRPr kumimoji="0" lang="zh-CN" altLang="en-US" sz="2400" b="1" i="0" u="none" strike="noStrike" cap="none" spc="0" normalizeH="0" baseline="0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20"/>
          <p:cNvSpPr txBox="1"/>
          <p:nvPr>
            <p:custDataLst>
              <p:tags r:id="rId4"/>
            </p:custDataLst>
          </p:nvPr>
        </p:nvSpPr>
        <p:spPr>
          <a:xfrm>
            <a:off x="647700" y="1521460"/>
            <a:ext cx="3599180" cy="3962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（一）学前儿童是教育的客体</a:t>
            </a:r>
            <a:endParaRPr kumimoji="0" lang="zh-CN" altLang="en-US" sz="2000" b="1" i="0" u="none" strike="noStrike" cap="none" spc="0" normalizeH="0" baseline="0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0"/>
          <p:cNvSpPr txBox="1"/>
          <p:nvPr>
            <p:custDataLst>
              <p:tags r:id="rId5"/>
            </p:custDataLst>
          </p:nvPr>
        </p:nvSpPr>
        <p:spPr>
          <a:xfrm>
            <a:off x="647700" y="2201545"/>
            <a:ext cx="4495800" cy="3962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（二）学前儿童是自身学习的主体</a:t>
            </a:r>
            <a:endParaRPr kumimoji="0" lang="zh-CN" altLang="en-US" sz="2000" b="1" i="0" u="none" strike="noStrike" cap="none" spc="0" normalizeH="0" baseline="0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20"/>
          <p:cNvSpPr txBox="1"/>
          <p:nvPr>
            <p:custDataLst>
              <p:tags r:id="rId6"/>
            </p:custDataLst>
          </p:nvPr>
        </p:nvSpPr>
        <p:spPr>
          <a:xfrm>
            <a:off x="647700" y="2916555"/>
            <a:ext cx="4495800" cy="3962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（三）学前儿童是自身权利的主体</a:t>
            </a:r>
            <a:endParaRPr kumimoji="0" lang="zh-CN" altLang="en-US" sz="2000" b="1" i="0" u="none" strike="noStrike" cap="none" spc="0" normalizeH="0" baseline="0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6" name="Oval 16"/>
          <p:cNvSpPr/>
          <p:nvPr>
            <p:custDataLst>
              <p:tags r:id="rId2"/>
            </p:custDataLst>
          </p:nvPr>
        </p:nvSpPr>
        <p:spPr>
          <a:xfrm rot="16200000">
            <a:off x="3935551" y="3287756"/>
            <a:ext cx="185022" cy="192427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7" name="Group 1"/>
          <p:cNvGrpSpPr/>
          <p:nvPr/>
        </p:nvGrpSpPr>
        <p:grpSpPr>
          <a:xfrm rot="16200000">
            <a:off x="3281892" y="2745994"/>
            <a:ext cx="40469" cy="1278632"/>
            <a:chOff x="6077893" y="2108487"/>
            <a:chExt cx="36214" cy="1552769"/>
          </a:xfrm>
          <a:solidFill>
            <a:schemeClr val="accent2">
              <a:lumMod val="75000"/>
            </a:schemeClr>
          </a:solidFill>
        </p:grpSpPr>
        <p:cxnSp>
          <p:nvCxnSpPr>
            <p:cNvPr id="48" name="Straight Connector 14"/>
            <p:cNvCxnSpPr/>
            <p:nvPr>
              <p:custDataLst>
                <p:tags r:id="rId3"/>
              </p:custDataLst>
            </p:nvPr>
          </p:nvCxnSpPr>
          <p:spPr>
            <a:xfrm>
              <a:off x="6114107" y="2108487"/>
              <a:ext cx="0" cy="155276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4"/>
            <p:cNvCxnSpPr/>
            <p:nvPr>
              <p:custDataLst>
                <p:tags r:id="rId4"/>
              </p:custDataLst>
            </p:nvPr>
          </p:nvCxnSpPr>
          <p:spPr>
            <a:xfrm>
              <a:off x="6077893" y="2108487"/>
              <a:ext cx="0" cy="155276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2"/>
          <p:cNvGrpSpPr/>
          <p:nvPr/>
        </p:nvGrpSpPr>
        <p:grpSpPr>
          <a:xfrm rot="16200000">
            <a:off x="4668765" y="2826541"/>
            <a:ext cx="40473" cy="1129452"/>
            <a:chOff x="6077893" y="3797444"/>
            <a:chExt cx="36214" cy="1371599"/>
          </a:xfrm>
          <a:solidFill>
            <a:schemeClr val="accent2">
              <a:lumMod val="75000"/>
            </a:schemeClr>
          </a:solidFill>
        </p:grpSpPr>
        <p:cxnSp>
          <p:nvCxnSpPr>
            <p:cNvPr id="51" name="Straight Connector 19"/>
            <p:cNvCxnSpPr/>
            <p:nvPr>
              <p:custDataLst>
                <p:tags r:id="rId5"/>
              </p:custDataLst>
            </p:nvPr>
          </p:nvCxnSpPr>
          <p:spPr>
            <a:xfrm>
              <a:off x="6114107" y="3797444"/>
              <a:ext cx="0" cy="137159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5"/>
            <p:cNvCxnSpPr/>
            <p:nvPr>
              <p:custDataLst>
                <p:tags r:id="rId6"/>
              </p:custDataLst>
            </p:nvPr>
          </p:nvCxnSpPr>
          <p:spPr>
            <a:xfrm>
              <a:off x="6077893" y="3797444"/>
              <a:ext cx="0" cy="137159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3"/>
          <p:cNvGrpSpPr/>
          <p:nvPr/>
        </p:nvGrpSpPr>
        <p:grpSpPr>
          <a:xfrm rot="16200000">
            <a:off x="6082453" y="2753383"/>
            <a:ext cx="40471" cy="1278634"/>
            <a:chOff x="6077893" y="5305231"/>
            <a:chExt cx="36214" cy="1552769"/>
          </a:xfrm>
          <a:solidFill>
            <a:schemeClr val="accent2">
              <a:lumMod val="75000"/>
            </a:schemeClr>
          </a:solidFill>
        </p:grpSpPr>
        <p:cxnSp>
          <p:nvCxnSpPr>
            <p:cNvPr id="54" name="Straight Connector 21"/>
            <p:cNvCxnSpPr/>
            <p:nvPr>
              <p:custDataLst>
                <p:tags r:id="rId7"/>
              </p:custDataLst>
            </p:nvPr>
          </p:nvCxnSpPr>
          <p:spPr>
            <a:xfrm>
              <a:off x="6114107" y="5305231"/>
              <a:ext cx="0" cy="155276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6"/>
            <p:cNvCxnSpPr/>
            <p:nvPr>
              <p:custDataLst>
                <p:tags r:id="rId8"/>
              </p:custDataLst>
            </p:nvPr>
          </p:nvCxnSpPr>
          <p:spPr>
            <a:xfrm>
              <a:off x="6077893" y="5305231"/>
              <a:ext cx="0" cy="1552769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Oval 40"/>
          <p:cNvSpPr/>
          <p:nvPr>
            <p:custDataLst>
              <p:tags r:id="rId9"/>
            </p:custDataLst>
          </p:nvPr>
        </p:nvSpPr>
        <p:spPr>
          <a:xfrm rot="16200000">
            <a:off x="2464779" y="3274817"/>
            <a:ext cx="185022" cy="192427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Oval 41"/>
          <p:cNvSpPr/>
          <p:nvPr>
            <p:custDataLst>
              <p:tags r:id="rId10"/>
            </p:custDataLst>
          </p:nvPr>
        </p:nvSpPr>
        <p:spPr>
          <a:xfrm rot="16200000">
            <a:off x="5257431" y="3290018"/>
            <a:ext cx="185022" cy="192427"/>
          </a:xfrm>
          <a:prstGeom prst="ellipse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Isosceles Triangle 45"/>
          <p:cNvSpPr/>
          <p:nvPr>
            <p:custDataLst>
              <p:tags r:id="rId11"/>
            </p:custDataLst>
          </p:nvPr>
        </p:nvSpPr>
        <p:spPr>
          <a:xfrm>
            <a:off x="2516848" y="3079790"/>
            <a:ext cx="94094" cy="16420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Isosceles Triangle 48"/>
          <p:cNvSpPr/>
          <p:nvPr>
            <p:custDataLst>
              <p:tags r:id="rId12"/>
            </p:custDataLst>
          </p:nvPr>
        </p:nvSpPr>
        <p:spPr>
          <a:xfrm rot="10800000" flipH="1">
            <a:off x="3987485" y="3517048"/>
            <a:ext cx="94094" cy="16420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Isosceles Triangle 69"/>
          <p:cNvSpPr/>
          <p:nvPr>
            <p:custDataLst>
              <p:tags r:id="rId13"/>
            </p:custDataLst>
          </p:nvPr>
        </p:nvSpPr>
        <p:spPr>
          <a:xfrm>
            <a:off x="5300223" y="3098207"/>
            <a:ext cx="94094" cy="16420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ectangle 70"/>
          <p:cNvSpPr/>
          <p:nvPr>
            <p:custDataLst>
              <p:tags r:id="rId14"/>
            </p:custDataLst>
          </p:nvPr>
        </p:nvSpPr>
        <p:spPr>
          <a:xfrm>
            <a:off x="1426890" y="2067187"/>
            <a:ext cx="2295722" cy="106356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177800" dist="63500" dir="2700000" algn="tl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TextBox 61"/>
          <p:cNvSpPr txBox="1"/>
          <p:nvPr>
            <p:custDataLst>
              <p:tags r:id="rId15"/>
            </p:custDataLst>
          </p:nvPr>
        </p:nvSpPr>
        <p:spPr>
          <a:xfrm>
            <a:off x="1426890" y="2389615"/>
            <a:ext cx="2295722" cy="575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</a:t>
            </a:r>
            <a:r>
              <a:rPr kumimoji="0" lang="zh-CN" altLang="en-US" sz="1100" i="0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实践活动有助于学前儿童的社会性发展，有助于儿童的情感和品德发展</a:t>
            </a:r>
            <a:endParaRPr kumimoji="0" lang="zh-CN" altLang="en-US" sz="1100" i="0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3" name="TextBox 62"/>
          <p:cNvSpPr txBox="1"/>
          <p:nvPr>
            <p:custDataLst>
              <p:tags r:id="rId16"/>
            </p:custDataLst>
          </p:nvPr>
        </p:nvSpPr>
        <p:spPr>
          <a:xfrm>
            <a:off x="1426890" y="2080683"/>
            <a:ext cx="2295722" cy="2527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68580" tIns="34290" rIns="68580" bIns="34290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促进学前儿童社会性发展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9" name="Group 1"/>
          <p:cNvGrpSpPr/>
          <p:nvPr/>
        </p:nvGrpSpPr>
        <p:grpSpPr>
          <a:xfrm rot="16200000">
            <a:off x="1491336" y="2422282"/>
            <a:ext cx="41039" cy="1926701"/>
            <a:chOff x="6077893" y="1321466"/>
            <a:chExt cx="36727" cy="2339790"/>
          </a:xfrm>
          <a:solidFill>
            <a:schemeClr val="accent2">
              <a:lumMod val="75000"/>
            </a:schemeClr>
          </a:solidFill>
        </p:grpSpPr>
        <p:cxnSp>
          <p:nvCxnSpPr>
            <p:cNvPr id="70" name="Straight Connector 14"/>
            <p:cNvCxnSpPr/>
            <p:nvPr>
              <p:custDataLst>
                <p:tags r:id="rId17"/>
              </p:custDataLst>
            </p:nvPr>
          </p:nvCxnSpPr>
          <p:spPr>
            <a:xfrm rot="5400000">
              <a:off x="4944469" y="2491105"/>
              <a:ext cx="2339789" cy="513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4"/>
            <p:cNvCxnSpPr/>
            <p:nvPr>
              <p:custDataLst>
                <p:tags r:id="rId18"/>
              </p:custDataLst>
            </p:nvPr>
          </p:nvCxnSpPr>
          <p:spPr>
            <a:xfrm rot="5400000">
              <a:off x="4908253" y="2491106"/>
              <a:ext cx="2339789" cy="510"/>
            </a:xfrm>
            <a:prstGeom prst="line">
              <a:avLst/>
            </a:prstGeom>
            <a:grpFill/>
            <a:ln w="19050" cmpd="sng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Oval 71"/>
          <p:cNvSpPr/>
          <p:nvPr>
            <p:custDataLst>
              <p:tags r:id="rId19"/>
            </p:custDataLst>
          </p:nvPr>
        </p:nvSpPr>
        <p:spPr>
          <a:xfrm>
            <a:off x="3509305" y="1733901"/>
            <a:ext cx="479053" cy="479053"/>
          </a:xfrm>
          <a:prstGeom prst="ellipse">
            <a:avLst/>
          </a:prstGeom>
          <a:solidFill>
            <a:schemeClr val="bg1">
              <a:lumMod val="95000"/>
            </a:schemeClr>
          </a:solidFill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300" b="1" i="0" u="none" strike="noStrike" kern="1200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id-ID" sz="2300" b="1" i="0" u="none" strike="noStrike" kern="1200" cap="none" spc="0" normalizeH="0" baseline="0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TextBox 72"/>
          <p:cNvSpPr txBox="1"/>
          <p:nvPr>
            <p:custDataLst>
              <p:tags r:id="rId20"/>
            </p:custDataLst>
          </p:nvPr>
        </p:nvSpPr>
        <p:spPr>
          <a:xfrm rot="16200000">
            <a:off x="5297146" y="2558646"/>
            <a:ext cx="471924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2014</a:t>
            </a:r>
            <a:endParaRPr kumimoji="0" lang="id-ID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Rectangle 70"/>
          <p:cNvSpPr/>
          <p:nvPr>
            <p:custDataLst>
              <p:tags r:id="rId21"/>
            </p:custDataLst>
          </p:nvPr>
        </p:nvSpPr>
        <p:spPr>
          <a:xfrm>
            <a:off x="4202081" y="2066855"/>
            <a:ext cx="2295722" cy="106356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177800" dist="63500" dir="2700000" algn="tl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TextBox 74"/>
          <p:cNvSpPr txBox="1"/>
          <p:nvPr>
            <p:custDataLst>
              <p:tags r:id="rId22"/>
            </p:custDataLst>
          </p:nvPr>
        </p:nvSpPr>
        <p:spPr>
          <a:xfrm>
            <a:off x="4202081" y="2389284"/>
            <a:ext cx="2295722" cy="40703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</a:t>
            </a:r>
            <a:r>
              <a:rPr lang="zh-CN" altLang="en-US" sz="110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实践活动有助于儿童的认知能力发展。</a:t>
            </a:r>
            <a:endParaRPr lang="zh-CN" altLang="en-US" sz="110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76" name="TextBox 75"/>
          <p:cNvSpPr txBox="1"/>
          <p:nvPr>
            <p:custDataLst>
              <p:tags r:id="rId23"/>
            </p:custDataLst>
          </p:nvPr>
        </p:nvSpPr>
        <p:spPr>
          <a:xfrm>
            <a:off x="4202081" y="2080352"/>
            <a:ext cx="2295722" cy="2527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68580" tIns="34290" rIns="68580" bIns="34290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促进学前儿童认知能力的发展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Oval 71"/>
          <p:cNvSpPr/>
          <p:nvPr>
            <p:custDataLst>
              <p:tags r:id="rId24"/>
            </p:custDataLst>
          </p:nvPr>
        </p:nvSpPr>
        <p:spPr>
          <a:xfrm>
            <a:off x="6377206" y="1734205"/>
            <a:ext cx="479053" cy="479053"/>
          </a:xfrm>
          <a:prstGeom prst="ellipse">
            <a:avLst/>
          </a:prstGeom>
          <a:solidFill>
            <a:schemeClr val="bg1">
              <a:lumMod val="95000"/>
            </a:schemeClr>
          </a:solidFill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id-ID" sz="2300" b="1" i="0" u="none" strike="noStrike" kern="1200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en-US" altLang="id-ID" sz="2300" b="1" i="0" u="none" strike="noStrike" kern="1200" cap="none" spc="0" normalizeH="0" baseline="0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Rectangle 70"/>
          <p:cNvSpPr/>
          <p:nvPr>
            <p:custDataLst>
              <p:tags r:id="rId25"/>
            </p:custDataLst>
          </p:nvPr>
        </p:nvSpPr>
        <p:spPr>
          <a:xfrm>
            <a:off x="2892417" y="3655600"/>
            <a:ext cx="2295722" cy="1063566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ffectLst>
            <a:outerShdw blurRad="177800" dist="63500" dir="2700000" algn="tl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TextBox 78"/>
          <p:cNvSpPr txBox="1"/>
          <p:nvPr>
            <p:custDataLst>
              <p:tags r:id="rId26"/>
            </p:custDataLst>
          </p:nvPr>
        </p:nvSpPr>
        <p:spPr>
          <a:xfrm>
            <a:off x="2892417" y="3920878"/>
            <a:ext cx="2295722" cy="40703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</a:t>
            </a:r>
            <a:r>
              <a:rPr kumimoji="0" lang="zh-CN" altLang="en-US" sz="1100" i="0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实践活动有助于儿童的身体发展和运动能力的提高。</a:t>
            </a:r>
            <a:endParaRPr kumimoji="0" lang="zh-CN" altLang="en-US" sz="1100" i="0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80" name="TextBox 79"/>
          <p:cNvSpPr txBox="1"/>
          <p:nvPr>
            <p:custDataLst>
              <p:tags r:id="rId27"/>
            </p:custDataLst>
          </p:nvPr>
        </p:nvSpPr>
        <p:spPr>
          <a:xfrm>
            <a:off x="2892417" y="3669096"/>
            <a:ext cx="2295722" cy="2527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68580" tIns="34290" rIns="68580" bIns="34290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促进幼儿身体的发展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" name="Oval 71"/>
          <p:cNvSpPr/>
          <p:nvPr>
            <p:custDataLst>
              <p:tags r:id="rId28"/>
            </p:custDataLst>
          </p:nvPr>
        </p:nvSpPr>
        <p:spPr>
          <a:xfrm>
            <a:off x="4915778" y="3411214"/>
            <a:ext cx="479053" cy="479053"/>
          </a:xfrm>
          <a:prstGeom prst="ellipse">
            <a:avLst/>
          </a:prstGeom>
          <a:solidFill>
            <a:schemeClr val="bg1">
              <a:lumMod val="95000"/>
            </a:schemeClr>
          </a:solidFill>
          <a:ln w="730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id-ID" sz="2300" b="1" i="0" u="none" strike="noStrike" kern="1200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en-US" altLang="id-ID" sz="2300" b="1" i="0" u="none" strike="noStrike" kern="1200" cap="none" spc="0" normalizeH="0" baseline="0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TextBox 81"/>
          <p:cNvSpPr txBox="1"/>
          <p:nvPr>
            <p:custDataLst>
              <p:tags r:id="rId29"/>
            </p:custDataLst>
          </p:nvPr>
        </p:nvSpPr>
        <p:spPr>
          <a:xfrm rot="16200000">
            <a:off x="6803996" y="4146832"/>
            <a:ext cx="471924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2014</a:t>
            </a:r>
            <a:endParaRPr kumimoji="0" lang="id-ID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4" name="TextBox 83"/>
          <p:cNvSpPr txBox="1"/>
          <p:nvPr>
            <p:custDataLst>
              <p:tags r:id="rId30"/>
            </p:custDataLst>
          </p:nvPr>
        </p:nvSpPr>
        <p:spPr>
          <a:xfrm>
            <a:off x="5710201" y="3978105"/>
            <a:ext cx="2295722" cy="2374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</a:t>
            </a:r>
            <a:endParaRPr kumimoji="0" lang="zh-CN" altLang="en-US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7" name="文本框 6"/>
          <p:cNvSpPr txBox="1"/>
          <p:nvPr>
            <p:custDataLst>
              <p:tags r:id="rId31"/>
            </p:custDataLst>
          </p:nvPr>
        </p:nvSpPr>
        <p:spPr>
          <a:xfrm>
            <a:off x="276225" y="259715"/>
            <a:ext cx="1448435" cy="4667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知识点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TextBox 20"/>
          <p:cNvSpPr txBox="1"/>
          <p:nvPr>
            <p:custDataLst>
              <p:tags r:id="rId32"/>
            </p:custDataLst>
          </p:nvPr>
        </p:nvSpPr>
        <p:spPr>
          <a:xfrm>
            <a:off x="454025" y="777240"/>
            <a:ext cx="4846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</a:t>
            </a:r>
            <a:r>
              <a:rPr lang="zh-CN" altLang="en-US" sz="2400" b="1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学前儿童的发展</a:t>
            </a:r>
            <a:endParaRPr lang="zh-CN" altLang="en-US" sz="2400" b="1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TextBox 20"/>
          <p:cNvSpPr txBox="1"/>
          <p:nvPr>
            <p:custDataLst>
              <p:tags r:id="rId33"/>
            </p:custDataLst>
          </p:nvPr>
        </p:nvSpPr>
        <p:spPr>
          <a:xfrm>
            <a:off x="647700" y="1337945"/>
            <a:ext cx="5004435" cy="3962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272AB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（一）实践活动与学前儿童的发展</a:t>
            </a:r>
            <a:endParaRPr lang="zh-CN" altLang="en-US" sz="2000" b="1" noProof="0" dirty="0">
              <a:ln>
                <a:noFill/>
              </a:ln>
              <a:solidFill>
                <a:srgbClr val="2272AB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6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6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6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6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56" grpId="0" bldLvl="0" animBg="1"/>
      <p:bldP spid="57" grpId="0" bldLvl="0" animBg="1"/>
      <p:bldP spid="58" grpId="0" bldLvl="0" animBg="1"/>
      <p:bldP spid="59" grpId="0" bldLvl="0" animBg="1"/>
      <p:bldP spid="60" grpId="0" bldLvl="0" animBg="1"/>
      <p:bldP spid="61" grpId="0" bldLvl="0" animBg="1"/>
      <p:bldP spid="62" grpId="0"/>
      <p:bldP spid="63" grpId="0" bldLvl="0" animBg="1"/>
      <p:bldP spid="72" grpId="0" bldLvl="0" animBg="1"/>
      <p:bldP spid="73" grpId="0"/>
      <p:bldP spid="74" grpId="0" bldLvl="0" animBg="1"/>
      <p:bldP spid="75" grpId="0"/>
      <p:bldP spid="76" grpId="0" bldLvl="0" animBg="1"/>
      <p:bldP spid="77" grpId="0" bldLvl="0" animBg="1"/>
      <p:bldP spid="78" grpId="0" bldLvl="0" animBg="1"/>
      <p:bldP spid="79" grpId="0"/>
      <p:bldP spid="80" grpId="0" bldLvl="0" animBg="1"/>
      <p:bldP spid="81" grpId="0" bldLvl="0" animBg="1"/>
      <p:bldP spid="82" grpId="0"/>
      <p:bldP spid="84" grpId="0"/>
    </p:bldLst>
  </p:timing>
</p:sld>
</file>

<file path=ppt/tags/tag1.xml><?xml version="1.0" encoding="utf-8"?>
<p:tagLst xmlns:p="http://schemas.openxmlformats.org/presentationml/2006/main">
  <p:tag name="KSO_WM_BEAUTIFY_FLAG" val=""/>
  <p:tag name="KSO_WM_DIAGRAM_VIRTUALLY_FRAME" val="{&quot;height&quot;:290.552755905512,&quot;left&quot;:21.458188976377947,&quot;top&quot;:76.47149606299213,&quot;width&quot;:671.4918110236221}"/>
</p:tagLst>
</file>

<file path=ppt/tags/tag10.xml><?xml version="1.0" encoding="utf-8"?>
<p:tagLst xmlns:p="http://schemas.openxmlformats.org/presentationml/2006/main">
  <p:tag name="KSO_WM_BEAUTIFY_FLAG" val=""/>
  <p:tag name="KSO_WM_DIAGRAM_VIRTUALLY_FRAME" val="{&quot;height&quot;:290.552755905512,&quot;left&quot;:21.458188976377947,&quot;top&quot;:76.47149606299213,&quot;width&quot;:671.4918110236221}"/>
</p:tagLst>
</file>

<file path=ppt/tags/tag11.xml><?xml version="1.0" encoding="utf-8"?>
<p:tagLst xmlns:p="http://schemas.openxmlformats.org/presentationml/2006/main">
  <p:tag name="KSO_WM_BEAUTIFY_FLAG" val=""/>
  <p:tag name="KSO_WM_DIAGRAM_VIRTUALLY_FRAME" val="{&quot;height&quot;:290.552755905512,&quot;left&quot;:21.458188976377947,&quot;top&quot;:76.47149606299213,&quot;width&quot;:671.4918110236221}"/>
</p:tagLst>
</file>

<file path=ppt/tags/tag12.xml><?xml version="1.0" encoding="utf-8"?>
<p:tagLst xmlns:p="http://schemas.openxmlformats.org/presentationml/2006/main">
  <p:tag name="KSO_WM_BEAUTIFY_FLAG" val=""/>
  <p:tag name="KSO_WM_DIAGRAM_VIRTUALLY_FRAME" val="{&quot;height&quot;:290.552755905512,&quot;left&quot;:21.458188976377947,&quot;top&quot;:76.47149606299213,&quot;width&quot;:671.4918110236221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3671_1*i*1"/>
  <p:tag name="KSO_WM_TEMPLATE_CATEGORY" val="diagram"/>
  <p:tag name="KSO_WM_TEMPLATE_INDEX" val="20203671"/>
  <p:tag name="KSO_WM_UNIT_LAYERLEVEL" val="1"/>
  <p:tag name="KSO_WM_TAG_VERSION" val="1.0"/>
  <p:tag name="KSO_WM_BEAUTIFY_FLAG" val=""/>
  <p:tag name="KSO_WM_UNIT_FILL_FORE_SCHEMECOLOR_INDEX_BRIGHTNESS" val="0"/>
  <p:tag name="KSO_WM_UNIT_FILL_FORE_SCHEMECOLOR_INDEX" val="14"/>
  <p:tag name="KSO_WM_UNIT_FILL_TYPE" val="1"/>
  <p:tag name="KSO_WM_UNIT_LINE_FORE_SCHEMECOLOR_INDEX_BRIGHTNESS" val="-0.25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  <p:tag name="KSO_WM_DIAGRAM_VIRTUALLY_FRAME" val="{&quot;height&quot;:290.552755905512,&quot;left&quot;:21.458188976377947,&quot;top&quot;:76.47149606299213,&quot;width&quot;:671.4918110236221}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  <p:tag name="KSO_WM_DIAGRAM_VIRTUALLY_FRAME" val="{&quot;height&quot;:290.552755905512,&quot;left&quot;:21.458188976377947,&quot;top&quot;:76.47149606299213,&quot;width&quot;:671.4918110236221}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  <p:tag name="KSO_WM_DIAGRAM_VIRTUALLY_FRAME" val="{&quot;height&quot;:290.552755905512,&quot;left&quot;:21.458188976377947,&quot;top&quot;:76.47149606299213,&quot;width&quot;:671.4918110236221}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  <p:tag name="KSO_WM_DIAGRAM_VIRTUALLY_FRAME" val="{&quot;height&quot;:290.552755905512,&quot;left&quot;:21.458188976377947,&quot;top&quot;:76.47149606299213,&quot;width&quot;:671.4918110236221}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  <p:tag name="KSO_WM_DIAGRAM_VIRTUALLY_FRAME" val="{&quot;height&quot;:290.552755905512,&quot;left&quot;:21.458188976377947,&quot;top&quot;:76.47149606299213,&quot;width&quot;:671.4918110236221}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DIAGRAM_VIRTUALLY_FRAME" val="{&quot;height&quot;:243.78448818897635,&quot;left&quot;:89.9920472440945,&quot;top&quot;:100.44141732283465,&quot;width&quot;:582.2579527559055}"/>
</p:tagLst>
</file>

<file path=ppt/tags/tag64.xml><?xml version="1.0" encoding="utf-8"?>
<p:tagLst xmlns:p="http://schemas.openxmlformats.org/presentationml/2006/main">
  <p:tag name="KSO_WM_BEAUTIFY_FLAG" val=""/>
  <p:tag name="KSO_WM_DIAGRAM_VIRTUALLY_FRAME" val="{&quot;height&quot;:243.78448818897635,&quot;left&quot;:89.9920472440945,&quot;top&quot;:100.44141732283465,&quot;width&quot;:582.2579527559055}"/>
</p:tagLst>
</file>

<file path=ppt/tags/tag65.xml><?xml version="1.0" encoding="utf-8"?>
<p:tagLst xmlns:p="http://schemas.openxmlformats.org/presentationml/2006/main">
  <p:tag name="KSO_WM_BEAUTIFY_FLAG" val=""/>
  <p:tag name="KSO_WM_DIAGRAM_VIRTUALLY_FRAME" val="{&quot;height&quot;:243.78448818897635,&quot;left&quot;:89.9920472440945,&quot;top&quot;:100.44141732283465,&quot;width&quot;:582.2579527559055}"/>
</p:tagLst>
</file>

<file path=ppt/tags/tag66.xml><?xml version="1.0" encoding="utf-8"?>
<p:tagLst xmlns:p="http://schemas.openxmlformats.org/presentationml/2006/main">
  <p:tag name="KSO_WM_BEAUTIFY_FLAG" val=""/>
  <p:tag name="KSO_WM_DIAGRAM_VIRTUALLY_FRAME" val="{&quot;height&quot;:260.9085826771653,&quot;left&quot;:89.9920472440945,&quot;top&quot;:100.44141732283465,&quot;width&quot;:601.4579527559056}"/>
</p:tagLst>
</file>

<file path=ppt/tags/tag67.xml><?xml version="1.0" encoding="utf-8"?>
<p:tagLst xmlns:p="http://schemas.openxmlformats.org/presentationml/2006/main">
  <p:tag name="KSO_WM_BEAUTIFY_FLAG" val=""/>
  <p:tag name="KSO_WM_DIAGRAM_VIRTUALLY_FRAME" val="{&quot;height&quot;:260.9085826771653,&quot;left&quot;:89.9920472440945,&quot;top&quot;:100.44141732283465,&quot;width&quot;:601.4579527559056}"/>
</p:tagLst>
</file>

<file path=ppt/tags/tag68.xml><?xml version="1.0" encoding="utf-8"?>
<p:tagLst xmlns:p="http://schemas.openxmlformats.org/presentationml/2006/main">
  <p:tag name="KSO_WM_DIAGRAM_VIRTUALLY_FRAME" val="{&quot;height&quot;:243.78448818897635,&quot;left&quot;:89.9920472440945,&quot;top&quot;:100.44141732283465,&quot;width&quot;:582.2579527559055}"/>
</p:tagLst>
</file>

<file path=ppt/tags/tag69.xml><?xml version="1.0" encoding="utf-8"?>
<p:tagLst xmlns:p="http://schemas.openxmlformats.org/presentationml/2006/main">
  <p:tag name="KSO_WM_BEAUTIFY_FLAG" val=""/>
  <p:tag name="KSO_WM_DIAGRAM_VIRTUALLY_FRAME" val="{&quot;height&quot;:243.78448818897635,&quot;left&quot;:89.9920472440945,&quot;top&quot;:100.44141732283465,&quot;width&quot;:582.2579527559055}"/>
</p:tagLst>
</file>

<file path=ppt/tags/tag7.xml><?xml version="1.0" encoding="utf-8"?>
<p:tagLst xmlns:p="http://schemas.openxmlformats.org/presentationml/2006/main">
  <p:tag name="KSO_WM_BEAUTIFY_FLAG" val=""/>
  <p:tag name="KSO_WM_DIAGRAM_VIRTUALLY_FRAME" val="{&quot;height&quot;:290.552755905512,&quot;left&quot;:21.458188976377947,&quot;top&quot;:76.47149606299213,&quot;width&quot;:671.4918110236221}"/>
</p:tagLst>
</file>

<file path=ppt/tags/tag70.xml><?xml version="1.0" encoding="utf-8"?>
<p:tagLst xmlns:p="http://schemas.openxmlformats.org/presentationml/2006/main">
  <p:tag name="KSO_WM_BEAUTIFY_FLAG" val=""/>
  <p:tag name="KSO_WM_DIAGRAM_VIRTUALLY_FRAME" val="{&quot;height&quot;:243.78448818897635,&quot;left&quot;:89.9920472440945,&quot;top&quot;:100.44141732283465,&quot;width&quot;:582.2579527559055}"/>
</p:tagLst>
</file>

<file path=ppt/tags/tag71.xml><?xml version="1.0" encoding="utf-8"?>
<p:tagLst xmlns:p="http://schemas.openxmlformats.org/presentationml/2006/main">
  <p:tag name="KSO_WM_BEAUTIFY_FLAG" val=""/>
  <p:tag name="KSO_WM_DIAGRAM_VIRTUALLY_FRAME" val="{&quot;height&quot;:260.9085826771653,&quot;left&quot;:89.9920472440945,&quot;top&quot;:100.44141732283465,&quot;width&quot;:601.4579527559056}"/>
</p:tagLst>
</file>

<file path=ppt/tags/tag72.xml><?xml version="1.0" encoding="utf-8"?>
<p:tagLst xmlns:p="http://schemas.openxmlformats.org/presentationml/2006/main">
  <p:tag name="KSO_WM_BEAUTIFY_FLAG" val=""/>
  <p:tag name="KSO_WM_DIAGRAM_VIRTUALLY_FRAME" val="{&quot;height&quot;:260.9085826771653,&quot;left&quot;:89.9920472440945,&quot;top&quot;:100.44141732283465,&quot;width&quot;:601.4579527559056}"/>
</p:tagLst>
</file>

<file path=ppt/tags/tag73.xml><?xml version="1.0" encoding="utf-8"?>
<p:tagLst xmlns:p="http://schemas.openxmlformats.org/presentationml/2006/main">
  <p:tag name="KSO_WM_DIAGRAM_VIRTUALLY_FRAME" val="{&quot;height&quot;:243.78448818897635,&quot;left&quot;:89.9920472440945,&quot;top&quot;:100.44141732283465,&quot;width&quot;:582.2579527559055}"/>
</p:tagLst>
</file>

<file path=ppt/tags/tag74.xml><?xml version="1.0" encoding="utf-8"?>
<p:tagLst xmlns:p="http://schemas.openxmlformats.org/presentationml/2006/main">
  <p:tag name="KSO_WM_BEAUTIFY_FLAG" val=""/>
  <p:tag name="KSO_WM_DIAGRAM_VIRTUALLY_FRAME" val="{&quot;height&quot;:243.78448818897635,&quot;left&quot;:89.9920472440945,&quot;top&quot;:100.44141732283465,&quot;width&quot;:582.2579527559055}"/>
</p:tagLst>
</file>

<file path=ppt/tags/tag75.xml><?xml version="1.0" encoding="utf-8"?>
<p:tagLst xmlns:p="http://schemas.openxmlformats.org/presentationml/2006/main">
  <p:tag name="KSO_WM_BEAUTIFY_FLAG" val=""/>
  <p:tag name="KSO_WM_DIAGRAM_VIRTUALLY_FRAME" val="{&quot;height&quot;:243.78448818897635,&quot;left&quot;:89.9920472440945,&quot;top&quot;:100.44141732283465,&quot;width&quot;:582.2579527559055}"/>
</p:tagLst>
</file>

<file path=ppt/tags/tag76.xml><?xml version="1.0" encoding="utf-8"?>
<p:tagLst xmlns:p="http://schemas.openxmlformats.org/presentationml/2006/main">
  <p:tag name="KSO_WM_BEAUTIFY_FLAG" val=""/>
  <p:tag name="KSO_WM_DIAGRAM_VIRTUALLY_FRAME" val="{&quot;height&quot;:243.78448818897635,&quot;left&quot;:89.9920472440945,&quot;top&quot;:100.44141732283465,&quot;width&quot;:582.2579527559055}"/>
</p:tagLst>
</file>

<file path=ppt/tags/tag77.xml><?xml version="1.0" encoding="utf-8"?>
<p:tagLst xmlns:p="http://schemas.openxmlformats.org/presentationml/2006/main">
  <p:tag name="KSO_WM_BEAUTIFY_FLAG" val=""/>
  <p:tag name="KSO_WM_DIAGRAM_VIRTUALLY_FRAME" val="{&quot;height&quot;:243.78448818897635,&quot;left&quot;:89.9920472440945,&quot;top&quot;:100.44141732283465,&quot;width&quot;:582.2579527559055}"/>
</p:tagLst>
</file>

<file path=ppt/tags/tag78.xml><?xml version="1.0" encoding="utf-8"?>
<p:tagLst xmlns:p="http://schemas.openxmlformats.org/presentationml/2006/main">
  <p:tag name="KSO_WM_BEAUTIFY_FLAG" val=""/>
  <p:tag name="KSO_WM_DIAGRAM_VIRTUALLY_FRAME" val="{&quot;height&quot;:243.78448818897635,&quot;left&quot;:89.9920472440945,&quot;top&quot;:100.44141732283465,&quot;width&quot;:582.2579527559055}"/>
</p:tagLst>
</file>

<file path=ppt/tags/tag79.xml><?xml version="1.0" encoding="utf-8"?>
<p:tagLst xmlns:p="http://schemas.openxmlformats.org/presentationml/2006/main">
  <p:tag name="KSO_WM_BEAUTIFY_FLAG" val=""/>
  <p:tag name="KSO_WM_DIAGRAM_VIRTUALLY_FRAME" val="{&quot;height&quot;:243.78448818897635,&quot;left&quot;:89.9920472440945,&quot;top&quot;:100.44141732283465,&quot;width&quot;:582.2579527559055}"/>
</p:tagLst>
</file>

<file path=ppt/tags/tag8.xml><?xml version="1.0" encoding="utf-8"?>
<p:tagLst xmlns:p="http://schemas.openxmlformats.org/presentationml/2006/main">
  <p:tag name="KSO_WM_BEAUTIFY_FLAG" val=""/>
  <p:tag name="KSO_WM_DIAGRAM_VIRTUALLY_FRAME" val="{&quot;height&quot;:290.552755905512,&quot;left&quot;:21.458188976377947,&quot;top&quot;:76.47149606299213,&quot;width&quot;:671.4918110236221}"/>
</p:tagLst>
</file>

<file path=ppt/tags/tag80.xml><?xml version="1.0" encoding="utf-8"?>
<p:tagLst xmlns:p="http://schemas.openxmlformats.org/presentationml/2006/main">
  <p:tag name="KSO_WM_BEAUTIFY_FLAG" val=""/>
  <p:tag name="KSO_WM_DIAGRAM_VIRTUALLY_FRAME" val="{&quot;height&quot;:243.78448818897635,&quot;left&quot;:89.9920472440945,&quot;top&quot;:100.44141732283465,&quot;width&quot;:582.2579527559055}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  <p:tag name="KSO_WM_DIAGRAM_VIRTUALLY_FRAME" val="{&quot;height&quot;:260.9085826771653,&quot;left&quot;:89.9920472440945,&quot;top&quot;:100.44141732283465,&quot;width&quot;:601.4579527559056}"/>
</p:tagLst>
</file>

<file path=ppt/tags/tag83.xml><?xml version="1.0" encoding="utf-8"?>
<p:tagLst xmlns:p="http://schemas.openxmlformats.org/presentationml/2006/main">
  <p:tag name="KSO_WM_BEAUTIFY_FLAG" val=""/>
  <p:tag name="KSO_WM_DIAGRAM_VIRTUALLY_FRAME" val="{&quot;height&quot;:260.9085826771653,&quot;left&quot;:89.9920472440945,&quot;top&quot;:100.44141732283465,&quot;width&quot;:601.4579527559056}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  <p:tag name="KSO_WM_DIAGRAM_VIRTUALLY_FRAME" val="{&quot;height&quot;:290.552755905512,&quot;left&quot;:21.458188976377947,&quot;top&quot;:76.47149606299213,&quot;width&quot;:671.4918110236221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87">
      <a:dk1>
        <a:sysClr val="windowText" lastClr="000000"/>
      </a:dk1>
      <a:lt1>
        <a:sysClr val="window" lastClr="FFFFFF"/>
      </a:lt1>
      <a:dk2>
        <a:srgbClr val="195D5C"/>
      </a:dk2>
      <a:lt2>
        <a:srgbClr val="EEECE1"/>
      </a:lt2>
      <a:accent1>
        <a:srgbClr val="217977"/>
      </a:accent1>
      <a:accent2>
        <a:srgbClr val="595959"/>
      </a:accent2>
      <a:accent3>
        <a:srgbClr val="A5A5A5"/>
      </a:accent3>
      <a:accent4>
        <a:srgbClr val="A5A5A5"/>
      </a:accent4>
      <a:accent5>
        <a:srgbClr val="A5A5A5"/>
      </a:accent5>
      <a:accent6>
        <a:srgbClr val="A5A5A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1596</Words>
  <Application>WPS 演示</Application>
  <PresentationFormat>全屏显示(16:9)</PresentationFormat>
  <Paragraphs>175</Paragraphs>
  <Slides>13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微软雅黑</vt:lpstr>
      <vt:lpstr>黑体</vt:lpstr>
      <vt:lpstr>等线</vt:lpstr>
      <vt:lpstr>Arial Unicode MS</vt:lpstr>
      <vt:lpstr>等线 Light</vt:lpstr>
      <vt:lpstr>Open Sans</vt:lpstr>
      <vt:lpstr>Segoe Print</vt:lpstr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清新简约教育教学课程设计教师说课PPT</dc:title>
  <dc:creator/>
  <cp:lastModifiedBy>Administrator</cp:lastModifiedBy>
  <cp:revision>61</cp:revision>
  <dcterms:created xsi:type="dcterms:W3CDTF">2025-01-10T08:26:00Z</dcterms:created>
  <dcterms:modified xsi:type="dcterms:W3CDTF">2025-02-18T00:11:16Z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CC7CC9889E004C548FA084607E391425_13</vt:lpwstr>
  </property>
  <property fmtid="{D5CDD505-2E9C-101B-9397-08002B2CF9AE}" pid="3" name="KSOProductBuildVer">
    <vt:lpwstr>2052-11.8.6.8697</vt:lpwstr>
  </property>
</Properties>
</file>