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306" r:id="rId7"/>
    <p:sldId id="382" r:id="rId8"/>
    <p:sldId id="307" r:id="rId9"/>
    <p:sldId id="333" r:id="rId10"/>
    <p:sldId id="357" r:id="rId11"/>
    <p:sldId id="359" r:id="rId12"/>
    <p:sldId id="344" r:id="rId13"/>
    <p:sldId id="360" r:id="rId14"/>
    <p:sldId id="385" r:id="rId15"/>
    <p:sldId id="334" r:id="rId16"/>
    <p:sldId id="345" r:id="rId17"/>
    <p:sldId id="346" r:id="rId18"/>
    <p:sldId id="426" r:id="rId19"/>
    <p:sldId id="424" r:id="rId20"/>
    <p:sldId id="427" r:id="rId21"/>
    <p:sldId id="428" r:id="rId22"/>
    <p:sldId id="429" r:id="rId23"/>
    <p:sldId id="430" r:id="rId24"/>
    <p:sldId id="431" r:id="rId25"/>
    <p:sldId id="434" r:id="rId26"/>
    <p:sldId id="436" r:id="rId27"/>
    <p:sldId id="438" r:id="rId28"/>
    <p:sldId id="437" r:id="rId29"/>
    <p:sldId id="441" r:id="rId30"/>
    <p:sldId id="440" r:id="rId31"/>
    <p:sldId id="448" r:id="rId32"/>
    <p:sldId id="449" r:id="rId33"/>
    <p:sldId id="451" r:id="rId34"/>
    <p:sldId id="450" r:id="rId35"/>
    <p:sldId id="452" r:id="rId36"/>
    <p:sldId id="454" r:id="rId37"/>
    <p:sldId id="453" r:id="rId38"/>
    <p:sldId id="459" r:id="rId39"/>
    <p:sldId id="308" r:id="rId40"/>
    <p:sldId id="343" r:id="rId41"/>
    <p:sldId id="455" r:id="rId42"/>
    <p:sldId id="456" r:id="rId43"/>
    <p:sldId id="419" r:id="rId44"/>
    <p:sldId id="457" r:id="rId45"/>
    <p:sldId id="338" r:id="rId46"/>
    <p:sldId id="292" r:id="rId47"/>
  </p:sldIdLst>
  <p:sldSz cx="9144000" cy="5143500" type="screen16x9"/>
  <p:notesSz cx="6858000" cy="9144000"/>
  <p:custDataLst>
    <p:tags r:id="rId51"/>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1" Type="http://schemas.openxmlformats.org/officeDocument/2006/relationships/tags" Target="tags/tag139.xml"/><Relationship Id="rId50" Type="http://schemas.openxmlformats.org/officeDocument/2006/relationships/tableStyles" Target="tableStyles.xml"/><Relationship Id="rId5" Type="http://schemas.openxmlformats.org/officeDocument/2006/relationships/notesMaster" Target="notesMasters/notesMaster1.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7" Type="http://schemas.openxmlformats.org/officeDocument/2006/relationships/notesSlide" Target="../notesSlides/notesSlide12.xml"/><Relationship Id="rId26" Type="http://schemas.openxmlformats.org/officeDocument/2006/relationships/slideLayout" Target="../slideLayouts/slideLayout1.xml"/><Relationship Id="rId25" Type="http://schemas.openxmlformats.org/officeDocument/2006/relationships/tags" Target="../tags/tag64.xml"/><Relationship Id="rId24" Type="http://schemas.openxmlformats.org/officeDocument/2006/relationships/tags" Target="../tags/tag63.xml"/><Relationship Id="rId23" Type="http://schemas.openxmlformats.org/officeDocument/2006/relationships/tags" Target="../tags/tag62.xml"/><Relationship Id="rId22" Type="http://schemas.openxmlformats.org/officeDocument/2006/relationships/tags" Target="../tags/tag61.xml"/><Relationship Id="rId21" Type="http://schemas.openxmlformats.org/officeDocument/2006/relationships/tags" Target="../tags/tag60.xml"/><Relationship Id="rId20" Type="http://schemas.openxmlformats.org/officeDocument/2006/relationships/tags" Target="../tags/tag59.xml"/><Relationship Id="rId2" Type="http://schemas.openxmlformats.org/officeDocument/2006/relationships/tags" Target="../tags/tag41.xml"/><Relationship Id="rId19" Type="http://schemas.openxmlformats.org/officeDocument/2006/relationships/tags" Target="../tags/tag58.xml"/><Relationship Id="rId18" Type="http://schemas.openxmlformats.org/officeDocument/2006/relationships/tags" Target="../tags/tag57.xml"/><Relationship Id="rId17" Type="http://schemas.openxmlformats.org/officeDocument/2006/relationships/tags" Target="../tags/tag56.xml"/><Relationship Id="rId16" Type="http://schemas.openxmlformats.org/officeDocument/2006/relationships/tags" Target="../tags/tag55.xml"/><Relationship Id="rId15" Type="http://schemas.openxmlformats.org/officeDocument/2006/relationships/tags" Target="../tags/tag54.xml"/><Relationship Id="rId14" Type="http://schemas.openxmlformats.org/officeDocument/2006/relationships/tags" Target="../tags/tag53.xml"/><Relationship Id="rId13" Type="http://schemas.openxmlformats.org/officeDocument/2006/relationships/tags" Target="../tags/tag52.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image" Target="../media/image3.png"/><Relationship Id="rId3" Type="http://schemas.openxmlformats.org/officeDocument/2006/relationships/tags" Target="../tags/tag2.xml"/><Relationship Id="rId2" Type="http://schemas.openxmlformats.org/officeDocument/2006/relationships/tags" Target="../tags/tag1.xml"/><Relationship Id="rId16" Type="http://schemas.openxmlformats.org/officeDocument/2006/relationships/notesSlide" Target="../notesSlides/notesSlide2.xml"/><Relationship Id="rId15" Type="http://schemas.openxmlformats.org/officeDocument/2006/relationships/slideLayout" Target="../slideLayouts/slideLayout1.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tags" Target="../tags/tag84.xml"/><Relationship Id="rId8" Type="http://schemas.openxmlformats.org/officeDocument/2006/relationships/tags" Target="../tags/tag83.xml"/><Relationship Id="rId7" Type="http://schemas.openxmlformats.org/officeDocument/2006/relationships/tags" Target="../tags/tag82.xml"/><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1" Type="http://schemas.openxmlformats.org/officeDocument/2006/relationships/notesSlide" Target="../notesSlides/notesSlide19.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tags" Target="../tags/tag85.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2.xml"/><Relationship Id="rId6"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tags" Target="../tags/tag95.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tags" Target="../tags/tag99.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tags" Target="../tags/tag103.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29.xml"/><Relationship Id="rId6" Type="http://schemas.openxmlformats.org/officeDocument/2006/relationships/slideLayout" Target="../slideLayouts/slideLayout1.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image" Target="../media/image1.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xml"/><Relationship Id="rId2" Type="http://schemas.openxmlformats.org/officeDocument/2006/relationships/tags" Target="../tags/tag108.xml"/><Relationship Id="rId1" Type="http://schemas.openxmlformats.org/officeDocument/2006/relationships/image" Target="../media/image1.jpe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1.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tags" Target="../tags/tag115.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image" Target="../media/image1.jpe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tags" Target="../tags/tag116.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image" Target="../media/image1.jpe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image" Target="../media/image1.jpe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1.xml"/><Relationship Id="rId4" Type="http://schemas.openxmlformats.org/officeDocument/2006/relationships/tags" Target="../tags/tag123.xml"/><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image" Target="../media/image1.jpeg"/></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1.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image" Target="../media/image1.jpe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8.xml"/><Relationship Id="rId5" Type="http://schemas.openxmlformats.org/officeDocument/2006/relationships/slideLayout" Target="../slideLayouts/slideLayout1.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1.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image" Target="../media/image1.jpeg"/></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1.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image" Target="../media/image1.jpeg"/></Relationships>
</file>

<file path=ppt/slides/_rels/slide42.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1.xml"/><Relationship Id="rId4" Type="http://schemas.openxmlformats.org/officeDocument/2006/relationships/tags" Target="../tags/tag138.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image" Target="../media/image1.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tags" Target="../tags/tag35.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6.png"/><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2</a:t>
            </a:r>
            <a:r>
              <a:rPr lang="en-US" altLang="zh-CN" sz="2800" b="1" dirty="0">
                <a:solidFill>
                  <a:schemeClr val="bg1"/>
                </a:solidFill>
              </a:rPr>
              <a:t>  </a:t>
            </a:r>
            <a:endParaRPr lang="en-US" altLang="zh-CN" sz="2800" b="1" dirty="0">
              <a:solidFill>
                <a:schemeClr val="bg1"/>
              </a:solidFill>
            </a:endParaRPr>
          </a:p>
          <a:p>
            <a:pPr algn="ctr">
              <a:lnSpc>
                <a:spcPct val="150000"/>
              </a:lnSpc>
            </a:pPr>
            <a:r>
              <a:rPr lang="zh-CN" altLang="en-US" sz="2800" b="1" dirty="0">
                <a:solidFill>
                  <a:schemeClr val="bg1"/>
                </a:solidFill>
              </a:rPr>
              <a:t>学前教育的目标、任务和</a:t>
            </a:r>
            <a:r>
              <a:rPr lang="zh-CN" altLang="en-US" sz="2800" b="1" dirty="0">
                <a:solidFill>
                  <a:schemeClr val="bg1"/>
                </a:solidFill>
              </a:rPr>
              <a:t>原则</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739140" y="1223010"/>
            <a:ext cx="7579995" cy="262953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962660" y="1354455"/>
            <a:ext cx="7054850" cy="2559685"/>
          </a:xfrm>
          <a:prstGeom prst="rect">
            <a:avLst/>
          </a:prstGeom>
          <a:noFill/>
          <a:ln w="9525">
            <a:noFill/>
          </a:ln>
        </p:spPr>
        <p:txBody>
          <a:bodyPr>
            <a:noAutofit/>
          </a:bodyPr>
          <a:p>
            <a:pPr indent="0" algn="l" fontAlgn="auto">
              <a:lnSpc>
                <a:spcPct val="150000"/>
              </a:lnSpc>
            </a:pPr>
            <a:r>
              <a:rPr lang="en-US" sz="1600" b="0" noProof="0" dirty="0">
                <a:ln>
                  <a:noFill/>
                </a:ln>
                <a:effectLst/>
                <a:uLnTx/>
                <a:uFillTx/>
                <a:latin typeface="黑体" panose="02010609060101010101" charset="-122"/>
                <a:ea typeface="黑体" panose="02010609060101010101" charset="-122"/>
              </a:rPr>
              <a:t>    </a:t>
            </a:r>
            <a:r>
              <a:rPr sz="1600" b="0" noProof="0" dirty="0">
                <a:ln>
                  <a:noFill/>
                </a:ln>
                <a:effectLst/>
                <a:uLnTx/>
                <a:uFillTx/>
                <a:latin typeface="黑体" panose="02010609060101010101" charset="-122"/>
                <a:ea typeface="黑体" panose="02010609060101010101" charset="-122"/>
              </a:rPr>
              <a:t>社会上风行的“零岁方案”、“神童方案”。一些家长和幼教机构难以摆脱这种短视的教育做法，表现为重知识灌输轻能力培养、重智力培养轻人格因素培养等错误倾向。一些幼儿园迫于家长压力或经济利益的驱动，办起了各式各样的兴趣班、特长班。</a:t>
            </a:r>
            <a:endParaRPr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sz="1600" b="0" noProof="0" dirty="0">
                <a:ln>
                  <a:noFill/>
                </a:ln>
                <a:effectLst/>
                <a:uLnTx/>
                <a:uFillTx/>
                <a:latin typeface="黑体" panose="02010609060101010101" charset="-122"/>
                <a:ea typeface="黑体" panose="02010609060101010101" charset="-122"/>
              </a:rPr>
              <a:t> </a:t>
            </a:r>
            <a:r>
              <a:rPr lang="en-US" sz="1600" b="0" noProof="0" dirty="0">
                <a:ln>
                  <a:noFill/>
                </a:ln>
                <a:effectLst/>
                <a:uLnTx/>
                <a:uFillTx/>
                <a:latin typeface="黑体" panose="02010609060101010101" charset="-122"/>
                <a:ea typeface="黑体" panose="02010609060101010101" charset="-122"/>
              </a:rPr>
              <a:t>   </a:t>
            </a:r>
            <a:r>
              <a:rPr lang="en-US" sz="1600" b="0" noProof="0" dirty="0">
                <a:ln>
                  <a:noFill/>
                </a:ln>
                <a:solidFill>
                  <a:srgbClr val="FF0000"/>
                </a:solidFill>
                <a:effectLst/>
                <a:uLnTx/>
                <a:uFillTx/>
                <a:latin typeface="黑体" panose="02010609060101010101" charset="-122"/>
                <a:ea typeface="黑体" panose="02010609060101010101" charset="-122"/>
              </a:rPr>
              <a:t>请你从正确理解我国学前教育目标这一角度分析以上现象。写一篇200字以上的小文章表述自己看法</a:t>
            </a:r>
            <a:r>
              <a:rPr lang="zh-CN" altLang="en-US" sz="1600" b="0" noProof="0" dirty="0">
                <a:ln>
                  <a:noFill/>
                </a:ln>
                <a:solidFill>
                  <a:srgbClr val="FF0000"/>
                </a:solidFill>
                <a:effectLst/>
                <a:uLnTx/>
                <a:uFillTx/>
                <a:latin typeface="黑体" panose="02010609060101010101" charset="-122"/>
                <a:ea typeface="黑体" panose="02010609060101010101" charset="-122"/>
              </a:rPr>
              <a:t>。</a:t>
            </a:r>
            <a:endParaRPr lang="zh-CN" altLang="en-US" sz="1600" b="0" noProof="0" dirty="0">
              <a:ln>
                <a:noFill/>
              </a:ln>
              <a:solidFill>
                <a:srgbClr val="FF0000"/>
              </a:solidFill>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86765" y="1282065"/>
            <a:ext cx="3282315" cy="1891665"/>
          </a:xfrm>
          <a:prstGeom prst="rect">
            <a:avLst/>
          </a:prstGeom>
        </p:spPr>
      </p:pic>
      <p:sp>
        <p:nvSpPr>
          <p:cNvPr id="16" name="文本框 15"/>
          <p:cNvSpPr txBox="1"/>
          <p:nvPr/>
        </p:nvSpPr>
        <p:spPr>
          <a:xfrm>
            <a:off x="1520190" y="17481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227830" y="1686560"/>
            <a:ext cx="4370705" cy="1082040"/>
          </a:xfrm>
          <a:prstGeom prst="rect">
            <a:avLst/>
          </a:prstGeom>
          <a:noFill/>
        </p:spPr>
        <p:txBody>
          <a:bodyPr wrap="none" rtlCol="0">
            <a:noAutofit/>
          </a:bodyPr>
          <a:lstStyle/>
          <a:p>
            <a:pPr algn="l">
              <a:lnSpc>
                <a:spcPct val="150000"/>
              </a:lnSpc>
            </a:pPr>
            <a:r>
              <a:rPr lang="zh-CN" altLang="en-US" sz="4000" b="1" dirty="0">
                <a:solidFill>
                  <a:srgbClr val="1A5D5C"/>
                </a:solidFill>
                <a:sym typeface="+mn-ea"/>
              </a:rPr>
              <a:t>学前教育的任务</a:t>
            </a:r>
            <a:endParaRPr lang="zh-CN" altLang="en-US" sz="4000" b="1" dirty="0">
              <a:solidFill>
                <a:srgbClr val="1A5D5C"/>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24840" y="1024255"/>
            <a:ext cx="8120380" cy="340106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我上幼儿园了！以前，听妈妈说幼儿园怎么怎么好玩，可是，我觉得幼儿园除了小朋友多，有些玩具以外好象没什么好玩的，没有家里自由自在想干什么就干什么，所以啊，我还不太喜欢上幼儿园呢。今天一早，妈妈急急忙忙把我送到幼儿园，又匆匆忙忙的走了，她又丢下我上班去了。我又哭了，哭得一把鼻涕一把眼泪，老师安慰了我又给我洗了一把脸。可是，过了不久我又尿湿了裤子。阿姨从我的书包里拿出裤子给我换了。看见教室里有好多玩具，于是，我不想哭了，我拿着几块积木玩了起来。过了不久我们开始吃早点，有几个年纪小一点的弟弟妹妹还不会自己吃饭，老师们只好喂他们。我会自己吃饭，可是我也想让老师喂我吃，老师喂了我两口以后对我说：“你很能干，你自己吃好吗？”于是我自己大口大口的吃起来，吃了一个鸡蛋还有一碗稀饭。接着老师教我们唱了歌，我们学会了唱“爸爸妈妈去上班，我上幼儿园，也不哭也不闹叫声老师早”，我们还玩了一个“大灰狼和小白兔”的游戏。</a:t>
            </a:r>
            <a:r>
              <a:rPr lang="en-US" altLang="zh-CN" sz="1400" spc="16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en-US" altLang="zh-CN" sz="1400" spc="16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endParaRPr lang="en-US" altLang="zh-CN" sz="1400" spc="16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spc="16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上述材料反映了幼儿园的任务是什么？</a:t>
            </a:r>
            <a:endParaRPr sz="1400" spc="16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31" name="AutoShape 10"/>
          <p:cNvSpPr>
            <a:spLocks noChangeArrowheads="1"/>
          </p:cNvSpPr>
          <p:nvPr>
            <p:custDataLst>
              <p:tags r:id="rId3"/>
            </p:custDataLst>
          </p:nvPr>
        </p:nvSpPr>
        <p:spPr bwMode="auto">
          <a:xfrm rot="16200000">
            <a:off x="3895090" y="-1512570"/>
            <a:ext cx="1290320" cy="8527415"/>
          </a:xfrm>
          <a:prstGeom prst="downArrow">
            <a:avLst>
              <a:gd name="adj1" fmla="val 49065"/>
              <a:gd name="adj2" fmla="val 44827"/>
            </a:avLst>
          </a:prstGeom>
          <a:solidFill>
            <a:schemeClr val="accent5">
              <a:lumMod val="40000"/>
              <a:lumOff val="60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2" name="组合 31"/>
          <p:cNvGrpSpPr/>
          <p:nvPr/>
        </p:nvGrpSpPr>
        <p:grpSpPr bwMode="auto">
          <a:xfrm>
            <a:off x="2443443" y="2042661"/>
            <a:ext cx="1395538" cy="1396021"/>
            <a:chOff x="1295400" y="2786058"/>
            <a:chExt cx="1753450" cy="1751017"/>
          </a:xfrm>
        </p:grpSpPr>
        <p:grpSp>
          <p:nvGrpSpPr>
            <p:cNvPr id="33" name="Group 6"/>
            <p:cNvGrpSpPr/>
            <p:nvPr/>
          </p:nvGrpSpPr>
          <p:grpSpPr bwMode="auto">
            <a:xfrm>
              <a:off x="1295400" y="2786058"/>
              <a:ext cx="1753450" cy="1751017"/>
              <a:chOff x="1823" y="2371"/>
              <a:chExt cx="1801" cy="1801"/>
            </a:xfrm>
          </p:grpSpPr>
          <p:sp>
            <p:nvSpPr>
              <p:cNvPr id="35" name="Oval 7"/>
              <p:cNvSpPr>
                <a:spLocks noChangeArrowheads="1"/>
              </p:cNvSpPr>
              <p:nvPr>
                <p:custDataLst>
                  <p:tags r:id="rId4"/>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Oval 8"/>
              <p:cNvSpPr>
                <a:spLocks noChangeArrowheads="1"/>
              </p:cNvSpPr>
              <p:nvPr>
                <p:custDataLst>
                  <p:tags r:id="rId5"/>
                </p:custDataLst>
              </p:nvPr>
            </p:nvSpPr>
            <p:spPr bwMode="auto">
              <a:xfrm>
                <a:off x="1945" y="2493"/>
                <a:ext cx="1556" cy="1556"/>
              </a:xfrm>
              <a:prstGeom prst="ellipse">
                <a:avLst/>
              </a:prstGeom>
              <a:solidFill>
                <a:schemeClr val="accent2"/>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4" name="Text Box 9"/>
            <p:cNvSpPr txBox="1">
              <a:spLocks noChangeArrowheads="1"/>
            </p:cNvSpPr>
            <p:nvPr>
              <p:custDataLst>
                <p:tags r:id="rId6"/>
              </p:custDataLst>
            </p:nvPr>
          </p:nvSpPr>
          <p:spPr bwMode="auto">
            <a:xfrm>
              <a:off x="1318136" y="3456690"/>
              <a:ext cx="1667523" cy="457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关注</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7" name="组合 36"/>
          <p:cNvGrpSpPr/>
          <p:nvPr/>
        </p:nvGrpSpPr>
        <p:grpSpPr bwMode="auto">
          <a:xfrm>
            <a:off x="4464996" y="2043296"/>
            <a:ext cx="1540704" cy="1396021"/>
            <a:chOff x="1214414" y="2786058"/>
            <a:chExt cx="1935848" cy="1751017"/>
          </a:xfrm>
        </p:grpSpPr>
        <p:grpSp>
          <p:nvGrpSpPr>
            <p:cNvPr id="38" name="Group 6"/>
            <p:cNvGrpSpPr/>
            <p:nvPr/>
          </p:nvGrpSpPr>
          <p:grpSpPr bwMode="auto">
            <a:xfrm>
              <a:off x="1295400" y="2786058"/>
              <a:ext cx="1753450" cy="1751017"/>
              <a:chOff x="1823" y="2371"/>
              <a:chExt cx="1801" cy="1801"/>
            </a:xfrm>
          </p:grpSpPr>
          <p:sp>
            <p:nvSpPr>
              <p:cNvPr id="40" name="Oval 7"/>
              <p:cNvSpPr>
                <a:spLocks noChangeArrowheads="1"/>
              </p:cNvSpPr>
              <p:nvPr>
                <p:custDataLst>
                  <p:tags r:id="rId7"/>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Oval 8"/>
              <p:cNvSpPr>
                <a:spLocks noChangeArrowheads="1"/>
              </p:cNvSpPr>
              <p:nvPr>
                <p:custDataLst>
                  <p:tags r:id="rId8"/>
                </p:custDataLst>
              </p:nvPr>
            </p:nvSpPr>
            <p:spPr bwMode="auto">
              <a:xfrm>
                <a:off x="1945"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Text Box 9"/>
            <p:cNvSpPr txBox="1">
              <a:spLocks noChangeArrowheads="1"/>
            </p:cNvSpPr>
            <p:nvPr>
              <p:custDataLst>
                <p:tags r:id="rId9"/>
              </p:custDataLst>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关注智力</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47" name="组合 40"/>
          <p:cNvGrpSpPr/>
          <p:nvPr/>
        </p:nvGrpSpPr>
        <p:grpSpPr bwMode="auto">
          <a:xfrm>
            <a:off x="407973" y="2010911"/>
            <a:ext cx="1540705" cy="1396021"/>
            <a:chOff x="1200053" y="2786058"/>
            <a:chExt cx="1935848" cy="1751017"/>
          </a:xfrm>
        </p:grpSpPr>
        <p:grpSp>
          <p:nvGrpSpPr>
            <p:cNvPr id="48" name="Group 6"/>
            <p:cNvGrpSpPr/>
            <p:nvPr/>
          </p:nvGrpSpPr>
          <p:grpSpPr bwMode="auto">
            <a:xfrm>
              <a:off x="1295400" y="2786058"/>
              <a:ext cx="1753450" cy="1751017"/>
              <a:chOff x="1823" y="2371"/>
              <a:chExt cx="1801" cy="1801"/>
            </a:xfrm>
          </p:grpSpPr>
          <p:sp>
            <p:nvSpPr>
              <p:cNvPr id="50" name="Oval 7"/>
              <p:cNvSpPr>
                <a:spLocks noChangeArrowheads="1"/>
              </p:cNvSpPr>
              <p:nvPr>
                <p:custDataLst>
                  <p:tags r:id="rId10"/>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Oval 8"/>
              <p:cNvSpPr>
                <a:spLocks noChangeArrowheads="1"/>
              </p:cNvSpPr>
              <p:nvPr>
                <p:custDataLst>
                  <p:tags r:id="rId11"/>
                </p:custDataLst>
              </p:nvPr>
            </p:nvSpPr>
            <p:spPr bwMode="auto">
              <a:xfrm>
                <a:off x="1946"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9" name="Text Box 9"/>
            <p:cNvSpPr txBox="1">
              <a:spLocks noChangeArrowheads="1"/>
            </p:cNvSpPr>
            <p:nvPr>
              <p:custDataLst>
                <p:tags r:id="rId12"/>
              </p:custDataLst>
            </p:nvPr>
          </p:nvSpPr>
          <p:spPr bwMode="auto">
            <a:xfrm>
              <a:off x="1200053" y="338219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关注生活</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和</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安全</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3" name="矩形标注 52"/>
          <p:cNvSpPr/>
          <p:nvPr>
            <p:custDataLst>
              <p:tags r:id="rId13"/>
            </p:custDataLst>
          </p:nvPr>
        </p:nvSpPr>
        <p:spPr>
          <a:xfrm>
            <a:off x="350162" y="1901103"/>
            <a:ext cx="1434974" cy="58155"/>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4" name="Rectangle 28"/>
          <p:cNvSpPr>
            <a:spLocks noChangeArrowheads="1"/>
          </p:cNvSpPr>
          <p:nvPr>
            <p:custDataLst>
              <p:tags r:id="rId14"/>
            </p:custDataLst>
          </p:nvPr>
        </p:nvSpPr>
        <p:spPr bwMode="auto">
          <a:xfrm>
            <a:off x="2306955" y="3580765"/>
            <a:ext cx="153225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19世纪下半叶至</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20世纪上半叶</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6" name="矩形标注 55"/>
          <p:cNvSpPr/>
          <p:nvPr>
            <p:custDataLst>
              <p:tags r:id="rId15"/>
            </p:custDataLst>
          </p:nvPr>
        </p:nvSpPr>
        <p:spPr>
          <a:xfrm>
            <a:off x="4464533" y="1895388"/>
            <a:ext cx="1434974" cy="58155"/>
          </a:xfrm>
          <a:prstGeom prst="wedgeRectCallout">
            <a:avLst>
              <a:gd name="adj1" fmla="val -23398"/>
              <a:gd name="adj2" fmla="val 403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7" name="Rectangle 28"/>
          <p:cNvSpPr>
            <a:spLocks noChangeArrowheads="1"/>
          </p:cNvSpPr>
          <p:nvPr>
            <p:custDataLst>
              <p:tags r:id="rId16"/>
            </p:custDataLst>
          </p:nvPr>
        </p:nvSpPr>
        <p:spPr bwMode="auto">
          <a:xfrm>
            <a:off x="4605655" y="1341120"/>
            <a:ext cx="1224280"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20世纪60年</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代至70年代</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8" name="矩形标注 57"/>
          <p:cNvSpPr/>
          <p:nvPr>
            <p:custDataLst>
              <p:tags r:id="rId17"/>
            </p:custDataLst>
          </p:nvPr>
        </p:nvSpPr>
        <p:spPr>
          <a:xfrm>
            <a:off x="2307124" y="358097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19"/>
            </p:custDataLst>
          </p:nvPr>
        </p:nvSpPr>
        <p:spPr>
          <a:xfrm>
            <a:off x="454025" y="82423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学前教育任务的变迁</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8" name="组合 7"/>
          <p:cNvGrpSpPr/>
          <p:nvPr/>
        </p:nvGrpSpPr>
        <p:grpSpPr bwMode="auto">
          <a:xfrm>
            <a:off x="6476009" y="2070601"/>
            <a:ext cx="1540705" cy="1396021"/>
            <a:chOff x="1193672" y="2786058"/>
            <a:chExt cx="1935848" cy="1751017"/>
          </a:xfrm>
        </p:grpSpPr>
        <p:grpSp>
          <p:nvGrpSpPr>
            <p:cNvPr id="9" name="Group 6"/>
            <p:cNvGrpSpPr/>
            <p:nvPr/>
          </p:nvGrpSpPr>
          <p:grpSpPr bwMode="auto">
            <a:xfrm>
              <a:off x="1295400" y="2786058"/>
              <a:ext cx="1753450" cy="1751017"/>
              <a:chOff x="1823" y="2371"/>
              <a:chExt cx="1801" cy="1801"/>
            </a:xfrm>
          </p:grpSpPr>
          <p:sp>
            <p:nvSpPr>
              <p:cNvPr id="10" name="Oval 7"/>
              <p:cNvSpPr>
                <a:spLocks noChangeArrowheads="1"/>
              </p:cNvSpPr>
              <p:nvPr>
                <p:custDataLst>
                  <p:tags r:id="rId20"/>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Oval 8"/>
              <p:cNvSpPr>
                <a:spLocks noChangeArrowheads="1"/>
              </p:cNvSpPr>
              <p:nvPr>
                <p:custDataLst>
                  <p:tags r:id="rId21"/>
                </p:custDataLst>
              </p:nvPr>
            </p:nvSpPr>
            <p:spPr bwMode="auto">
              <a:xfrm>
                <a:off x="1945" y="2493"/>
                <a:ext cx="1556" cy="1556"/>
              </a:xfrm>
              <a:prstGeom prst="ellipse">
                <a:avLst/>
              </a:prstGeom>
              <a:solidFill>
                <a:schemeClr val="accent2"/>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2" name="Text Box 9"/>
            <p:cNvSpPr txBox="1">
              <a:spLocks noChangeArrowheads="1"/>
            </p:cNvSpPr>
            <p:nvPr>
              <p:custDataLst>
                <p:tags r:id="rId22"/>
              </p:custDataLst>
            </p:nvPr>
          </p:nvSpPr>
          <p:spPr bwMode="auto">
            <a:xfrm>
              <a:off x="1193672" y="343750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关注全面</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3" name="矩形标注 12"/>
          <p:cNvSpPr/>
          <p:nvPr>
            <p:custDataLst>
              <p:tags r:id="rId23"/>
            </p:custDataLst>
          </p:nvPr>
        </p:nvSpPr>
        <p:spPr>
          <a:xfrm flipV="1">
            <a:off x="6651625" y="3579495"/>
            <a:ext cx="1519555" cy="76200"/>
          </a:xfrm>
          <a:prstGeom prst="wedgeRectCallout">
            <a:avLst>
              <a:gd name="adj1" fmla="val -14897"/>
              <a:gd name="adj2" fmla="val 27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14" name="Rectangle 28"/>
          <p:cNvSpPr>
            <a:spLocks noChangeArrowheads="1"/>
          </p:cNvSpPr>
          <p:nvPr>
            <p:custDataLst>
              <p:tags r:id="rId24"/>
            </p:custDataLst>
          </p:nvPr>
        </p:nvSpPr>
        <p:spPr bwMode="auto">
          <a:xfrm>
            <a:off x="349885" y="1325245"/>
            <a:ext cx="154495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19世纪学前教育机构初创的时期</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15" name="Rectangle 28"/>
          <p:cNvSpPr>
            <a:spLocks noChangeArrowheads="1"/>
          </p:cNvSpPr>
          <p:nvPr>
            <p:custDataLst>
              <p:tags r:id="rId25"/>
            </p:custDataLst>
          </p:nvPr>
        </p:nvSpPr>
        <p:spPr bwMode="auto">
          <a:xfrm>
            <a:off x="6918325" y="3620135"/>
            <a:ext cx="1018540"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20世纪80</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年代以后</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32" presetClass="emph" presetSubtype="0" fill="hold" grpId="1" nodeType="afterEffect">
                                  <p:stCondLst>
                                    <p:cond delay="0"/>
                                  </p:stCondLst>
                                  <p:childTnLst>
                                    <p:animRot by="120000">
                                      <p:cBhvr>
                                        <p:cTn id="34" dur="50" fill="hold">
                                          <p:stCondLst>
                                            <p:cond delay="0"/>
                                          </p:stCondLst>
                                        </p:cTn>
                                        <p:tgtEl>
                                          <p:spTgt spid="53"/>
                                        </p:tgtEl>
                                        <p:attrNameLst>
                                          <p:attrName>r</p:attrName>
                                        </p:attrNameLst>
                                      </p:cBhvr>
                                    </p:animRot>
                                    <p:animRot by="-240000">
                                      <p:cBhvr>
                                        <p:cTn id="35" dur="100" fill="hold">
                                          <p:stCondLst>
                                            <p:cond delay="100"/>
                                          </p:stCondLst>
                                        </p:cTn>
                                        <p:tgtEl>
                                          <p:spTgt spid="53"/>
                                        </p:tgtEl>
                                        <p:attrNameLst>
                                          <p:attrName>r</p:attrName>
                                        </p:attrNameLst>
                                      </p:cBhvr>
                                    </p:animRot>
                                    <p:animRot by="240000">
                                      <p:cBhvr>
                                        <p:cTn id="36" dur="100" fill="hold">
                                          <p:stCondLst>
                                            <p:cond delay="200"/>
                                          </p:stCondLst>
                                        </p:cTn>
                                        <p:tgtEl>
                                          <p:spTgt spid="53"/>
                                        </p:tgtEl>
                                        <p:attrNameLst>
                                          <p:attrName>r</p:attrName>
                                        </p:attrNameLst>
                                      </p:cBhvr>
                                    </p:animRot>
                                    <p:animRot by="-240000">
                                      <p:cBhvr>
                                        <p:cTn id="37" dur="100" fill="hold">
                                          <p:stCondLst>
                                            <p:cond delay="300"/>
                                          </p:stCondLst>
                                        </p:cTn>
                                        <p:tgtEl>
                                          <p:spTgt spid="53"/>
                                        </p:tgtEl>
                                        <p:attrNameLst>
                                          <p:attrName>r</p:attrName>
                                        </p:attrNameLst>
                                      </p:cBhvr>
                                    </p:animRot>
                                    <p:animRot by="120000">
                                      <p:cBhvr>
                                        <p:cTn id="38" dur="100" fill="hold">
                                          <p:stCondLst>
                                            <p:cond delay="400"/>
                                          </p:stCondLst>
                                        </p:cTn>
                                        <p:tgtEl>
                                          <p:spTgt spid="53"/>
                                        </p:tgtEl>
                                        <p:attrNameLst>
                                          <p:attrName>r</p:attrName>
                                        </p:attrNameLst>
                                      </p:cBhvr>
                                    </p:animRot>
                                  </p:childTnLst>
                                </p:cTn>
                              </p:par>
                            </p:childTnLst>
                          </p:cTn>
                        </p:par>
                        <p:par>
                          <p:cTn id="39" fill="hold">
                            <p:stCondLst>
                              <p:cond delay="2500"/>
                            </p:stCondLst>
                            <p:childTnLst>
                              <p:par>
                                <p:cTn id="40" presetID="18" presetClass="entr" presetSubtype="9"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strips(upLeft)">
                                      <p:cBhvr>
                                        <p:cTn id="42" dur="500"/>
                                        <p:tgtEl>
                                          <p:spTgt spid="54"/>
                                        </p:tgtEl>
                                      </p:cBhvr>
                                    </p:animEffect>
                                  </p:childTnLst>
                                </p:cTn>
                              </p:par>
                            </p:childTnLst>
                          </p:cTn>
                        </p:par>
                        <p:par>
                          <p:cTn id="43" fill="hold">
                            <p:stCondLst>
                              <p:cond delay="3000"/>
                            </p:stCondLst>
                            <p:childTnLst>
                              <p:par>
                                <p:cTn id="44" presetID="2" presetClass="entr" presetSubtype="1"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fill="hold"/>
                                        <p:tgtEl>
                                          <p:spTgt spid="56"/>
                                        </p:tgtEl>
                                        <p:attrNameLst>
                                          <p:attrName>ppt_x</p:attrName>
                                        </p:attrNameLst>
                                      </p:cBhvr>
                                      <p:tavLst>
                                        <p:tav tm="0">
                                          <p:val>
                                            <p:strVal val="#ppt_x"/>
                                          </p:val>
                                        </p:tav>
                                        <p:tav tm="100000">
                                          <p:val>
                                            <p:strVal val="#ppt_x"/>
                                          </p:val>
                                        </p:tav>
                                      </p:tavLst>
                                    </p:anim>
                                    <p:anim calcmode="lin" valueType="num">
                                      <p:cBhvr additive="base">
                                        <p:cTn id="47" dur="500" fill="hold"/>
                                        <p:tgtEl>
                                          <p:spTgt spid="56"/>
                                        </p:tgtEl>
                                        <p:attrNameLst>
                                          <p:attrName>ppt_y</p:attrName>
                                        </p:attrNameLst>
                                      </p:cBhvr>
                                      <p:tavLst>
                                        <p:tav tm="0">
                                          <p:val>
                                            <p:strVal val="0-#ppt_h/2"/>
                                          </p:val>
                                        </p:tav>
                                        <p:tav tm="100000">
                                          <p:val>
                                            <p:strVal val="#ppt_y"/>
                                          </p:val>
                                        </p:tav>
                                      </p:tavLst>
                                    </p:anim>
                                  </p:childTnLst>
                                </p:cTn>
                              </p:par>
                            </p:childTnLst>
                          </p:cTn>
                        </p:par>
                        <p:par>
                          <p:cTn id="48" fill="hold">
                            <p:stCondLst>
                              <p:cond delay="3500"/>
                            </p:stCondLst>
                            <p:childTnLst>
                              <p:par>
                                <p:cTn id="49" presetID="32" presetClass="emph" presetSubtype="0" fill="hold" grpId="1" nodeType="afterEffect">
                                  <p:stCondLst>
                                    <p:cond delay="0"/>
                                  </p:stCondLst>
                                  <p:childTnLst>
                                    <p:animRot by="120000">
                                      <p:cBhvr>
                                        <p:cTn id="50" dur="50" fill="hold">
                                          <p:stCondLst>
                                            <p:cond delay="0"/>
                                          </p:stCondLst>
                                        </p:cTn>
                                        <p:tgtEl>
                                          <p:spTgt spid="56"/>
                                        </p:tgtEl>
                                        <p:attrNameLst>
                                          <p:attrName>r</p:attrName>
                                        </p:attrNameLst>
                                      </p:cBhvr>
                                    </p:animRot>
                                    <p:animRot by="-240000">
                                      <p:cBhvr>
                                        <p:cTn id="51" dur="100" fill="hold">
                                          <p:stCondLst>
                                            <p:cond delay="100"/>
                                          </p:stCondLst>
                                        </p:cTn>
                                        <p:tgtEl>
                                          <p:spTgt spid="56"/>
                                        </p:tgtEl>
                                        <p:attrNameLst>
                                          <p:attrName>r</p:attrName>
                                        </p:attrNameLst>
                                      </p:cBhvr>
                                    </p:animRot>
                                    <p:animRot by="240000">
                                      <p:cBhvr>
                                        <p:cTn id="52" dur="100" fill="hold">
                                          <p:stCondLst>
                                            <p:cond delay="200"/>
                                          </p:stCondLst>
                                        </p:cTn>
                                        <p:tgtEl>
                                          <p:spTgt spid="56"/>
                                        </p:tgtEl>
                                        <p:attrNameLst>
                                          <p:attrName>r</p:attrName>
                                        </p:attrNameLst>
                                      </p:cBhvr>
                                    </p:animRot>
                                    <p:animRot by="-240000">
                                      <p:cBhvr>
                                        <p:cTn id="53" dur="100" fill="hold">
                                          <p:stCondLst>
                                            <p:cond delay="300"/>
                                          </p:stCondLst>
                                        </p:cTn>
                                        <p:tgtEl>
                                          <p:spTgt spid="56"/>
                                        </p:tgtEl>
                                        <p:attrNameLst>
                                          <p:attrName>r</p:attrName>
                                        </p:attrNameLst>
                                      </p:cBhvr>
                                    </p:animRot>
                                    <p:animRot by="120000">
                                      <p:cBhvr>
                                        <p:cTn id="54" dur="100" fill="hold">
                                          <p:stCondLst>
                                            <p:cond delay="400"/>
                                          </p:stCondLst>
                                        </p:cTn>
                                        <p:tgtEl>
                                          <p:spTgt spid="56"/>
                                        </p:tgtEl>
                                        <p:attrNameLst>
                                          <p:attrName>r</p:attrName>
                                        </p:attrNameLst>
                                      </p:cBhvr>
                                    </p:animRot>
                                  </p:childTnLst>
                                </p:cTn>
                              </p:par>
                            </p:childTnLst>
                          </p:cTn>
                        </p:par>
                        <p:par>
                          <p:cTn id="55" fill="hold">
                            <p:stCondLst>
                              <p:cond delay="4000"/>
                            </p:stCondLst>
                            <p:childTnLst>
                              <p:par>
                                <p:cTn id="56" presetID="18" presetClass="entr" presetSubtype="9" fill="hold" grpId="0" nodeType="after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strips(upLeft)">
                                      <p:cBhvr>
                                        <p:cTn id="58" dur="500"/>
                                        <p:tgtEl>
                                          <p:spTgt spid="57"/>
                                        </p:tgtEl>
                                      </p:cBhvr>
                                    </p:animEffect>
                                  </p:childTnLst>
                                </p:cTn>
                              </p:par>
                            </p:childTnLst>
                          </p:cTn>
                        </p:par>
                        <p:par>
                          <p:cTn id="59" fill="hold">
                            <p:stCondLst>
                              <p:cond delay="4500"/>
                            </p:stCondLst>
                            <p:childTnLst>
                              <p:par>
                                <p:cTn id="60" presetID="2" presetClass="entr" presetSubtype="4"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ppt_x"/>
                                          </p:val>
                                        </p:tav>
                                        <p:tav tm="100000">
                                          <p:val>
                                            <p:strVal val="#ppt_x"/>
                                          </p:val>
                                        </p:tav>
                                      </p:tavLst>
                                    </p:anim>
                                    <p:anim calcmode="lin" valueType="num">
                                      <p:cBhvr additive="base">
                                        <p:cTn id="63" dur="500" fill="hold"/>
                                        <p:tgtEl>
                                          <p:spTgt spid="58"/>
                                        </p:tgtEl>
                                        <p:attrNameLst>
                                          <p:attrName>ppt_y</p:attrName>
                                        </p:attrNameLst>
                                      </p:cBhvr>
                                      <p:tavLst>
                                        <p:tav tm="0">
                                          <p:val>
                                            <p:strVal val="1+#ppt_h/2"/>
                                          </p:val>
                                        </p:tav>
                                        <p:tav tm="100000">
                                          <p:val>
                                            <p:strVal val="#ppt_y"/>
                                          </p:val>
                                        </p:tav>
                                      </p:tavLst>
                                    </p:anim>
                                  </p:childTnLst>
                                </p:cTn>
                              </p:par>
                            </p:childTnLst>
                          </p:cTn>
                        </p:par>
                        <p:par>
                          <p:cTn id="64" fill="hold">
                            <p:stCondLst>
                              <p:cond delay="5000"/>
                            </p:stCondLst>
                            <p:childTnLst>
                              <p:par>
                                <p:cTn id="65" presetID="32" presetClass="emph" presetSubtype="0" fill="hold" grpId="1" nodeType="afterEffect">
                                  <p:stCondLst>
                                    <p:cond delay="0"/>
                                  </p:stCondLst>
                                  <p:childTnLst>
                                    <p:animRot by="120000">
                                      <p:cBhvr>
                                        <p:cTn id="66" dur="50" fill="hold">
                                          <p:stCondLst>
                                            <p:cond delay="0"/>
                                          </p:stCondLst>
                                        </p:cTn>
                                        <p:tgtEl>
                                          <p:spTgt spid="58"/>
                                        </p:tgtEl>
                                        <p:attrNameLst>
                                          <p:attrName>r</p:attrName>
                                        </p:attrNameLst>
                                      </p:cBhvr>
                                    </p:animRot>
                                    <p:animRot by="-240000">
                                      <p:cBhvr>
                                        <p:cTn id="67" dur="100" fill="hold">
                                          <p:stCondLst>
                                            <p:cond delay="100"/>
                                          </p:stCondLst>
                                        </p:cTn>
                                        <p:tgtEl>
                                          <p:spTgt spid="58"/>
                                        </p:tgtEl>
                                        <p:attrNameLst>
                                          <p:attrName>r</p:attrName>
                                        </p:attrNameLst>
                                      </p:cBhvr>
                                    </p:animRot>
                                    <p:animRot by="240000">
                                      <p:cBhvr>
                                        <p:cTn id="68" dur="100" fill="hold">
                                          <p:stCondLst>
                                            <p:cond delay="200"/>
                                          </p:stCondLst>
                                        </p:cTn>
                                        <p:tgtEl>
                                          <p:spTgt spid="58"/>
                                        </p:tgtEl>
                                        <p:attrNameLst>
                                          <p:attrName>r</p:attrName>
                                        </p:attrNameLst>
                                      </p:cBhvr>
                                    </p:animRot>
                                    <p:animRot by="-240000">
                                      <p:cBhvr>
                                        <p:cTn id="69" dur="100" fill="hold">
                                          <p:stCondLst>
                                            <p:cond delay="300"/>
                                          </p:stCondLst>
                                        </p:cTn>
                                        <p:tgtEl>
                                          <p:spTgt spid="58"/>
                                        </p:tgtEl>
                                        <p:attrNameLst>
                                          <p:attrName>r</p:attrName>
                                        </p:attrNameLst>
                                      </p:cBhvr>
                                    </p:animRot>
                                    <p:animRot by="120000">
                                      <p:cBhvr>
                                        <p:cTn id="70" dur="100" fill="hold">
                                          <p:stCondLst>
                                            <p:cond delay="400"/>
                                          </p:stCondLst>
                                        </p:cTn>
                                        <p:tgtEl>
                                          <p:spTgt spid="58"/>
                                        </p:tgtEl>
                                        <p:attrNameLst>
                                          <p:attrName>r</p:attrName>
                                        </p:attrNameLst>
                                      </p:cBhvr>
                                    </p:animRot>
                                  </p:childTnLst>
                                </p:cTn>
                              </p:par>
                              <p:par>
                                <p:cTn id="71" presetID="15" presetClass="entr" presetSubtype="0" fill="hold" nodeType="withEffect">
                                  <p:stCondLst>
                                    <p:cond delay="250"/>
                                  </p:stCondLst>
                                  <p:childTnLst>
                                    <p:set>
                                      <p:cBhvr>
                                        <p:cTn id="72" dur="1" fill="hold">
                                          <p:stCondLst>
                                            <p:cond delay="0"/>
                                          </p:stCondLst>
                                        </p:cTn>
                                        <p:tgtEl>
                                          <p:spTgt spid="8"/>
                                        </p:tgtEl>
                                        <p:attrNameLst>
                                          <p:attrName>style.visibility</p:attrName>
                                        </p:attrNameLst>
                                      </p:cBhvr>
                                      <p:to>
                                        <p:strVal val="visible"/>
                                      </p:to>
                                    </p:set>
                                    <p:anim calcmode="lin" valueType="num">
                                      <p:cBhvr>
                                        <p:cTn id="73" dur="1000" fill="hold"/>
                                        <p:tgtEl>
                                          <p:spTgt spid="8"/>
                                        </p:tgtEl>
                                        <p:attrNameLst>
                                          <p:attrName>ppt_w</p:attrName>
                                        </p:attrNameLst>
                                      </p:cBhvr>
                                      <p:tavLst>
                                        <p:tav tm="0">
                                          <p:val>
                                            <p:fltVal val="0"/>
                                          </p:val>
                                        </p:tav>
                                        <p:tav tm="100000">
                                          <p:val>
                                            <p:strVal val="#ppt_w"/>
                                          </p:val>
                                        </p:tav>
                                      </p:tavLst>
                                    </p:anim>
                                    <p:anim calcmode="lin" valueType="num">
                                      <p:cBhvr>
                                        <p:cTn id="74" dur="1000" fill="hold"/>
                                        <p:tgtEl>
                                          <p:spTgt spid="8"/>
                                        </p:tgtEl>
                                        <p:attrNameLst>
                                          <p:attrName>ppt_h</p:attrName>
                                        </p:attrNameLst>
                                      </p:cBhvr>
                                      <p:tavLst>
                                        <p:tav tm="0">
                                          <p:val>
                                            <p:fltVal val="0"/>
                                          </p:val>
                                        </p:tav>
                                        <p:tav tm="100000">
                                          <p:val>
                                            <p:strVal val="#ppt_h"/>
                                          </p:val>
                                        </p:tav>
                                      </p:tavLst>
                                    </p:anim>
                                    <p:anim calcmode="lin" valueType="num">
                                      <p:cBhvr>
                                        <p:cTn id="75"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76"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77" fill="hold">
                            <p:stCondLst>
                              <p:cond delay="5500"/>
                            </p:stCondLst>
                            <p:childTnLst>
                              <p:par>
                                <p:cTn id="78" presetID="2" presetClass="entr" presetSubtype="1"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500" fill="hold"/>
                                        <p:tgtEl>
                                          <p:spTgt spid="13"/>
                                        </p:tgtEl>
                                        <p:attrNameLst>
                                          <p:attrName>ppt_x</p:attrName>
                                        </p:attrNameLst>
                                      </p:cBhvr>
                                      <p:tavLst>
                                        <p:tav tm="0">
                                          <p:val>
                                            <p:strVal val="#ppt_x"/>
                                          </p:val>
                                        </p:tav>
                                        <p:tav tm="100000">
                                          <p:val>
                                            <p:strVal val="#ppt_x"/>
                                          </p:val>
                                        </p:tav>
                                      </p:tavLst>
                                    </p:anim>
                                    <p:anim calcmode="lin" valueType="num">
                                      <p:cBhvr additive="base">
                                        <p:cTn id="81" dur="500" fill="hold"/>
                                        <p:tgtEl>
                                          <p:spTgt spid="13"/>
                                        </p:tgtEl>
                                        <p:attrNameLst>
                                          <p:attrName>ppt_y</p:attrName>
                                        </p:attrNameLst>
                                      </p:cBhvr>
                                      <p:tavLst>
                                        <p:tav tm="0">
                                          <p:val>
                                            <p:strVal val="0-#ppt_h/2"/>
                                          </p:val>
                                        </p:tav>
                                        <p:tav tm="100000">
                                          <p:val>
                                            <p:strVal val="#ppt_y"/>
                                          </p:val>
                                        </p:tav>
                                      </p:tavLst>
                                    </p:anim>
                                  </p:childTnLst>
                                </p:cTn>
                              </p:par>
                            </p:childTnLst>
                          </p:cTn>
                        </p:par>
                        <p:par>
                          <p:cTn id="82" fill="hold">
                            <p:stCondLst>
                              <p:cond delay="6000"/>
                            </p:stCondLst>
                            <p:childTnLst>
                              <p:par>
                                <p:cTn id="83" presetID="32" presetClass="emph" presetSubtype="0" fill="hold" grpId="1" nodeType="afterEffect">
                                  <p:stCondLst>
                                    <p:cond delay="0"/>
                                  </p:stCondLst>
                                  <p:childTnLst>
                                    <p:animRot by="120000">
                                      <p:cBhvr>
                                        <p:cTn id="84" dur="50" fill="hold">
                                          <p:stCondLst>
                                            <p:cond delay="0"/>
                                          </p:stCondLst>
                                        </p:cTn>
                                        <p:tgtEl>
                                          <p:spTgt spid="13"/>
                                        </p:tgtEl>
                                        <p:attrNameLst>
                                          <p:attrName>r</p:attrName>
                                        </p:attrNameLst>
                                      </p:cBhvr>
                                    </p:animRot>
                                    <p:animRot by="-240000">
                                      <p:cBhvr>
                                        <p:cTn id="85" dur="100" fill="hold">
                                          <p:stCondLst>
                                            <p:cond delay="100"/>
                                          </p:stCondLst>
                                        </p:cTn>
                                        <p:tgtEl>
                                          <p:spTgt spid="13"/>
                                        </p:tgtEl>
                                        <p:attrNameLst>
                                          <p:attrName>r</p:attrName>
                                        </p:attrNameLst>
                                      </p:cBhvr>
                                    </p:animRot>
                                    <p:animRot by="240000">
                                      <p:cBhvr>
                                        <p:cTn id="86" dur="100" fill="hold">
                                          <p:stCondLst>
                                            <p:cond delay="200"/>
                                          </p:stCondLst>
                                        </p:cTn>
                                        <p:tgtEl>
                                          <p:spTgt spid="13"/>
                                        </p:tgtEl>
                                        <p:attrNameLst>
                                          <p:attrName>r</p:attrName>
                                        </p:attrNameLst>
                                      </p:cBhvr>
                                    </p:animRot>
                                    <p:animRot by="-240000">
                                      <p:cBhvr>
                                        <p:cTn id="87" dur="100" fill="hold">
                                          <p:stCondLst>
                                            <p:cond delay="300"/>
                                          </p:stCondLst>
                                        </p:cTn>
                                        <p:tgtEl>
                                          <p:spTgt spid="13"/>
                                        </p:tgtEl>
                                        <p:attrNameLst>
                                          <p:attrName>r</p:attrName>
                                        </p:attrNameLst>
                                      </p:cBhvr>
                                    </p:animRot>
                                    <p:animRot by="120000">
                                      <p:cBhvr>
                                        <p:cTn id="88" dur="100" fill="hold">
                                          <p:stCondLst>
                                            <p:cond delay="400"/>
                                          </p:stCondLst>
                                        </p:cTn>
                                        <p:tgtEl>
                                          <p:spTgt spid="13"/>
                                        </p:tgtEl>
                                        <p:attrNameLst>
                                          <p:attrName>r</p:attrName>
                                        </p:attrNameLst>
                                      </p:cBhvr>
                                    </p:animRot>
                                  </p:childTnLst>
                                </p:cTn>
                              </p:par>
                            </p:childTnLst>
                          </p:cTn>
                        </p:par>
                        <p:par>
                          <p:cTn id="89" fill="hold">
                            <p:stCondLst>
                              <p:cond delay="6500"/>
                            </p:stCondLst>
                            <p:childTnLst>
                              <p:par>
                                <p:cTn id="90" presetID="18" presetClass="entr" presetSubtype="9" fill="hold" grpId="0" nodeType="after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strips(upLeft)">
                                      <p:cBhvr>
                                        <p:cTn id="92" dur="500"/>
                                        <p:tgtEl>
                                          <p:spTgt spid="14"/>
                                        </p:tgtEl>
                                      </p:cBhvr>
                                    </p:animEffect>
                                  </p:childTnLst>
                                </p:cTn>
                              </p:par>
                            </p:childTnLst>
                          </p:cTn>
                        </p:par>
                        <p:par>
                          <p:cTn id="93" fill="hold">
                            <p:stCondLst>
                              <p:cond delay="7000"/>
                            </p:stCondLst>
                            <p:childTnLst>
                              <p:par>
                                <p:cTn id="94" presetID="18" presetClass="entr" presetSubtype="9" fill="hold" grpId="0"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strips(upLeft)">
                                      <p:cBhvr>
                                        <p:cTn id="9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53" grpId="0" bldLvl="0" animBg="1"/>
      <p:bldP spid="53" grpId="1" bldLvl="0" animBg="1"/>
      <p:bldP spid="54" grpId="0"/>
      <p:bldP spid="56" grpId="0" bldLvl="0" animBg="1"/>
      <p:bldP spid="56" grpId="1" bldLvl="0" animBg="1"/>
      <p:bldP spid="57" grpId="0"/>
      <p:bldP spid="58" grpId="0" bldLvl="0" animBg="1"/>
      <p:bldP spid="58" grpId="1" bldLvl="0" animBg="1"/>
      <p:bldP spid="13" grpId="0" bldLvl="0" animBg="1"/>
      <p:bldP spid="13" grpId="1" bldLvl="0" animBg="1"/>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二、我国幼儿园的任务</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5" name="TextBox 20"/>
          <p:cNvSpPr txBox="1"/>
          <p:nvPr>
            <p:custDataLst>
              <p:tags r:id="rId4"/>
            </p:custDataLst>
          </p:nvPr>
        </p:nvSpPr>
        <p:spPr>
          <a:xfrm>
            <a:off x="647700" y="1337945"/>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对幼儿实施保育和教育</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1" name="圆角矩形 10"/>
          <p:cNvSpPr/>
          <p:nvPr>
            <p:custDataLst>
              <p:tags r:id="rId5"/>
            </p:custDataLst>
          </p:nvPr>
        </p:nvSpPr>
        <p:spPr>
          <a:xfrm>
            <a:off x="1153160" y="1894840"/>
            <a:ext cx="7182485" cy="197485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【呈现案例】</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1.</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孩子午睡尿床了，老师第一反应便是惊讶和生气“你怎么又尿床了？”继而告诉其他工作人员：“某某又尿床了。”</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2.</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自然角有孩子们自己种的洋葱、大蒜、白菜、小豆芽，但这些可爱的小植物却被孩子们冷落了，怎么激发孩子对植物的兴趣，让他们乐于照顾呢？</a:t>
            </a:r>
            <a:endParaRPr sz="1400" spc="16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4328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二、我国幼儿园的任务</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626745" y="1496695"/>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为家长工作、学习提供便利条件</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 name="文本框 2"/>
          <p:cNvSpPr txBox="1"/>
          <p:nvPr/>
        </p:nvSpPr>
        <p:spPr>
          <a:xfrm>
            <a:off x="989330" y="2157095"/>
            <a:ext cx="5901055" cy="829945"/>
          </a:xfrm>
          <a:prstGeom prst="rect">
            <a:avLst/>
          </a:prstGeom>
          <a:noFill/>
        </p:spPr>
        <p:txBody>
          <a:bodyPr wrap="square" rtlCol="0" anchor="t">
            <a:spAutoFit/>
          </a:bodyPr>
          <a:p>
            <a:pPr indent="0" algn="l" fontAlgn="auto">
              <a:lnSpc>
                <a:spcPct val="150000"/>
              </a:lnSpc>
            </a:pPr>
            <a:r>
              <a:rPr sz="1600" dirty="0">
                <a:effectLst/>
                <a:uFillTx/>
                <a:latin typeface="黑体" panose="02010609060101010101" charset="-122"/>
                <a:ea typeface="黑体" panose="02010609060101010101" charset="-122"/>
                <a:sym typeface="Arial" panose="020B0604020202020204" pitchFamily="34" charset="0"/>
              </a:rPr>
              <a:t>【</a:t>
            </a:r>
            <a:r>
              <a:rPr lang="zh-CN" sz="1600" dirty="0">
                <a:effectLst/>
                <a:uFillTx/>
                <a:latin typeface="黑体" panose="02010609060101010101" charset="-122"/>
                <a:ea typeface="黑体" panose="02010609060101010101" charset="-122"/>
                <a:sym typeface="Arial" panose="020B0604020202020204" pitchFamily="34" charset="0"/>
              </a:rPr>
              <a:t>小组研讨</a:t>
            </a:r>
            <a:r>
              <a:rPr sz="1600" dirty="0">
                <a:effectLst/>
                <a:uFillTx/>
                <a:latin typeface="黑体" panose="02010609060101010101" charset="-122"/>
                <a:ea typeface="黑体" panose="02010609060101010101" charset="-122"/>
                <a:sym typeface="Arial" panose="020B0604020202020204" pitchFamily="34" charset="0"/>
              </a:rPr>
              <a:t>】</a:t>
            </a:r>
            <a:endParaRPr sz="1600" dirty="0">
              <a:solidFill>
                <a:schemeClr val="tx1"/>
              </a:solidFill>
              <a:effectLst/>
              <a:uFillTx/>
              <a:latin typeface="黑体" panose="02010609060101010101" charset="-122"/>
              <a:ea typeface="黑体" panose="02010609060101010101" charset="-122"/>
              <a:sym typeface="Arial" panose="020B0604020202020204" pitchFamily="34" charset="0"/>
            </a:endParaRPr>
          </a:p>
          <a:p>
            <a:pPr indent="0" algn="l" fontAlgn="auto">
              <a:lnSpc>
                <a:spcPct val="150000"/>
              </a:lnSpc>
            </a:pPr>
            <a:r>
              <a:rPr lang="en-US" sz="1600" dirty="0">
                <a:effectLst/>
                <a:uFillTx/>
                <a:latin typeface="黑体" panose="02010609060101010101" charset="-122"/>
                <a:ea typeface="黑体" panose="02010609060101010101" charset="-122"/>
                <a:sym typeface="Arial" panose="020B0604020202020204" pitchFamily="34" charset="0"/>
              </a:rPr>
              <a:t> </a:t>
            </a:r>
            <a:r>
              <a:rPr sz="1600" dirty="0">
                <a:effectLst/>
                <a:uFillTx/>
                <a:latin typeface="黑体" panose="02010609060101010101" charset="-122"/>
                <a:ea typeface="黑体" panose="02010609060101010101" charset="-122"/>
                <a:sym typeface="Arial" panose="020B0604020202020204" pitchFamily="34" charset="0"/>
              </a:rPr>
              <a:t>假如你是某小区幼儿园园长，你会针对家长做哪些调研？</a:t>
            </a:r>
            <a:endParaRPr lang="zh-CN" altLang="en-US" sz="1600" dirty="0">
              <a:effectLst/>
              <a:uFillTx/>
              <a:latin typeface="黑体" panose="02010609060101010101" charset="-122"/>
              <a:ea typeface="黑体" panose="02010609060101010101"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432435" y="1083310"/>
            <a:ext cx="8144510" cy="334454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阳阳满了三岁了，该上幼儿园了。孩子入园是家里的一件大事，最近我们全家人为了这个问题颇伤脑筋。到底将孩子放在哪一所幼儿园呢？首先当然要考虑离家比较近，接送方便，于是我们根据就近原则选择了几所幼儿园作为考查对象。我们的考查内容包括：幼儿园的环境好不好？教室、寝室大不大？玩具多不多？幼儿园教师的素质怎么样？孩子在幼儿园做些什么？几家幼儿园走了一遍以后，我们才发现各个幼儿园有各种各样的特色，比如，有的幼儿园在推行蒙台梭利教育、奥尔夫音乐教育；还有的幼儿园很强调孩子的身体运动能力，幼儿园体育是快乐体育活动，而且还是男老师执教；有的幼儿园推行运用多元智能理论，关注幼儿的个性发展。大多数的幼儿园都有专门的英语课、珠心算和识字活动（有的幼儿园从小班开始就教幼儿识字，有的幼儿则从大班开始）。面对幼儿园各种各样的特点，我确实很苦恼，不知道该如何选择？</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en-US"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如何理解“入园难”这一现象？</a:t>
            </a:r>
            <a:endPar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912495"/>
            <a:ext cx="5643245" cy="46037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三、新时期幼儿园双重任务的特点</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00" name="文本框 99"/>
          <p:cNvSpPr txBox="1"/>
          <p:nvPr/>
        </p:nvSpPr>
        <p:spPr>
          <a:xfrm>
            <a:off x="699770" y="1496695"/>
            <a:ext cx="7440295" cy="2123440"/>
          </a:xfrm>
          <a:prstGeom prst="rect">
            <a:avLst/>
          </a:prstGeom>
          <a:noFill/>
          <a:ln w="9525">
            <a:noFill/>
          </a:ln>
        </p:spPr>
        <p:txBody>
          <a:bodyPr wrap="square">
            <a:noAutofit/>
          </a:bodyPr>
          <a:p>
            <a:pPr indent="0" fontAlgn="auto">
              <a:lnSpc>
                <a:spcPct val="150000"/>
              </a:lnSpc>
            </a:pPr>
            <a:r>
              <a:rPr lang="en-US" sz="1600" b="1">
                <a:latin typeface="黑体" panose="02010609060101010101" charset="-122"/>
                <a:ea typeface="黑体" panose="02010609060101010101" charset="-122"/>
                <a:cs typeface="黑体" panose="02010609060101010101" charset="-122"/>
              </a:rPr>
              <a:t>1.</a:t>
            </a:r>
            <a:r>
              <a:rPr lang="zh-CN" sz="1600" b="1">
                <a:latin typeface="黑体" panose="02010609060101010101" charset="-122"/>
                <a:ea typeface="黑体" panose="02010609060101010101" charset="-122"/>
                <a:cs typeface="黑体" panose="02010609060101010101" charset="-122"/>
              </a:rPr>
              <a:t>对幼儿身心素质的培养提出了更高的要求</a:t>
            </a:r>
            <a:endParaRPr lang="zh-CN" sz="1600">
              <a:latin typeface="黑体" panose="02010609060101010101" charset="-122"/>
              <a:ea typeface="黑体" panose="02010609060101010101" charset="-122"/>
              <a:cs typeface="黑体" panose="02010609060101010101" charset="-122"/>
            </a:endParaRPr>
          </a:p>
          <a:p>
            <a:pPr indent="0" fontAlgn="auto">
              <a:lnSpc>
                <a:spcPct val="150000"/>
              </a:lnSpc>
            </a:pPr>
            <a:r>
              <a:rPr lang="en-US" altLang="zh-CN" sz="1600">
                <a:latin typeface="黑体" panose="02010609060101010101" charset="-122"/>
                <a:ea typeface="黑体" panose="02010609060101010101" charset="-122"/>
                <a:cs typeface="黑体" panose="02010609060101010101" charset="-122"/>
                <a:sym typeface="+mn-ea"/>
              </a:rPr>
              <a:t>    </a:t>
            </a:r>
            <a:r>
              <a:rPr lang="zh-CN" altLang="en-US" sz="1600">
                <a:latin typeface="黑体" panose="02010609060101010101" charset="-122"/>
                <a:ea typeface="黑体" panose="02010609060101010101" charset="-122"/>
                <a:cs typeface="黑体" panose="02010609060101010101" charset="-122"/>
                <a:sym typeface="+mn-ea"/>
              </a:rPr>
              <a:t>幼儿园应构建合理教育模式，萌发幼儿的创新意识，培养幼儿敢于求异、不受羁绊的心理习惯。</a:t>
            </a:r>
            <a:endParaRPr lang="zh-CN" altLang="en-US" sz="1600">
              <a:latin typeface="黑体" panose="02010609060101010101" charset="-122"/>
              <a:ea typeface="黑体" panose="02010609060101010101" charset="-122"/>
              <a:cs typeface="黑体" panose="02010609060101010101" charset="-122"/>
            </a:endParaRPr>
          </a:p>
          <a:p>
            <a:pPr indent="0" fontAlgn="auto">
              <a:lnSpc>
                <a:spcPct val="150000"/>
              </a:lnSpc>
            </a:pPr>
            <a:r>
              <a:rPr lang="zh-CN" sz="1600" b="1">
                <a:latin typeface="黑体" panose="02010609060101010101" charset="-122"/>
                <a:ea typeface="黑体" panose="02010609060101010101" charset="-122"/>
                <a:cs typeface="黑体" panose="02010609060101010101" charset="-122"/>
              </a:rPr>
              <a:t>2.为家长服务的范围不断扩大3.家长对幼儿教育认识不断提高，要求幼儿园具有更高的教育质量</a:t>
            </a:r>
            <a:endParaRPr lang="zh-CN" altLang="en-US" sz="1600">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697865" y="1203960"/>
            <a:ext cx="7734935" cy="200914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958850" y="1365250"/>
            <a:ext cx="7191375" cy="1769110"/>
          </a:xfrm>
          <a:prstGeom prst="rect">
            <a:avLst/>
          </a:prstGeom>
          <a:noFill/>
          <a:ln w="9525">
            <a:noFill/>
          </a:ln>
        </p:spPr>
        <p:txBody>
          <a:bodyPr>
            <a:noAutofit/>
          </a:bodyPr>
          <a:p>
            <a:pPr indent="0" algn="l" fontAlgn="auto">
              <a:lnSpc>
                <a:spcPct val="150000"/>
              </a:lnSpc>
            </a:pPr>
            <a:r>
              <a:rPr lang="zh-CN" sz="1600" b="1" noProof="0" dirty="0">
                <a:ln>
                  <a:noFill/>
                </a:ln>
                <a:effectLst/>
                <a:uLnTx/>
                <a:uFillTx/>
                <a:latin typeface="微软雅黑" panose="020B0503020204020204" pitchFamily="34" charset="-122"/>
                <a:ea typeface="微软雅黑" panose="020B0503020204020204" pitchFamily="34" charset="-122"/>
                <a:cs typeface="黑体" panose="02010609060101010101" charset="-122"/>
              </a:rPr>
              <a:t>调查分析：</a:t>
            </a:r>
            <a:endParaRPr lang="zh-CN" sz="1600" b="1" noProof="0" dirty="0">
              <a:ln>
                <a:noFill/>
              </a:ln>
              <a:effectLst/>
              <a:uLnTx/>
              <a:uFillTx/>
              <a:latin typeface="黑体" panose="02010609060101010101" charset="-122"/>
              <a:ea typeface="黑体" panose="02010609060101010101" charset="-122"/>
              <a:cs typeface="黑体" panose="02010609060101010101" charset="-122"/>
            </a:endParaRPr>
          </a:p>
          <a:p>
            <a:pPr indent="0" algn="l" fontAlgn="auto">
              <a:lnSpc>
                <a:spcPct val="150000"/>
              </a:lnSpc>
            </a:pPr>
            <a:r>
              <a:rPr lang="en-US" altLang="zh-CN" sz="1600" noProof="0" dirty="0">
                <a:ln>
                  <a:noFill/>
                </a:ln>
                <a:effectLst/>
                <a:uLnTx/>
                <a:uFillTx/>
                <a:latin typeface="黑体" panose="02010609060101010101" charset="-122"/>
                <a:ea typeface="黑体" panose="02010609060101010101" charset="-122"/>
                <a:cs typeface="黑体" panose="02010609060101010101" charset="-122"/>
              </a:rPr>
              <a:t>    </a:t>
            </a:r>
            <a:r>
              <a:rPr lang="zh-CN" sz="1600" noProof="0" dirty="0">
                <a:ln>
                  <a:noFill/>
                </a:ln>
                <a:effectLst/>
                <a:uLnTx/>
                <a:uFillTx/>
                <a:latin typeface="黑体" panose="02010609060101010101" charset="-122"/>
                <a:ea typeface="黑体" panose="02010609060101010101" charset="-122"/>
                <a:cs typeface="黑体" panose="02010609060101010101" charset="-122"/>
              </a:rPr>
              <a:t>自己家庭所在小区幼儿园的双重任务面临哪些挑战？他们是如何应对的？你有什么建议？</a:t>
            </a:r>
            <a:endParaRPr lang="zh-CN" sz="1600" noProof="0" dirty="0">
              <a:ln>
                <a:noFill/>
              </a:ln>
              <a:effectLst/>
              <a:uLnTx/>
              <a:uFillTx/>
              <a:latin typeface="黑体" panose="02010609060101010101" charset="-122"/>
              <a:ea typeface="黑体" panose="02010609060101010101" charset="-122"/>
              <a:cs typeface="黑体" panose="02010609060101010101" charset="-122"/>
            </a:endParaRPr>
          </a:p>
          <a:p>
            <a:pPr indent="0" algn="l" fontAlgn="auto">
              <a:lnSpc>
                <a:spcPct val="150000"/>
              </a:lnSpc>
            </a:pPr>
            <a:r>
              <a:rPr lang="en-US" altLang="zh-CN" sz="1600" noProof="0" dirty="0">
                <a:ln>
                  <a:noFill/>
                </a:ln>
                <a:effectLst/>
                <a:uLnTx/>
                <a:uFillTx/>
                <a:latin typeface="黑体" panose="02010609060101010101" charset="-122"/>
                <a:ea typeface="黑体" panose="02010609060101010101" charset="-122"/>
                <a:cs typeface="黑体" panose="02010609060101010101" charset="-122"/>
              </a:rPr>
              <a:t>    结合幼儿园双重任务和新时期的新特点，写一篇调查报告。</a:t>
            </a:r>
            <a:endParaRPr lang="en-US" altLang="zh-CN" sz="1600" noProof="0" dirty="0">
              <a:ln>
                <a:noFill/>
              </a:ln>
              <a:effectLst/>
              <a:uLnTx/>
              <a:uFillTx/>
              <a:latin typeface="黑体" panose="02010609060101010101" charset="-122"/>
              <a:ea typeface="黑体" panose="02010609060101010101" charset="-122"/>
              <a:cs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323340"/>
            <a:ext cx="3282315" cy="1891665"/>
          </a:xfrm>
          <a:prstGeom prst="rect">
            <a:avLst/>
          </a:prstGeom>
        </p:spPr>
      </p:pic>
      <p:sp>
        <p:nvSpPr>
          <p:cNvPr id="16" name="文本框 15"/>
          <p:cNvSpPr txBox="1"/>
          <p:nvPr/>
        </p:nvSpPr>
        <p:spPr>
          <a:xfrm>
            <a:off x="1443990" y="180149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227830" y="1686560"/>
            <a:ext cx="4370705" cy="1082040"/>
          </a:xfrm>
          <a:prstGeom prst="rect">
            <a:avLst/>
          </a:prstGeom>
          <a:noFill/>
        </p:spPr>
        <p:txBody>
          <a:bodyPr wrap="none" rtlCol="0">
            <a:noAutofit/>
          </a:bodyPr>
          <a:lstStyle/>
          <a:p>
            <a:pPr algn="l">
              <a:lnSpc>
                <a:spcPct val="150000"/>
              </a:lnSpc>
            </a:pPr>
            <a:r>
              <a:rPr lang="zh-CN" altLang="en-US" sz="4000" b="1" dirty="0">
                <a:solidFill>
                  <a:srgbClr val="1A5D5C"/>
                </a:solidFill>
                <a:sym typeface="+mn-ea"/>
              </a:rPr>
              <a:t>学前教育的</a:t>
            </a:r>
            <a:r>
              <a:rPr lang="zh-CN" altLang="en-US" sz="4000" b="1" dirty="0">
                <a:solidFill>
                  <a:srgbClr val="1A5D5C"/>
                </a:solidFill>
                <a:sym typeface="+mn-ea"/>
              </a:rPr>
              <a:t>原则</a:t>
            </a:r>
            <a:endParaRPr lang="zh-CN" altLang="en-US" sz="4000" b="1" dirty="0">
              <a:solidFill>
                <a:srgbClr val="1A5D5C"/>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grpSp>
        <p:nvGrpSpPr>
          <p:cNvPr id="2" name="组合 1"/>
          <p:cNvGrpSpPr/>
          <p:nvPr>
            <p:custDataLst>
              <p:tags r:id="rId2"/>
            </p:custDataLst>
          </p:nvPr>
        </p:nvGrpSpPr>
        <p:grpSpPr>
          <a:xfrm>
            <a:off x="807085" y="911225"/>
            <a:ext cx="2434590" cy="1169035"/>
            <a:chOff x="1126" y="1398"/>
            <a:chExt cx="4132" cy="2382"/>
          </a:xfrm>
        </p:grpSpPr>
        <p:pic>
          <p:nvPicPr>
            <p:cNvPr id="15" name="Picture 4" descr="cloud.png"/>
            <p:cNvPicPr>
              <a:picLocks noChangeAspect="1"/>
            </p:cNvPicPr>
            <p:nvPr>
              <p:custDataLst>
                <p:tags r:id="rId3"/>
              </p:custDataLst>
            </p:nvPr>
          </p:nvPicPr>
          <p:blipFill>
            <a:blip r:embed="rId4" cstate="print"/>
            <a:stretch>
              <a:fillRect/>
            </a:stretch>
          </p:blipFill>
          <p:spPr>
            <a:xfrm>
              <a:off x="1126" y="1398"/>
              <a:ext cx="4132" cy="2382"/>
            </a:xfrm>
            <a:prstGeom prst="rect">
              <a:avLst/>
            </a:prstGeom>
          </p:spPr>
        </p:pic>
        <p:sp>
          <p:nvSpPr>
            <p:cNvPr id="16" name="文本框 15"/>
            <p:cNvSpPr txBox="1"/>
            <p:nvPr>
              <p:custDataLst>
                <p:tags r:id="rId5"/>
              </p:custDataLst>
            </p:nvPr>
          </p:nvSpPr>
          <p:spPr>
            <a:xfrm>
              <a:off x="2200" y="2098"/>
              <a:ext cx="1984" cy="982"/>
            </a:xfrm>
            <a:prstGeom prst="rect">
              <a:avLst/>
            </a:prstGeom>
            <a:noFill/>
          </p:spPr>
          <p:txBody>
            <a:bodyPr wrap="none" rtlCol="0">
              <a:noAutofit/>
            </a:bodyPr>
            <a:lstStyle/>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1</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grpSp>
      <p:sp>
        <p:nvSpPr>
          <p:cNvPr id="13" name="文本框 12"/>
          <p:cNvSpPr txBox="1"/>
          <p:nvPr>
            <p:custDataLst>
              <p:tags r:id="rId6"/>
            </p:custDataLst>
          </p:nvPr>
        </p:nvSpPr>
        <p:spPr>
          <a:xfrm>
            <a:off x="3430905" y="1160145"/>
            <a:ext cx="3250565" cy="576580"/>
          </a:xfrm>
          <a:prstGeom prst="rect">
            <a:avLst/>
          </a:prstGeom>
          <a:noFill/>
        </p:spPr>
        <p:txBody>
          <a:bodyPr wrap="none" rtlCol="0">
            <a:noAutofit/>
          </a:bodyPr>
          <a:lstStyle/>
          <a:p>
            <a:pPr algn="l"/>
            <a:r>
              <a:rPr lang="zh-CN" altLang="en-US" sz="3200" b="1" dirty="0">
                <a:solidFill>
                  <a:srgbClr val="1A5D5C"/>
                </a:solidFill>
              </a:rPr>
              <a:t>学前教育的</a:t>
            </a:r>
            <a:r>
              <a:rPr lang="zh-CN" altLang="en-US" sz="3200" b="1" dirty="0">
                <a:solidFill>
                  <a:srgbClr val="1A5D5C"/>
                </a:solidFill>
              </a:rPr>
              <a:t>目标</a:t>
            </a:r>
            <a:endParaRPr lang="zh-CN" altLang="en-US" sz="3200" b="1" dirty="0">
              <a:solidFill>
                <a:srgbClr val="1A5D5C"/>
              </a:solidFill>
            </a:endParaRPr>
          </a:p>
        </p:txBody>
      </p:sp>
      <p:sp>
        <p:nvSpPr>
          <p:cNvPr id="19" name="文本框 18"/>
          <p:cNvSpPr txBox="1"/>
          <p:nvPr>
            <p:custDataLst>
              <p:tags r:id="rId7"/>
            </p:custDataLst>
          </p:nvPr>
        </p:nvSpPr>
        <p:spPr>
          <a:xfrm>
            <a:off x="3430905" y="2350770"/>
            <a:ext cx="5059680" cy="583565"/>
          </a:xfrm>
          <a:prstGeom prst="rect">
            <a:avLst/>
          </a:prstGeom>
          <a:noFill/>
        </p:spPr>
        <p:txBody>
          <a:bodyPr wrap="square" rtlCol="0">
            <a:spAutoFit/>
          </a:bodyPr>
          <a:lstStyle/>
          <a:p>
            <a:pPr algn="l"/>
            <a:r>
              <a:rPr lang="zh-CN" altLang="en-US" sz="3200" b="1" dirty="0">
                <a:solidFill>
                  <a:srgbClr val="1A5D5C"/>
                </a:solidFill>
              </a:rPr>
              <a:t>学前教育的</a:t>
            </a:r>
            <a:r>
              <a:rPr lang="zh-CN" altLang="en-US" sz="3200" b="1" dirty="0">
                <a:solidFill>
                  <a:srgbClr val="1A5D5C"/>
                </a:solidFill>
              </a:rPr>
              <a:t>任务</a:t>
            </a:r>
            <a:endParaRPr lang="zh-CN" altLang="en-US" sz="3200" b="1" dirty="0">
              <a:solidFill>
                <a:srgbClr val="1A5D5C"/>
              </a:solidFill>
            </a:endParaRPr>
          </a:p>
        </p:txBody>
      </p:sp>
      <p:grpSp>
        <p:nvGrpSpPr>
          <p:cNvPr id="4" name="组合 3"/>
          <p:cNvGrpSpPr/>
          <p:nvPr>
            <p:custDataLst>
              <p:tags r:id="rId8"/>
            </p:custDataLst>
          </p:nvPr>
        </p:nvGrpSpPr>
        <p:grpSpPr>
          <a:xfrm>
            <a:off x="762635" y="2080260"/>
            <a:ext cx="2479040" cy="1113790"/>
            <a:chOff x="1056" y="3978"/>
            <a:chExt cx="4132" cy="2382"/>
          </a:xfrm>
        </p:grpSpPr>
        <p:pic>
          <p:nvPicPr>
            <p:cNvPr id="3" name="Picture 4" descr="cloud.png"/>
            <p:cNvPicPr>
              <a:picLocks noChangeAspect="1"/>
            </p:cNvPicPr>
            <p:nvPr>
              <p:custDataLst>
                <p:tags r:id="rId9"/>
              </p:custDataLst>
            </p:nvPr>
          </p:nvPicPr>
          <p:blipFill>
            <a:blip r:embed="rId4" cstate="print"/>
            <a:stretch>
              <a:fillRect/>
            </a:stretch>
          </p:blipFill>
          <p:spPr>
            <a:xfrm>
              <a:off x="1056" y="3978"/>
              <a:ext cx="4132" cy="2382"/>
            </a:xfrm>
            <a:prstGeom prst="rect">
              <a:avLst/>
            </a:prstGeom>
          </p:spPr>
        </p:pic>
        <p:sp>
          <p:nvSpPr>
            <p:cNvPr id="6" name="文本框 5"/>
            <p:cNvSpPr txBox="1"/>
            <p:nvPr>
              <p:custDataLst>
                <p:tags r:id="rId10"/>
              </p:custDataLst>
            </p:nvPr>
          </p:nvSpPr>
          <p:spPr>
            <a:xfrm>
              <a:off x="2130" y="4606"/>
              <a:ext cx="1984" cy="982"/>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2</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grpSp>
      <p:grpSp>
        <p:nvGrpSpPr>
          <p:cNvPr id="7" name="组合 6"/>
          <p:cNvGrpSpPr/>
          <p:nvPr>
            <p:custDataLst>
              <p:tags r:id="rId11"/>
            </p:custDataLst>
          </p:nvPr>
        </p:nvGrpSpPr>
        <p:grpSpPr>
          <a:xfrm>
            <a:off x="807274" y="3180740"/>
            <a:ext cx="2479040" cy="1113790"/>
            <a:chOff x="815" y="3572"/>
            <a:chExt cx="4132" cy="2382"/>
          </a:xfrm>
        </p:grpSpPr>
        <p:pic>
          <p:nvPicPr>
            <p:cNvPr id="8" name="Picture 4" descr="cloud.png"/>
            <p:cNvPicPr>
              <a:picLocks noChangeAspect="1"/>
            </p:cNvPicPr>
            <p:nvPr>
              <p:custDataLst>
                <p:tags r:id="rId12"/>
              </p:custDataLst>
            </p:nvPr>
          </p:nvPicPr>
          <p:blipFill>
            <a:blip r:embed="rId4" cstate="print"/>
            <a:stretch>
              <a:fillRect/>
            </a:stretch>
          </p:blipFill>
          <p:spPr>
            <a:xfrm>
              <a:off x="815" y="3572"/>
              <a:ext cx="4132" cy="2382"/>
            </a:xfrm>
            <a:prstGeom prst="rect">
              <a:avLst/>
            </a:prstGeom>
          </p:spPr>
        </p:pic>
        <p:sp>
          <p:nvSpPr>
            <p:cNvPr id="9" name="文本框 8"/>
            <p:cNvSpPr txBox="1"/>
            <p:nvPr>
              <p:custDataLst>
                <p:tags r:id="rId13"/>
              </p:custDataLst>
            </p:nvPr>
          </p:nvSpPr>
          <p:spPr>
            <a:xfrm>
              <a:off x="1870" y="4192"/>
              <a:ext cx="1984" cy="982"/>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3</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grpSp>
      <p:sp>
        <p:nvSpPr>
          <p:cNvPr id="10" name="文本框 9"/>
          <p:cNvSpPr txBox="1"/>
          <p:nvPr>
            <p:custDataLst>
              <p:tags r:id="rId14"/>
            </p:custDataLst>
          </p:nvPr>
        </p:nvSpPr>
        <p:spPr>
          <a:xfrm>
            <a:off x="3430905" y="3548380"/>
            <a:ext cx="5059680" cy="583565"/>
          </a:xfrm>
          <a:prstGeom prst="rect">
            <a:avLst/>
          </a:prstGeom>
          <a:noFill/>
        </p:spPr>
        <p:txBody>
          <a:bodyPr wrap="square" rtlCol="0">
            <a:spAutoFit/>
          </a:bodyPr>
          <a:p>
            <a:pPr algn="l"/>
            <a:r>
              <a:rPr lang="zh-CN" altLang="en-US" sz="3200" b="1" dirty="0">
                <a:solidFill>
                  <a:srgbClr val="1A5D5C"/>
                </a:solidFill>
              </a:rPr>
              <a:t>学前教育的</a:t>
            </a:r>
            <a:r>
              <a:rPr lang="zh-CN" altLang="en-US" sz="3200" b="1" dirty="0">
                <a:solidFill>
                  <a:srgbClr val="1A5D5C"/>
                </a:solidFill>
              </a:rPr>
              <a:t>原则</a:t>
            </a:r>
            <a:endParaRPr lang="zh-CN" altLang="en-US" sz="32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920"/>
                            </p:stCondLst>
                            <p:childTnLst>
                              <p:par>
                                <p:cTn id="9" presetID="10" presetClass="entr" presetSubtype="0" fill="hold" grpId="0" nodeType="afterEffect">
                                  <p:stCondLst>
                                    <p:cond delay="0"/>
                                  </p:stCondLst>
                                  <p:iterate type="lt">
                                    <p:tmPct val="14000"/>
                                  </p:iterate>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840"/>
                            </p:stCondLst>
                            <p:childTnLst>
                              <p:par>
                                <p:cTn id="13" presetID="10" presetClass="entr" presetSubtype="0" fill="hold" grpId="0" nodeType="afterEffect">
                                  <p:stCondLst>
                                    <p:cond delay="0"/>
                                  </p:stCondLst>
                                  <p:iterate type="lt">
                                    <p:tmPct val="14000"/>
                                  </p:iterate>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问题导入</a:t>
            </a:r>
            <a:endParaRPr lang="zh-CN" altLang="en-US" sz="2400" b="1" dirty="0"/>
          </a:p>
        </p:txBody>
      </p:sp>
      <p:sp>
        <p:nvSpPr>
          <p:cNvPr id="3" name="文本框 2"/>
          <p:cNvSpPr txBox="1"/>
          <p:nvPr/>
        </p:nvSpPr>
        <p:spPr>
          <a:xfrm>
            <a:off x="537210" y="896620"/>
            <a:ext cx="4572000" cy="386080"/>
          </a:xfrm>
          <a:prstGeom prst="rect">
            <a:avLst/>
          </a:prstGeom>
          <a:noFill/>
        </p:spPr>
        <p:txBody>
          <a:bodyPr wrap="square" rtlCol="0" anchor="t">
            <a:spAutoFit/>
          </a:bodyPr>
          <a:p>
            <a:pPr indent="0" algn="l" fontAlgn="auto">
              <a:lnSpc>
                <a:spcPts val="2300"/>
              </a:lnSpc>
            </a:pPr>
            <a:r>
              <a:rPr sz="1600" dirty="0">
                <a:effectLst/>
                <a:uFillTx/>
                <a:latin typeface="黑体" panose="02010609060101010101" charset="-122"/>
                <a:ea typeface="黑体" panose="02010609060101010101" charset="-122"/>
                <a:cs typeface="黑体" panose="02010609060101010101" charset="-122"/>
                <a:sym typeface="Arial" panose="020B0604020202020204" pitchFamily="34" charset="0"/>
              </a:rPr>
              <a:t>抛出问题：你做人做事有什么原则？</a:t>
            </a:r>
            <a:endParaRPr lang="zh-CN" altLang="en-US" sz="1600" dirty="0">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63491" name="矩形 61443"/>
          <p:cNvSpPr/>
          <p:nvPr>
            <p:custDataLst>
              <p:tags r:id="rId2"/>
            </p:custDataLst>
          </p:nvPr>
        </p:nvSpPr>
        <p:spPr>
          <a:xfrm>
            <a:off x="396240" y="1965064"/>
            <a:ext cx="4015293" cy="1573852"/>
          </a:xfrm>
          <a:prstGeom prst="rect">
            <a:avLst/>
          </a:prstGeom>
          <a:noFill/>
          <a:ln w="9525">
            <a:noFill/>
          </a:ln>
        </p:spPr>
        <p:txBody>
          <a:bodyPr anchor="t" anchorCtr="0">
            <a:noAutofit/>
          </a:bodyPr>
          <a:p>
            <a:pPr indent="0" fontAlgn="auto">
              <a:lnSpc>
                <a:spcPct val="150000"/>
              </a:lnSpc>
            </a:pPr>
            <a:r>
              <a:rPr lang="en-US" sz="1600">
                <a:latin typeface="黑体" panose="02010609060101010101" charset="-122"/>
                <a:ea typeface="黑体" panose="02010609060101010101" charset="-122"/>
                <a:cs typeface="黑体" panose="02010609060101010101" charset="-122"/>
              </a:rPr>
              <a:t>1.</a:t>
            </a:r>
            <a:r>
              <a:rPr lang="zh-CN" altLang="en-US" sz="1600">
                <a:latin typeface="黑体" panose="02010609060101010101" charset="-122"/>
                <a:ea typeface="黑体" panose="02010609060101010101" charset="-122"/>
                <a:cs typeface="黑体" panose="02010609060101010101" charset="-122"/>
              </a:rPr>
              <a:t>尊重儿童的</a:t>
            </a:r>
            <a:r>
              <a:rPr lang="zh-CN" altLang="en-US" sz="1600">
                <a:solidFill>
                  <a:srgbClr val="D42047"/>
                </a:solidFill>
                <a:latin typeface="黑体" panose="02010609060101010101" charset="-122"/>
                <a:ea typeface="黑体" panose="02010609060101010101" charset="-122"/>
                <a:cs typeface="黑体" panose="02010609060101010101" charset="-122"/>
              </a:rPr>
              <a:t>人格尊严</a:t>
            </a:r>
            <a:r>
              <a:rPr lang="zh-CN" altLang="en-US" sz="1600">
                <a:latin typeface="黑体" panose="02010609060101010101" charset="-122"/>
                <a:ea typeface="黑体" panose="02010609060101010101" charset="-122"/>
                <a:cs typeface="黑体" panose="02010609060101010101" charset="-122"/>
              </a:rPr>
              <a:t>和</a:t>
            </a:r>
            <a:r>
              <a:rPr lang="zh-CN" altLang="en-US" sz="1600">
                <a:solidFill>
                  <a:srgbClr val="D42047"/>
                </a:solidFill>
                <a:latin typeface="黑体" panose="02010609060101010101" charset="-122"/>
                <a:ea typeface="黑体" panose="02010609060101010101" charset="-122"/>
                <a:cs typeface="黑体" panose="02010609060101010101" charset="-122"/>
              </a:rPr>
              <a:t>合法权益</a:t>
            </a:r>
            <a:r>
              <a:rPr lang="zh-CN" altLang="en-US" sz="1600">
                <a:latin typeface="黑体" panose="02010609060101010101" charset="-122"/>
                <a:ea typeface="黑体" panose="02010609060101010101" charset="-122"/>
                <a:cs typeface="黑体" panose="02010609060101010101" charset="-122"/>
              </a:rPr>
              <a:t>的原则 </a:t>
            </a:r>
            <a:endParaRPr lang="zh-CN" altLang="en-US" sz="1600">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a:latin typeface="黑体" panose="02010609060101010101" charset="-122"/>
                <a:ea typeface="黑体" panose="02010609060101010101" charset="-122"/>
                <a:cs typeface="黑体" panose="02010609060101010101" charset="-122"/>
              </a:rPr>
              <a:t>2.</a:t>
            </a:r>
            <a:r>
              <a:rPr lang="zh-CN" altLang="en-US" sz="1600">
                <a:latin typeface="黑体" panose="02010609060101010101" charset="-122"/>
                <a:ea typeface="黑体" panose="02010609060101010101" charset="-122"/>
                <a:cs typeface="黑体" panose="02010609060101010101" charset="-122"/>
              </a:rPr>
              <a:t>促进儿童</a:t>
            </a:r>
            <a:r>
              <a:rPr lang="zh-CN" altLang="en-US" sz="1600">
                <a:solidFill>
                  <a:srgbClr val="D42047"/>
                </a:solidFill>
                <a:latin typeface="黑体" panose="02010609060101010101" charset="-122"/>
                <a:ea typeface="黑体" panose="02010609060101010101" charset="-122"/>
                <a:cs typeface="黑体" panose="02010609060101010101" charset="-122"/>
              </a:rPr>
              <a:t>全面发展</a:t>
            </a:r>
            <a:r>
              <a:rPr lang="zh-CN" altLang="en-US" sz="1600">
                <a:latin typeface="黑体" panose="02010609060101010101" charset="-122"/>
                <a:ea typeface="黑体" panose="02010609060101010101" charset="-122"/>
                <a:cs typeface="黑体" panose="02010609060101010101" charset="-122"/>
              </a:rPr>
              <a:t>的原则 </a:t>
            </a:r>
            <a:endParaRPr lang="zh-CN" altLang="en-US" sz="1600">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a:latin typeface="黑体" panose="02010609060101010101" charset="-122"/>
                <a:ea typeface="黑体" panose="02010609060101010101" charset="-122"/>
                <a:cs typeface="黑体" panose="02010609060101010101" charset="-122"/>
              </a:rPr>
              <a:t>3.</a:t>
            </a:r>
            <a:r>
              <a:rPr lang="zh-CN" altLang="en-US" sz="1600">
                <a:latin typeface="黑体" panose="02010609060101010101" charset="-122"/>
                <a:ea typeface="黑体" panose="02010609060101010101" charset="-122"/>
                <a:cs typeface="黑体" panose="02010609060101010101" charset="-122"/>
              </a:rPr>
              <a:t>面向</a:t>
            </a:r>
            <a:r>
              <a:rPr lang="zh-CN" altLang="en-US" sz="1600">
                <a:solidFill>
                  <a:srgbClr val="D42047"/>
                </a:solidFill>
                <a:latin typeface="黑体" panose="02010609060101010101" charset="-122"/>
                <a:ea typeface="黑体" panose="02010609060101010101" charset="-122"/>
                <a:cs typeface="黑体" panose="02010609060101010101" charset="-122"/>
              </a:rPr>
              <a:t>全体</a:t>
            </a:r>
            <a:r>
              <a:rPr lang="zh-CN" altLang="en-US" sz="1600">
                <a:latin typeface="黑体" panose="02010609060101010101" charset="-122"/>
                <a:ea typeface="黑体" panose="02010609060101010101" charset="-122"/>
                <a:cs typeface="黑体" panose="02010609060101010101" charset="-122"/>
              </a:rPr>
              <a:t>重视</a:t>
            </a:r>
            <a:r>
              <a:rPr lang="zh-CN" altLang="en-US" sz="1600">
                <a:solidFill>
                  <a:srgbClr val="D42047"/>
                </a:solidFill>
                <a:latin typeface="黑体" panose="02010609060101010101" charset="-122"/>
                <a:ea typeface="黑体" panose="02010609060101010101" charset="-122"/>
                <a:cs typeface="黑体" panose="02010609060101010101" charset="-122"/>
              </a:rPr>
              <a:t>个别差异</a:t>
            </a:r>
            <a:r>
              <a:rPr lang="zh-CN" altLang="en-US" sz="1600">
                <a:latin typeface="黑体" panose="02010609060101010101" charset="-122"/>
                <a:ea typeface="黑体" panose="02010609060101010101" charset="-122"/>
                <a:cs typeface="黑体" panose="02010609060101010101" charset="-122"/>
              </a:rPr>
              <a:t>的原则 </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50000"/>
              </a:lnSpc>
            </a:pPr>
            <a:r>
              <a:rPr lang="en-US" sz="1600">
                <a:latin typeface="黑体" panose="02010609060101010101" charset="-122"/>
                <a:ea typeface="黑体" panose="02010609060101010101" charset="-122"/>
                <a:cs typeface="黑体" panose="02010609060101010101" charset="-122"/>
              </a:rPr>
              <a:t>4.</a:t>
            </a:r>
            <a:r>
              <a:rPr lang="zh-CN" altLang="en-US" sz="1600">
                <a:latin typeface="黑体" panose="02010609060101010101" charset="-122"/>
                <a:ea typeface="黑体" panose="02010609060101010101" charset="-122"/>
                <a:cs typeface="黑体" panose="02010609060101010101" charset="-122"/>
              </a:rPr>
              <a:t>教育</a:t>
            </a:r>
            <a:r>
              <a:rPr lang="zh-CN" altLang="en-US" sz="1600">
                <a:solidFill>
                  <a:srgbClr val="C00000"/>
                </a:solidFill>
                <a:latin typeface="黑体" panose="02010609060101010101" charset="-122"/>
                <a:ea typeface="黑体" panose="02010609060101010101" charset="-122"/>
                <a:cs typeface="黑体" panose="02010609060101010101" charset="-122"/>
              </a:rPr>
              <a:t>资源整合</a:t>
            </a:r>
            <a:r>
              <a:rPr lang="zh-CN" altLang="en-US" sz="1600">
                <a:latin typeface="黑体" panose="02010609060101010101" charset="-122"/>
                <a:ea typeface="黑体" panose="02010609060101010101" charset="-122"/>
                <a:cs typeface="黑体" panose="02010609060101010101" charset="-122"/>
              </a:rPr>
              <a:t>的原则</a:t>
            </a:r>
            <a:endParaRPr lang="zh-CN" altLang="en-US" sz="1600">
              <a:latin typeface="黑体" panose="02010609060101010101" charset="-122"/>
              <a:ea typeface="黑体" panose="02010609060101010101" charset="-122"/>
              <a:cs typeface="黑体" panose="02010609060101010101" charset="-122"/>
            </a:endParaRPr>
          </a:p>
        </p:txBody>
      </p:sp>
      <p:grpSp>
        <p:nvGrpSpPr>
          <p:cNvPr id="8" name="组合 7"/>
          <p:cNvGrpSpPr/>
          <p:nvPr>
            <p:custDataLst>
              <p:tags r:id="rId3"/>
            </p:custDataLst>
          </p:nvPr>
        </p:nvGrpSpPr>
        <p:grpSpPr>
          <a:xfrm>
            <a:off x="4854575" y="1430655"/>
            <a:ext cx="2889250" cy="559985"/>
            <a:chOff x="635" y="3691"/>
            <a:chExt cx="4253" cy="909"/>
          </a:xfrm>
        </p:grpSpPr>
        <p:sp>
          <p:nvSpPr>
            <p:cNvPr id="19" name="五边形 18"/>
            <p:cNvSpPr/>
            <p:nvPr>
              <p:custDataLst>
                <p:tags r:id="rId4"/>
              </p:custDataLst>
            </p:nvPr>
          </p:nvSpPr>
          <p:spPr>
            <a:xfrm flipH="1">
              <a:off x="635" y="3691"/>
              <a:ext cx="4253" cy="603"/>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5"/>
              </p:custDataLst>
            </p:nvPr>
          </p:nvSpPr>
          <p:spPr>
            <a:xfrm>
              <a:off x="1186" y="3790"/>
              <a:ext cx="2736" cy="810"/>
            </a:xfrm>
            <a:prstGeom prst="rect">
              <a:avLst/>
            </a:prstGeom>
            <a:noFill/>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学前教育的</a:t>
              </a:r>
              <a:r>
                <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特殊</a:t>
              </a:r>
              <a:r>
                <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原则</a:t>
              </a:r>
              <a:endPar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endParaRPr>
            </a:p>
          </p:txBody>
        </p:sp>
      </p:grpSp>
      <p:grpSp>
        <p:nvGrpSpPr>
          <p:cNvPr id="6" name="组合 5"/>
          <p:cNvGrpSpPr/>
          <p:nvPr>
            <p:custDataLst>
              <p:tags r:id="rId6"/>
            </p:custDataLst>
          </p:nvPr>
        </p:nvGrpSpPr>
        <p:grpSpPr>
          <a:xfrm>
            <a:off x="463357" y="1456456"/>
            <a:ext cx="2919877" cy="371296"/>
            <a:chOff x="635" y="1824"/>
            <a:chExt cx="4742" cy="603"/>
          </a:xfrm>
        </p:grpSpPr>
        <p:sp>
          <p:nvSpPr>
            <p:cNvPr id="5" name="五边形 4"/>
            <p:cNvSpPr/>
            <p:nvPr>
              <p:custDataLst>
                <p:tags r:id="rId7"/>
              </p:custDataLst>
            </p:nvPr>
          </p:nvSpPr>
          <p:spPr>
            <a:xfrm flipH="1">
              <a:off x="635" y="1824"/>
              <a:ext cx="4742" cy="60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8"/>
              </p:custDataLst>
            </p:nvPr>
          </p:nvSpPr>
          <p:spPr>
            <a:xfrm>
              <a:off x="1402" y="1869"/>
              <a:ext cx="3011" cy="461"/>
            </a:xfrm>
            <a:prstGeom prst="rect">
              <a:avLst/>
            </a:prstGeom>
            <a:noFill/>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学前教育的一般</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原则</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 name="矩形 61443"/>
          <p:cNvSpPr/>
          <p:nvPr>
            <p:custDataLst>
              <p:tags r:id="rId9"/>
            </p:custDataLst>
          </p:nvPr>
        </p:nvSpPr>
        <p:spPr>
          <a:xfrm>
            <a:off x="4795760" y="1965064"/>
            <a:ext cx="4272675" cy="1573852"/>
          </a:xfrm>
          <a:prstGeom prst="rect">
            <a:avLst/>
          </a:prstGeom>
          <a:noFill/>
          <a:ln w="9525">
            <a:noFill/>
          </a:ln>
        </p:spPr>
        <p:txBody>
          <a:bodyPr anchor="t" anchorCtr="0">
            <a:noAutofit/>
          </a:bodyPr>
          <a:p>
            <a:pPr indent="0" algn="just" fontAlgn="auto">
              <a:lnSpc>
                <a:spcPct val="150000"/>
              </a:lnSpc>
            </a:pPr>
            <a:r>
              <a:rPr lang="en-US" sz="1600">
                <a:latin typeface="黑体" panose="02010609060101010101" charset="-122"/>
                <a:ea typeface="黑体" panose="02010609060101010101" charset="-122"/>
                <a:cs typeface="黑体" panose="02010609060101010101" charset="-122"/>
              </a:rPr>
              <a:t>5.</a:t>
            </a:r>
            <a:r>
              <a:rPr lang="zh-CN" altLang="en-US" sz="1600">
                <a:solidFill>
                  <a:srgbClr val="D42047"/>
                </a:solidFill>
                <a:latin typeface="黑体" panose="02010609060101010101" charset="-122"/>
                <a:ea typeface="黑体" panose="02010609060101010101" charset="-122"/>
                <a:cs typeface="黑体" panose="02010609060101010101" charset="-122"/>
              </a:rPr>
              <a:t>保教结合</a:t>
            </a:r>
            <a:r>
              <a:rPr lang="zh-CN" altLang="en-US" sz="1600">
                <a:latin typeface="黑体" panose="02010609060101010101" charset="-122"/>
                <a:ea typeface="黑体" panose="02010609060101010101" charset="-122"/>
                <a:cs typeface="黑体" panose="02010609060101010101" charset="-122"/>
              </a:rPr>
              <a:t>的原则</a:t>
            </a:r>
            <a:endParaRPr lang="zh-CN" altLang="en-US" sz="1600">
              <a:latin typeface="黑体" panose="02010609060101010101" charset="-122"/>
              <a:ea typeface="黑体" panose="02010609060101010101" charset="-122"/>
              <a:cs typeface="黑体" panose="02010609060101010101" charset="-122"/>
            </a:endParaRPr>
          </a:p>
          <a:p>
            <a:pPr indent="0" algn="just" fontAlgn="auto">
              <a:lnSpc>
                <a:spcPct val="150000"/>
              </a:lnSpc>
            </a:pPr>
            <a:r>
              <a:rPr lang="en-US" sz="1600">
                <a:latin typeface="黑体" panose="02010609060101010101" charset="-122"/>
                <a:ea typeface="黑体" panose="02010609060101010101" charset="-122"/>
                <a:cs typeface="黑体" panose="02010609060101010101" charset="-122"/>
              </a:rPr>
              <a:t>6.</a:t>
            </a:r>
            <a:r>
              <a:rPr lang="zh-CN" altLang="en-US" sz="1600">
                <a:latin typeface="黑体" panose="02010609060101010101" charset="-122"/>
                <a:ea typeface="黑体" panose="02010609060101010101" charset="-122"/>
                <a:cs typeface="黑体" panose="02010609060101010101" charset="-122"/>
              </a:rPr>
              <a:t>以</a:t>
            </a:r>
            <a:r>
              <a:rPr lang="zh-CN" altLang="en-US" sz="1600">
                <a:solidFill>
                  <a:srgbClr val="D42047"/>
                </a:solidFill>
                <a:latin typeface="黑体" panose="02010609060101010101" charset="-122"/>
                <a:ea typeface="黑体" panose="02010609060101010101" charset="-122"/>
                <a:cs typeface="黑体" panose="02010609060101010101" charset="-122"/>
              </a:rPr>
              <a:t>游戏</a:t>
            </a:r>
            <a:r>
              <a:rPr lang="zh-CN" altLang="en-US" sz="1600">
                <a:latin typeface="黑体" panose="02010609060101010101" charset="-122"/>
                <a:ea typeface="黑体" panose="02010609060101010101" charset="-122"/>
                <a:cs typeface="黑体" panose="02010609060101010101" charset="-122"/>
              </a:rPr>
              <a:t>为基本活动的原则</a:t>
            </a:r>
            <a:endParaRPr lang="zh-CN" altLang="en-US" sz="1600">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a:latin typeface="黑体" panose="02010609060101010101" charset="-122"/>
                <a:ea typeface="黑体" panose="02010609060101010101" charset="-122"/>
                <a:cs typeface="黑体" panose="02010609060101010101" charset="-122"/>
              </a:rPr>
              <a:t>7.</a:t>
            </a:r>
            <a:r>
              <a:rPr lang="zh-CN" altLang="en-US" sz="1600">
                <a:latin typeface="黑体" panose="02010609060101010101" charset="-122"/>
                <a:ea typeface="黑体" panose="02010609060101010101" charset="-122"/>
                <a:cs typeface="黑体" panose="02010609060101010101" charset="-122"/>
              </a:rPr>
              <a:t>教育的</a:t>
            </a:r>
            <a:r>
              <a:rPr lang="zh-CN" altLang="en-US" sz="1600">
                <a:solidFill>
                  <a:srgbClr val="D42047"/>
                </a:solidFill>
                <a:latin typeface="黑体" panose="02010609060101010101" charset="-122"/>
                <a:ea typeface="黑体" panose="02010609060101010101" charset="-122"/>
                <a:cs typeface="黑体" panose="02010609060101010101" charset="-122"/>
              </a:rPr>
              <a:t>活动</a:t>
            </a:r>
            <a:r>
              <a:rPr lang="zh-CN" altLang="en-US" sz="1600">
                <a:latin typeface="黑体" panose="02010609060101010101" charset="-122"/>
                <a:ea typeface="黑体" panose="02010609060101010101" charset="-122"/>
                <a:cs typeface="黑体" panose="02010609060101010101" charset="-122"/>
              </a:rPr>
              <a:t>性和活动的</a:t>
            </a:r>
            <a:r>
              <a:rPr lang="zh-CN" altLang="en-US" sz="1600">
                <a:solidFill>
                  <a:srgbClr val="D42047"/>
                </a:solidFill>
                <a:latin typeface="黑体" panose="02010609060101010101" charset="-122"/>
                <a:ea typeface="黑体" panose="02010609060101010101" charset="-122"/>
                <a:cs typeface="黑体" panose="02010609060101010101" charset="-122"/>
              </a:rPr>
              <a:t>多样</a:t>
            </a:r>
            <a:r>
              <a:rPr lang="zh-CN" altLang="en-US" sz="1600">
                <a:latin typeface="黑体" panose="02010609060101010101" charset="-122"/>
                <a:ea typeface="黑体" panose="02010609060101010101" charset="-122"/>
                <a:cs typeface="黑体" panose="02010609060101010101" charset="-122"/>
              </a:rPr>
              <a:t>性原则 </a:t>
            </a:r>
            <a:endParaRPr lang="zh-CN" altLang="en-US" sz="1600">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a:latin typeface="黑体" panose="02010609060101010101" charset="-122"/>
                <a:ea typeface="黑体" panose="02010609060101010101" charset="-122"/>
                <a:cs typeface="黑体" panose="02010609060101010101" charset="-122"/>
              </a:rPr>
              <a:t>8.</a:t>
            </a:r>
            <a:r>
              <a:rPr lang="zh-CN" altLang="en-US" sz="1600">
                <a:latin typeface="黑体" panose="02010609060101010101" charset="-122"/>
                <a:ea typeface="黑体" panose="02010609060101010101" charset="-122"/>
                <a:cs typeface="黑体" panose="02010609060101010101" charset="-122"/>
              </a:rPr>
              <a:t>发挥</a:t>
            </a:r>
            <a:r>
              <a:rPr lang="zh-CN" altLang="en-US" sz="1600">
                <a:solidFill>
                  <a:srgbClr val="D42047"/>
                </a:solidFill>
                <a:latin typeface="黑体" panose="02010609060101010101" charset="-122"/>
                <a:ea typeface="黑体" panose="02010609060101010101" charset="-122"/>
                <a:cs typeface="黑体" panose="02010609060101010101" charset="-122"/>
              </a:rPr>
              <a:t>一日活动整体教育</a:t>
            </a:r>
            <a:r>
              <a:rPr lang="zh-CN" altLang="en-US" sz="1600">
                <a:latin typeface="黑体" panose="02010609060101010101" charset="-122"/>
                <a:ea typeface="黑体" panose="02010609060101010101" charset="-122"/>
                <a:cs typeface="黑体" panose="02010609060101010101" charset="-122"/>
              </a:rPr>
              <a:t>功能的原则 </a:t>
            </a:r>
            <a:endParaRPr lang="zh-CN" altLang="en-US" sz="1600">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29590" y="1007110"/>
            <a:ext cx="8251190" cy="352742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记得有一次活动区活动时，一位小朋友跑来告状：“老师，浩浩把电视机弄坏啦!”孩子们都围了过来，浩浩也在其中。他眼睛望着我，像有什么话要对大家说。我当时非常生气，因为自己用即时贴粘的精巧电视机外壳已经被分成几块纸板，我花了几个中午精心绘制的图片—《谢谢小猴子》也被撕得面目全非。</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A教师非常生气，当着所有孩子的面说：“又是你，浩浩！每次都是你，你是最讨厌的小朋友！没有人喜欢你！”</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B教师：我一下子把他搂在怀里，轻声问：“你为什么要打开电视机呢?”“我想看一看小猴子、大象、长颈鹿是怎样进去的，他们是怎样转的。”“那你发现了什么?”我又问：“我发现了这图片是老师画的，卷在可乐瓶上，用手一转瓶口，小动物就会转了。”看，浩浩充满了好奇心、敢于探索，而且已经取得了丰硕的“研究成果”。于是我当着全体小朋友的面由衷地表扬了浩浩。</a:t>
            </a: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en-US"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endParaRPr lang="en-US"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分析讨论：</a:t>
            </a:r>
            <a:r>
              <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如果你是幼儿／家长／园长，你更喜欢哪位教师？为什么？</a:t>
            </a:r>
            <a:endPar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05815"/>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学前教育的一般原则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647700" y="1345565"/>
            <a:ext cx="69316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尊重幼儿的人格尊严和合法权益的原则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91515" y="1821180"/>
            <a:ext cx="7143750" cy="2047240"/>
          </a:xfrm>
          <a:prstGeom prst="rect">
            <a:avLst/>
          </a:prstGeom>
          <a:noFill/>
        </p:spPr>
        <p:txBody>
          <a:bodyPr wrap="square" rtlCol="0" anchor="t">
            <a:noAutofit/>
          </a:bodyPr>
          <a:p>
            <a:pPr indent="0" fontAlgn="auto">
              <a:lnSpc>
                <a:spcPct val="150000"/>
              </a:lnSpc>
              <a:spcBef>
                <a:spcPts val="0"/>
              </a:spcBef>
            </a:pPr>
            <a:r>
              <a:rPr lang="en-US" sz="1600">
                <a:solidFill>
                  <a:schemeClr val="tx1"/>
                </a:solidFill>
                <a:latin typeface="黑体" panose="02010609060101010101" charset="-122"/>
                <a:ea typeface="黑体" panose="02010609060101010101" charset="-122"/>
                <a:sym typeface="+mn-ea"/>
              </a:rPr>
              <a:t>    </a:t>
            </a:r>
            <a:r>
              <a:rPr lang="en-US" sz="1600">
                <a:solidFill>
                  <a:srgbClr val="FF0000"/>
                </a:solidFill>
                <a:latin typeface="黑体" panose="02010609060101010101" charset="-122"/>
                <a:ea typeface="黑体" panose="02010609060101010101" charset="-122"/>
                <a:sym typeface="+mn-ea"/>
              </a:rPr>
              <a:t>1.</a:t>
            </a:r>
            <a:r>
              <a:rPr lang="zh-CN" altLang="en-US" sz="1600">
                <a:solidFill>
                  <a:srgbClr val="FF0000"/>
                </a:solidFill>
                <a:latin typeface="黑体" panose="02010609060101010101" charset="-122"/>
                <a:ea typeface="黑体" panose="02010609060101010101" charset="-122"/>
                <a:sym typeface="+mn-ea"/>
              </a:rPr>
              <a:t>尊重儿童的人格尊严</a:t>
            </a:r>
            <a:endParaRPr lang="zh-CN" altLang="en-US" sz="1600">
              <a:solidFill>
                <a:srgbClr val="FF0000"/>
              </a:solidFill>
              <a:latin typeface="黑体" panose="02010609060101010101" charset="-122"/>
              <a:ea typeface="黑体" panose="02010609060101010101" charset="-122"/>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    2.</a:t>
            </a:r>
            <a:r>
              <a:rPr lang="zh-CN" altLang="en-US" sz="1600">
                <a:solidFill>
                  <a:srgbClr val="FF0000"/>
                </a:solidFill>
                <a:latin typeface="黑体" panose="02010609060101010101" charset="-122"/>
                <a:ea typeface="黑体" panose="02010609060101010101" charset="-122"/>
                <a:sym typeface="+mn-ea"/>
              </a:rPr>
              <a:t>保障儿童的合法权益</a:t>
            </a:r>
            <a:endParaRPr lang="zh-CN" altLang="en-US"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r>
              <a:rPr lang="zh-CN" altLang="en-US" sz="1600" b="1">
                <a:latin typeface="黑体" panose="02010609060101010101" charset="-122"/>
                <a:ea typeface="黑体" panose="02010609060101010101" charset="-122"/>
                <a:sym typeface="+mn-ea"/>
              </a:rPr>
              <a:t>思考：</a:t>
            </a:r>
            <a:endParaRPr lang="zh-CN" altLang="en-US"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latin typeface="黑体" panose="02010609060101010101" charset="-122"/>
                <a:ea typeface="黑体" panose="02010609060101010101" charset="-122"/>
                <a:sym typeface="+mn-ea"/>
              </a:rPr>
              <a:t>    1.</a:t>
            </a:r>
            <a:r>
              <a:rPr lang="zh-CN" altLang="en-US" sz="1600">
                <a:latin typeface="黑体" panose="02010609060101010101" charset="-122"/>
                <a:ea typeface="黑体" panose="02010609060101010101" charset="-122"/>
                <a:sym typeface="+mn-ea"/>
              </a:rPr>
              <a:t>你听说过或看到过在幼儿园有哪些不尊重儿童人格尊严的事情？</a:t>
            </a:r>
            <a:endParaRPr lang="zh-CN" altLang="en-US"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latin typeface="黑体" panose="02010609060101010101" charset="-122"/>
                <a:ea typeface="黑体" panose="02010609060101010101" charset="-122"/>
                <a:sym typeface="+mn-ea"/>
              </a:rPr>
              <a:t>    2.</a:t>
            </a:r>
            <a:r>
              <a:rPr lang="zh-CN" altLang="en-US" sz="1600">
                <a:latin typeface="黑体" panose="02010609060101010101" charset="-122"/>
                <a:ea typeface="黑体" panose="02010609060101010101" charset="-122"/>
                <a:sym typeface="+mn-ea"/>
              </a:rPr>
              <a:t>不尊重儿童的人格尊严对儿童的发展有哪些负面影响？</a:t>
            </a:r>
            <a:endParaRPr lang="zh-CN" altLang="en-US"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endParaRPr lang="zh-CN" altLang="en-US" sz="1600">
              <a:solidFill>
                <a:schemeClr val="tx1"/>
              </a:solidFill>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328295" y="7264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学前教育的一般原则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471170" y="1294765"/>
            <a:ext cx="69316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促进儿童全面发展的原则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72465" y="1691005"/>
            <a:ext cx="4652010" cy="1316990"/>
          </a:xfrm>
          <a:prstGeom prst="rect">
            <a:avLst/>
          </a:prstGeom>
          <a:noFill/>
        </p:spPr>
        <p:txBody>
          <a:bodyPr wrap="square" rtlCol="0" anchor="t">
            <a:noAutofit/>
          </a:bodyPr>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1.</a:t>
            </a:r>
            <a:r>
              <a:rPr sz="1600">
                <a:solidFill>
                  <a:srgbClr val="FF0000"/>
                </a:solidFill>
                <a:latin typeface="黑体" panose="02010609060101010101" charset="-122"/>
                <a:ea typeface="黑体" panose="02010609060101010101" charset="-122"/>
                <a:sym typeface="+mn-ea"/>
              </a:rPr>
              <a:t>儿童的发展是整体的发展而不是片面的发展</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2.</a:t>
            </a:r>
            <a:r>
              <a:rPr sz="1600">
                <a:solidFill>
                  <a:srgbClr val="FF0000"/>
                </a:solidFill>
                <a:latin typeface="黑体" panose="02010609060101010101" charset="-122"/>
                <a:ea typeface="黑体" panose="02010609060101010101" charset="-122"/>
                <a:sym typeface="+mn-ea"/>
              </a:rPr>
              <a:t>儿童的发展是有个性的发展</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3.</a:t>
            </a:r>
            <a:r>
              <a:rPr sz="1600">
                <a:solidFill>
                  <a:srgbClr val="FF0000"/>
                </a:solidFill>
                <a:latin typeface="黑体" panose="02010609060101010101" charset="-122"/>
                <a:ea typeface="黑体" panose="02010609060101010101" charset="-122"/>
                <a:sym typeface="+mn-ea"/>
              </a:rPr>
              <a:t>儿童的发展应是协调的发展</a:t>
            </a:r>
            <a:endParaRPr sz="1600">
              <a:solidFill>
                <a:srgbClr val="FF0000"/>
              </a:solidFill>
              <a:latin typeface="黑体" panose="02010609060101010101" charset="-122"/>
              <a:ea typeface="黑体" panose="02010609060101010101" charset="-122"/>
              <a:sym typeface="+mn-ea"/>
            </a:endParaRPr>
          </a:p>
        </p:txBody>
      </p:sp>
      <p:sp>
        <p:nvSpPr>
          <p:cNvPr id="7" name="文本框 6"/>
          <p:cNvSpPr txBox="1"/>
          <p:nvPr/>
        </p:nvSpPr>
        <p:spPr>
          <a:xfrm>
            <a:off x="521970" y="2858770"/>
            <a:ext cx="5686425" cy="1369060"/>
          </a:xfrm>
          <a:prstGeom prst="rect">
            <a:avLst/>
          </a:prstGeom>
          <a:noFill/>
        </p:spPr>
        <p:txBody>
          <a:bodyPr wrap="square" rtlCol="0" anchor="t">
            <a:noAutofit/>
          </a:bodyPr>
          <a:p>
            <a:pPr indent="0" fontAlgn="auto">
              <a:lnSpc>
                <a:spcPct val="150000"/>
              </a:lnSpc>
              <a:spcBef>
                <a:spcPts val="0"/>
              </a:spcBef>
            </a:pPr>
            <a:r>
              <a:rPr lang="zh-CN" sz="1600" b="1">
                <a:solidFill>
                  <a:schemeClr val="tx1"/>
                </a:solidFill>
                <a:latin typeface="黑体" panose="02010609060101010101" charset="-122"/>
                <a:ea typeface="黑体" panose="02010609060101010101" charset="-122"/>
                <a:sym typeface="+mn-ea"/>
              </a:rPr>
              <a:t>分析：</a:t>
            </a:r>
            <a:r>
              <a:rPr sz="1600">
                <a:solidFill>
                  <a:schemeClr val="tx1"/>
                </a:solidFill>
                <a:latin typeface="黑体" panose="02010609060101010101" charset="-122"/>
                <a:ea typeface="黑体" panose="02010609060101010101" charset="-122"/>
                <a:sym typeface="+mn-ea"/>
              </a:rPr>
              <a:t>某幼儿园大班每周的课程安排</a:t>
            </a:r>
            <a:r>
              <a:rPr lang="zh-CN" sz="1600">
                <a:solidFill>
                  <a:schemeClr val="tx1"/>
                </a:solidFill>
                <a:latin typeface="黑体" panose="02010609060101010101" charset="-122"/>
                <a:ea typeface="黑体" panose="02010609060101010101" charset="-122"/>
                <a:sym typeface="+mn-ea"/>
              </a:rPr>
              <a:t>：</a:t>
            </a:r>
            <a:endParaRPr lang="zh-CN"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r>
              <a:rPr lang="zh-CN" sz="1600">
                <a:solidFill>
                  <a:schemeClr val="tx1"/>
                </a:solidFill>
                <a:latin typeface="黑体" panose="02010609060101010101" charset="-122"/>
                <a:ea typeface="黑体" panose="02010609060101010101" charset="-122"/>
                <a:sym typeface="+mn-ea"/>
              </a:rPr>
              <a:t>1.你赞同这样的教学安排吗？为什么？</a:t>
            </a:r>
            <a:endParaRPr lang="zh-CN" sz="1600">
              <a:solidFill>
                <a:schemeClr val="tx1"/>
              </a:solidFill>
              <a:latin typeface="黑体" panose="02010609060101010101" charset="-122"/>
              <a:ea typeface="黑体" panose="02010609060101010101" charset="-122"/>
              <a:sym typeface="+mn-ea"/>
            </a:endParaRPr>
          </a:p>
          <a:p>
            <a:pPr indent="0" fontAlgn="auto">
              <a:lnSpc>
                <a:spcPct val="150000"/>
              </a:lnSpc>
              <a:spcBef>
                <a:spcPts val="0"/>
              </a:spcBef>
            </a:pPr>
            <a:r>
              <a:rPr lang="zh-CN" sz="1600">
                <a:solidFill>
                  <a:schemeClr val="tx1"/>
                </a:solidFill>
                <a:latin typeface="黑体" panose="02010609060101010101" charset="-122"/>
                <a:ea typeface="黑体" panose="02010609060101010101" charset="-122"/>
                <a:sym typeface="+mn-ea"/>
              </a:rPr>
              <a:t>2.结合教育目标分解谈谈如何调整才能符合全面发展原则？</a:t>
            </a:r>
            <a:endParaRPr lang="zh-CN" sz="1600">
              <a:solidFill>
                <a:schemeClr val="tx1"/>
              </a:solidFill>
              <a:latin typeface="黑体" panose="02010609060101010101" charset="-122"/>
              <a:ea typeface="黑体" panose="02010609060101010101" charset="-122"/>
              <a:sym typeface="+mn-ea"/>
            </a:endParaRPr>
          </a:p>
        </p:txBody>
      </p:sp>
      <p:pic>
        <p:nvPicPr>
          <p:cNvPr id="6" name="图片 1"/>
          <p:cNvPicPr>
            <a:picLocks noChangeAspect="1"/>
          </p:cNvPicPr>
          <p:nvPr/>
        </p:nvPicPr>
        <p:blipFill>
          <a:blip r:embed="rId5"/>
          <a:stretch>
            <a:fillRect/>
          </a:stretch>
        </p:blipFill>
        <p:spPr>
          <a:xfrm>
            <a:off x="5174615" y="1572260"/>
            <a:ext cx="3830955" cy="1998345"/>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05815"/>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学前教育的一般原则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647700" y="1424940"/>
            <a:ext cx="69316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面向全体，重视个别差异的原则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848995" y="1913255"/>
            <a:ext cx="7098665" cy="1316990"/>
          </a:xfrm>
          <a:prstGeom prst="rect">
            <a:avLst/>
          </a:prstGeom>
          <a:noFill/>
        </p:spPr>
        <p:txBody>
          <a:bodyPr wrap="square" rtlCol="0" anchor="t">
            <a:noAutofit/>
          </a:bodyPr>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1.</a:t>
            </a:r>
            <a:r>
              <a:rPr sz="1600">
                <a:solidFill>
                  <a:srgbClr val="FF0000"/>
                </a:solidFill>
                <a:latin typeface="黑体" panose="02010609060101010101" charset="-122"/>
                <a:ea typeface="黑体" panose="02010609060101010101" charset="-122"/>
                <a:sym typeface="+mn-ea"/>
              </a:rPr>
              <a:t>教育要促进每个儿童的发展</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2.</a:t>
            </a:r>
            <a:r>
              <a:rPr sz="1600">
                <a:solidFill>
                  <a:srgbClr val="FF0000"/>
                </a:solidFill>
                <a:latin typeface="黑体" panose="02010609060101010101" charset="-122"/>
                <a:ea typeface="黑体" panose="02010609060101010101" charset="-122"/>
                <a:sym typeface="+mn-ea"/>
              </a:rPr>
              <a:t>教育要促进每个儿童在原有基础上的发展</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3.</a:t>
            </a:r>
            <a:r>
              <a:rPr sz="1600">
                <a:solidFill>
                  <a:srgbClr val="FF0000"/>
                </a:solidFill>
                <a:latin typeface="黑体" panose="02010609060101010101" charset="-122"/>
                <a:ea typeface="黑体" panose="02010609060101010101" charset="-122"/>
                <a:sym typeface="+mn-ea"/>
              </a:rPr>
              <a:t>多种组织形式促进儿童发展（集体、小组、个别活动）</a:t>
            </a:r>
            <a:endParaRPr sz="1600">
              <a:solidFill>
                <a:srgbClr val="FF0000"/>
              </a:solidFill>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74675" y="1032510"/>
            <a:ext cx="7800975" cy="312102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由于每个幼儿的发展水平和个性特点不一样，每个班级总会有一些特别喜欢表现，特别自信的孩子，也有一些不愿意表现，特别内向的孩子。在一次幼儿园的公开活动中，我们特意对孩子回答问题的机会做了统计，结果表明：全班孩子共40人，在本次活动中共有8名幼儿有单独回答问题的机会，其中，7次机会的有一人，5次机会的两人，3次机会的三人，两次机会的三人。有大约10名幼儿完全游离于教师的课堂之外。</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zh-CN" sz="16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思考：</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你觉得该教师的做法是否遵循了面向全体重视个别差异的教育原则？</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如果你是上公开课的老师，你会怎么提问孩子</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们？</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5979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学前教育的一般原则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596900" y="1453515"/>
            <a:ext cx="47034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（四）</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教育资源整合的原则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1035050" y="1983105"/>
            <a:ext cx="4451350" cy="1744345"/>
          </a:xfrm>
          <a:prstGeom prst="rect">
            <a:avLst/>
          </a:prstGeom>
          <a:noFill/>
        </p:spPr>
        <p:txBody>
          <a:bodyPr wrap="square" rtlCol="0" anchor="t">
            <a:noAutofit/>
          </a:bodyPr>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1.</a:t>
            </a:r>
            <a:r>
              <a:rPr sz="1600">
                <a:solidFill>
                  <a:srgbClr val="FF0000"/>
                </a:solidFill>
                <a:latin typeface="黑体" panose="02010609060101010101" charset="-122"/>
                <a:ea typeface="黑体" panose="02010609060101010101" charset="-122"/>
                <a:sym typeface="+mn-ea"/>
              </a:rPr>
              <a:t>利用</a:t>
            </a:r>
            <a:r>
              <a:rPr sz="1600" u="sng">
                <a:solidFill>
                  <a:srgbClr val="FF0000"/>
                </a:solidFill>
                <a:latin typeface="黑体" panose="02010609060101010101" charset="-122"/>
                <a:ea typeface="黑体" panose="02010609060101010101" charset="-122"/>
                <a:sym typeface="+mn-ea"/>
              </a:rPr>
              <a:t>自然的教育资源</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2</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利用</a:t>
            </a:r>
            <a:r>
              <a:rPr sz="1600" u="sng">
                <a:solidFill>
                  <a:srgbClr val="FF0000"/>
                </a:solidFill>
                <a:latin typeface="黑体" panose="02010609060101010101" charset="-122"/>
                <a:ea typeface="黑体" panose="02010609060101010101" charset="-122"/>
                <a:sym typeface="+mn-ea"/>
              </a:rPr>
              <a:t>幼儿同伴的教育资源</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3</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利用</a:t>
            </a:r>
            <a:r>
              <a:rPr sz="1600" u="sng">
                <a:solidFill>
                  <a:srgbClr val="FF0000"/>
                </a:solidFill>
                <a:latin typeface="黑体" panose="02010609060101010101" charset="-122"/>
                <a:ea typeface="黑体" panose="02010609060101010101" charset="-122"/>
                <a:sym typeface="+mn-ea"/>
              </a:rPr>
              <a:t>家庭的教育资源</a:t>
            </a:r>
            <a:endParaRPr sz="1600" u="sng">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4</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利用</a:t>
            </a:r>
            <a:r>
              <a:rPr sz="1600" u="sng">
                <a:solidFill>
                  <a:srgbClr val="FF0000"/>
                </a:solidFill>
                <a:latin typeface="黑体" panose="02010609060101010101" charset="-122"/>
                <a:ea typeface="黑体" panose="02010609060101010101" charset="-122"/>
                <a:sym typeface="+mn-ea"/>
              </a:rPr>
              <a:t>社区的教育资源</a:t>
            </a:r>
            <a:endParaRPr sz="1600" u="sng">
              <a:solidFill>
                <a:srgbClr val="FF0000"/>
              </a:solidFill>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749935" y="992505"/>
            <a:ext cx="7766050" cy="343090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乐乐的爸爸是做汽车销售的，对各种各样的车非常熟悉，他的家里有许多汽车模型和有关的画册、海报等。乐乐班上的男孩子绝大多数都很喜欢汽车。老师通过平时的观察发现了这个现象。于是，有一天，老师将乐乐的爸爸请到班上为男孩子们专门上了一次关于汽车的课，孩子们都被乐乐爸爸眉飞色舞的描述、生动有趣的模型、好玩的画册海报深深的吸引，很多孩子围着乐乐爸爸七嘴八舌的问长问短，场面很是热闹。</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zh-CN" sz="16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思考：</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1.你赞同教师的这一做法吗？为什么？</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2.你觉得这样做有什么好处？</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5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3.你认为教育资源有哪些？</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27405"/>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特殊原则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647700" y="1445895"/>
            <a:ext cx="39249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一）保教结合的原则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454025" y="1939290"/>
            <a:ext cx="4319270" cy="1861185"/>
          </a:xfrm>
          <a:prstGeom prst="rect">
            <a:avLst/>
          </a:prstGeom>
          <a:noFill/>
        </p:spPr>
        <p:txBody>
          <a:bodyPr wrap="square" rtlCol="0" anchor="t">
            <a:noAutofit/>
          </a:bodyPr>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1</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保育和教育是幼儿园两大方面的工作</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2</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保育和教育工作互相联系、互相渗透</a:t>
            </a:r>
            <a:endParaRPr sz="1600">
              <a:solidFill>
                <a:srgbClr val="FF0000"/>
              </a:solidFill>
              <a:latin typeface="黑体" panose="02010609060101010101" charset="-122"/>
              <a:ea typeface="黑体" panose="02010609060101010101" charset="-122"/>
              <a:sym typeface="+mn-ea"/>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sym typeface="+mn-ea"/>
              </a:rPr>
              <a:t>3</a:t>
            </a:r>
            <a:r>
              <a:rPr lang="en-US" altLang="zh-CN" sz="1600">
                <a:solidFill>
                  <a:srgbClr val="FF0000"/>
                </a:solidFill>
                <a:latin typeface="黑体" panose="02010609060101010101" charset="-122"/>
                <a:ea typeface="黑体" panose="02010609060101010101" charset="-122"/>
                <a:sym typeface="+mn-ea"/>
              </a:rPr>
              <a:t>.</a:t>
            </a:r>
            <a:r>
              <a:rPr sz="1600">
                <a:solidFill>
                  <a:srgbClr val="FF0000"/>
                </a:solidFill>
                <a:latin typeface="黑体" panose="02010609060101010101" charset="-122"/>
                <a:ea typeface="黑体" panose="02010609060101010101" charset="-122"/>
                <a:sym typeface="+mn-ea"/>
              </a:rPr>
              <a:t>保育和教育是在同一过程中实现的</a:t>
            </a:r>
            <a:endParaRPr sz="1600">
              <a:solidFill>
                <a:srgbClr val="FF0000"/>
              </a:solidFill>
              <a:latin typeface="黑体" panose="02010609060101010101" charset="-122"/>
              <a:ea typeface="黑体" panose="02010609060101010101" charset="-122"/>
              <a:sym typeface="+mn-ea"/>
            </a:endParaRPr>
          </a:p>
        </p:txBody>
      </p:sp>
      <p:sp>
        <p:nvSpPr>
          <p:cNvPr id="6" name="文本框 5"/>
          <p:cNvSpPr txBox="1"/>
          <p:nvPr/>
        </p:nvSpPr>
        <p:spPr>
          <a:xfrm>
            <a:off x="4427220" y="1633220"/>
            <a:ext cx="4335145" cy="2676525"/>
          </a:xfrm>
          <a:prstGeom prst="rect">
            <a:avLst/>
          </a:prstGeom>
          <a:noFill/>
        </p:spPr>
        <p:txBody>
          <a:bodyPr wrap="square" rtlCol="0" anchor="t">
            <a:spAutoFit/>
          </a:bodyPr>
          <a:p>
            <a:pPr indent="0" fontAlgn="auto">
              <a:lnSpc>
                <a:spcPct val="150000"/>
              </a:lnSpc>
            </a:pPr>
            <a:r>
              <a:rPr lang="en-US" sz="1600">
                <a:latin typeface="黑体" panose="02010609060101010101" charset="-122"/>
                <a:ea typeface="黑体" panose="02010609060101010101" charset="-122"/>
                <a:sym typeface="+mn-ea"/>
              </a:rPr>
              <a:t>  </a:t>
            </a:r>
            <a:r>
              <a:rPr sz="1600">
                <a:latin typeface="黑体" panose="02010609060101010101" charset="-122"/>
                <a:ea typeface="黑体" panose="02010609060101010101" charset="-122"/>
                <a:sym typeface="+mn-ea"/>
              </a:rPr>
              <a:t>所谓</a:t>
            </a:r>
            <a:r>
              <a:rPr sz="1600">
                <a:solidFill>
                  <a:srgbClr val="FF0000"/>
                </a:solidFill>
                <a:latin typeface="黑体" panose="02010609060101010101" charset="-122"/>
                <a:ea typeface="黑体" panose="02010609060101010101" charset="-122"/>
                <a:sym typeface="+mn-ea"/>
              </a:rPr>
              <a:t>“</a:t>
            </a:r>
            <a:r>
              <a:rPr sz="1600" b="1">
                <a:solidFill>
                  <a:srgbClr val="FF0000"/>
                </a:solidFill>
                <a:latin typeface="黑体" panose="02010609060101010101" charset="-122"/>
                <a:ea typeface="黑体" panose="02010609060101010101" charset="-122"/>
                <a:sym typeface="+mn-ea"/>
              </a:rPr>
              <a:t>保育</a:t>
            </a:r>
            <a:r>
              <a:rPr sz="1600">
                <a:solidFill>
                  <a:srgbClr val="FF0000"/>
                </a:solidFill>
                <a:latin typeface="黑体" panose="02010609060101010101" charset="-122"/>
                <a:ea typeface="黑体" panose="02010609060101010101" charset="-122"/>
                <a:sym typeface="+mn-ea"/>
              </a:rPr>
              <a:t>”</a:t>
            </a:r>
            <a:r>
              <a:rPr sz="1600">
                <a:latin typeface="黑体" panose="02010609060101010101" charset="-122"/>
                <a:ea typeface="黑体" panose="02010609060101010101" charset="-122"/>
                <a:sym typeface="+mn-ea"/>
              </a:rPr>
              <a:t>，是指</a:t>
            </a:r>
            <a:r>
              <a:rPr sz="1600" u="sng">
                <a:latin typeface="黑体" panose="02010609060101010101" charset="-122"/>
                <a:ea typeface="黑体" panose="02010609060101010101" charset="-122"/>
                <a:sym typeface="+mn-ea"/>
              </a:rPr>
              <a:t>对幼儿身体的照顾、保护、养育和促进，以及对幼儿心理能力的保护和培养</a:t>
            </a:r>
            <a:r>
              <a:rPr sz="1600">
                <a:latin typeface="黑体" panose="02010609060101010101" charset="-122"/>
                <a:ea typeface="黑体" panose="02010609060101010101" charset="-122"/>
                <a:sym typeface="+mn-ea"/>
              </a:rPr>
              <a:t>。</a:t>
            </a:r>
            <a:endParaRPr sz="1600">
              <a:latin typeface="黑体" panose="02010609060101010101" charset="-122"/>
              <a:ea typeface="黑体" panose="02010609060101010101" charset="-122"/>
              <a:sym typeface="+mn-ea"/>
            </a:endParaRPr>
          </a:p>
          <a:p>
            <a:pPr indent="0" fontAlgn="auto">
              <a:lnSpc>
                <a:spcPct val="150000"/>
              </a:lnSpc>
            </a:pPr>
            <a:r>
              <a:rPr lang="en-US" sz="1600">
                <a:latin typeface="黑体" panose="02010609060101010101" charset="-122"/>
                <a:ea typeface="黑体" panose="02010609060101010101" charset="-122"/>
                <a:sym typeface="+mn-ea"/>
              </a:rPr>
              <a:t>  </a:t>
            </a:r>
            <a:r>
              <a:rPr sz="1600">
                <a:latin typeface="黑体" panose="02010609060101010101" charset="-122"/>
                <a:ea typeface="黑体" panose="02010609060101010101" charset="-122"/>
                <a:sym typeface="+mn-ea"/>
              </a:rPr>
              <a:t>所谓</a:t>
            </a:r>
            <a:r>
              <a:rPr sz="1600">
                <a:solidFill>
                  <a:srgbClr val="FF0000"/>
                </a:solidFill>
                <a:latin typeface="黑体" panose="02010609060101010101" charset="-122"/>
                <a:ea typeface="黑体" panose="02010609060101010101" charset="-122"/>
                <a:sym typeface="+mn-ea"/>
              </a:rPr>
              <a:t>“</a:t>
            </a:r>
            <a:r>
              <a:rPr sz="1600" b="1">
                <a:solidFill>
                  <a:srgbClr val="FF0000"/>
                </a:solidFill>
                <a:latin typeface="黑体" panose="02010609060101010101" charset="-122"/>
                <a:ea typeface="黑体" panose="02010609060101010101" charset="-122"/>
                <a:sym typeface="+mn-ea"/>
              </a:rPr>
              <a:t>教育</a:t>
            </a:r>
            <a:r>
              <a:rPr sz="1600">
                <a:solidFill>
                  <a:srgbClr val="FF0000"/>
                </a:solidFill>
                <a:latin typeface="黑体" panose="02010609060101010101" charset="-122"/>
                <a:ea typeface="黑体" panose="02010609060101010101" charset="-122"/>
                <a:sym typeface="+mn-ea"/>
              </a:rPr>
              <a:t>”</a:t>
            </a:r>
            <a:r>
              <a:rPr sz="1600">
                <a:latin typeface="黑体" panose="02010609060101010101" charset="-122"/>
                <a:ea typeface="黑体" panose="02010609060101010101" charset="-122"/>
                <a:sym typeface="+mn-ea"/>
              </a:rPr>
              <a:t>，就是</a:t>
            </a:r>
            <a:r>
              <a:rPr sz="1600" u="sng">
                <a:latin typeface="黑体" panose="02010609060101010101" charset="-122"/>
                <a:ea typeface="黑体" panose="02010609060101010101" charset="-122"/>
                <a:sym typeface="+mn-ea"/>
              </a:rPr>
              <a:t>遵循幼儿身心发展的规律，把握幼儿的年龄特点和我国的教育目标</a:t>
            </a:r>
            <a:r>
              <a:rPr sz="1600">
                <a:latin typeface="黑体" panose="02010609060101010101" charset="-122"/>
                <a:ea typeface="黑体" panose="02010609060101010101" charset="-122"/>
                <a:sym typeface="+mn-ea"/>
              </a:rPr>
              <a:t>，</a:t>
            </a:r>
            <a:r>
              <a:rPr sz="1600" u="sng">
                <a:latin typeface="黑体" panose="02010609060101010101" charset="-122"/>
                <a:ea typeface="黑体" panose="02010609060101010101" charset="-122"/>
                <a:sym typeface="+mn-ea"/>
              </a:rPr>
              <a:t>有目的、有计划地对幼儿初步进行体、智、德、美诸方面全面发展的教育</a:t>
            </a:r>
            <a:r>
              <a:rPr sz="1600">
                <a:latin typeface="黑体" panose="02010609060101010101" charset="-122"/>
                <a:ea typeface="黑体" panose="02010609060101010101" charset="-122"/>
                <a:sym typeface="+mn-ea"/>
              </a:rPr>
              <a:t>。 </a:t>
            </a:r>
            <a:endParaRPr sz="1600">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44195" y="1049020"/>
            <a:ext cx="7975600" cy="304609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ct val="150000"/>
              </a:lnSpc>
            </a:pPr>
            <a:r>
              <a:rPr lang="en-US"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珊珊在幼儿园从不喝水，也不上厕所。每节课后，我和保育员都要倒开水给小朋友喝，这时珊珊总是躲得远远的，生怕我们要她喝水。别的小朋友游戏课后都嚷着口渴要喝开水，珊珊从不提此要求：别的小朋友纷纷上厕所的时候，珊珊却安静地坐在一旁看书，从不上卫生间。</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zh-CN" sz="16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思考：</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en-US"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1.如果你是珊珊的老师，你是怎么想的？你会做些什么？</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mn-ea"/>
              </a:rPr>
              <a:t>    2.</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mn-ea"/>
              </a:rPr>
              <a:t>为什么在幼儿园既要进行保育又要进行教育？怎样体现保教结合的原则？</a:t>
            </a:r>
            <a:endParaRPr lang="zh-CN" altLang="en-US" sz="16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56464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sz="1400" b="1" dirty="0">
                <a:solidFill>
                  <a:srgbClr val="1A5D5C"/>
                </a:solidFill>
                <a:latin typeface="黑体" panose="02010609060101010101" charset="-122"/>
                <a:ea typeface="黑体" panose="02010609060101010101" charset="-122"/>
                <a:cs typeface="黑体" panose="02010609060101010101" charset="-122"/>
                <a:sym typeface="+mn-ea"/>
              </a:rPr>
              <a:t>1.学会合理分解和制定不同层次的学前教育目标。</a:t>
            </a:r>
            <a:endParaRPr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sz="1400" b="1" dirty="0">
                <a:solidFill>
                  <a:srgbClr val="1A5D5C"/>
                </a:solidFill>
                <a:latin typeface="黑体" panose="02010609060101010101" charset="-122"/>
                <a:ea typeface="黑体" panose="02010609060101010101" charset="-122"/>
                <a:cs typeface="黑体" panose="02010609060101010101" charset="-122"/>
                <a:sym typeface="+mn-ea"/>
              </a:rPr>
              <a:t>2.能根据学前教育目标、幼儿的兴趣需要和年龄特点选择学前教育内容。</a:t>
            </a:r>
            <a:endParaRPr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sz="1400" b="1" dirty="0">
                <a:solidFill>
                  <a:srgbClr val="1A5D5C"/>
                </a:solidFill>
                <a:latin typeface="黑体" panose="02010609060101010101" charset="-122"/>
                <a:ea typeface="黑体" panose="02010609060101010101" charset="-122"/>
                <a:cs typeface="黑体" panose="02010609060101010101" charset="-122"/>
                <a:sym typeface="+mn-ea"/>
              </a:rPr>
              <a:t>3.能够运用学前教育原则的理论分析学前教育现象。</a:t>
            </a:r>
            <a:endParaRPr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575435"/>
            <a:ext cx="2402205" cy="2096135"/>
          </a:xfrm>
          <a:prstGeom prst="rect">
            <a:avLst/>
          </a:prstGeom>
          <a:noFill/>
          <a:ln w="9525">
            <a:noFill/>
            <a:miter lim="800000"/>
          </a:ln>
        </p:spPr>
        <p:txBody>
          <a:bodyPr wrap="square" lIns="62118" tIns="31058" rIns="62118" bIns="31058">
            <a:noAutofit/>
          </a:bodyPr>
          <a:p>
            <a:pPr marR="0" lvl="0" indent="0" algn="l" defTabSz="914400" rtl="0" fontAlgn="auto">
              <a:lnSpc>
                <a:spcPts val="2300"/>
              </a:lnSpc>
              <a:spcBef>
                <a:spcPts val="0"/>
              </a:spcBef>
              <a:spcAft>
                <a:spcPts val="0"/>
              </a:spcAft>
              <a:buClrTx/>
              <a:buSzTx/>
              <a:buFontTx/>
              <a:buNone/>
              <a:defRPr/>
            </a:pPr>
            <a:r>
              <a:rPr sz="1400" b="1" dirty="0">
                <a:solidFill>
                  <a:srgbClr val="1A5D5C"/>
                </a:solidFill>
                <a:latin typeface="黑体" panose="02010609060101010101" charset="-122"/>
                <a:ea typeface="黑体" panose="02010609060101010101" charset="-122"/>
                <a:cs typeface="黑体" panose="02010609060101010101" charset="-122"/>
                <a:sym typeface="+mn-ea"/>
              </a:rPr>
              <a:t>1.理解学前教育目的的含义和功能。</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sz="1400" b="1" dirty="0">
                <a:solidFill>
                  <a:srgbClr val="1A5D5C"/>
                </a:solidFill>
                <a:latin typeface="黑体" panose="02010609060101010101" charset="-122"/>
                <a:ea typeface="黑体" panose="02010609060101010101" charset="-122"/>
                <a:cs typeface="黑体" panose="02010609060101010101" charset="-122"/>
                <a:sym typeface="+mn-ea"/>
              </a:rPr>
              <a:t>2.掌握我国的学前教育目标的结构、层次以及实施中需注意的问题。</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sz="1400" b="1" dirty="0">
                <a:solidFill>
                  <a:srgbClr val="1A5D5C"/>
                </a:solidFill>
                <a:latin typeface="黑体" panose="02010609060101010101" charset="-122"/>
                <a:ea typeface="黑体" panose="02010609060101010101" charset="-122"/>
                <a:cs typeface="黑体" panose="02010609060101010101" charset="-122"/>
                <a:sym typeface="+mn-ea"/>
              </a:rPr>
              <a:t>3.掌握学前教育的任务与特点。</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sz="1400" b="1" dirty="0">
                <a:solidFill>
                  <a:srgbClr val="1A5D5C"/>
                </a:solidFill>
                <a:latin typeface="黑体" panose="02010609060101010101" charset="-122"/>
                <a:ea typeface="黑体" panose="02010609060101010101" charset="-122"/>
                <a:cs typeface="黑体" panose="02010609060101010101" charset="-122"/>
                <a:sym typeface="+mn-ea"/>
              </a:rPr>
              <a:t>4.掌握学前教育的原则。</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598295"/>
            <a:ext cx="2397125" cy="2715260"/>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1.形成学会学习，习惯思考，善于合作的学习品质。</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2.积极承担责任，乐于贡献智慧，小组中取长补短，获得1+X的学习效果。</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3.乐于把学前教育理论在教育实践中不断核对和落地。</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4.树立科学的学前教育观，热爱学前教育事业。</a:t>
            </a:r>
            <a:endParaRPr kumimoji="0"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815975"/>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特殊原则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511175" y="1409700"/>
            <a:ext cx="439229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以游戏为基本活动的原则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328295" y="1939290"/>
            <a:ext cx="4972685" cy="2432685"/>
          </a:xfrm>
          <a:prstGeom prst="rect">
            <a:avLst/>
          </a:prstGeom>
          <a:noFill/>
        </p:spPr>
        <p:txBody>
          <a:bodyPr wrap="square" rtlCol="0" anchor="t">
            <a:noAutofit/>
          </a:bodyPr>
          <a:p>
            <a:pPr indent="0" algn="l" fontAlgn="auto">
              <a:lnSpc>
                <a:spcPct val="150000"/>
              </a:lnSpc>
              <a:spcBef>
                <a:spcPts val="0"/>
              </a:spcBef>
              <a:buClrTx/>
              <a:buSzTx/>
              <a:buNone/>
            </a:pPr>
            <a:r>
              <a:rPr lang="en-US" altLang="zh-CN" sz="1600">
                <a:solidFill>
                  <a:srgbClr val="FF0000"/>
                </a:solidFill>
                <a:latin typeface="黑体" panose="02010609060101010101" charset="-122"/>
                <a:ea typeface="黑体" panose="02010609060101010101" charset="-122"/>
                <a:cs typeface="黑体" panose="02010609060101010101" charset="-122"/>
                <a:sym typeface="+mn-ea"/>
              </a:rPr>
              <a:t>    </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基本活动</a:t>
            </a:r>
            <a:r>
              <a:rPr lang="zh-CN" altLang="en-US" sz="1600">
                <a:latin typeface="黑体" panose="02010609060101010101" charset="-122"/>
                <a:ea typeface="黑体" panose="02010609060101010101" charset="-122"/>
                <a:cs typeface="黑体" panose="02010609060101010101" charset="-122"/>
                <a:sym typeface="+mn-ea"/>
              </a:rPr>
              <a:t>是指在人生的某个阶段，其出现频率最高，对人的生存发展最有价值、最适合那一年龄阶段的活动。对幼儿来说，游戏就是他们的基本活动。</a:t>
            </a:r>
            <a:endParaRPr lang="zh-CN" altLang="en-US" sz="1600">
              <a:solidFill>
                <a:schemeClr val="tx1"/>
              </a:solidFill>
              <a:latin typeface="黑体" panose="02010609060101010101" charset="-122"/>
              <a:ea typeface="黑体" panose="02010609060101010101" charset="-122"/>
              <a:cs typeface="黑体" panose="02010609060101010101" charset="-122"/>
              <a:sym typeface="+mn-ea"/>
            </a:endParaRPr>
          </a:p>
          <a:p>
            <a:pPr>
              <a:spcBef>
                <a:spcPct val="50000"/>
              </a:spcBef>
            </a:pPr>
            <a:r>
              <a:rPr lang="en-US" altLang="zh-CN" sz="1600">
                <a:solidFill>
                  <a:schemeClr val="tx1"/>
                </a:solidFill>
                <a:latin typeface="黑体" panose="02010609060101010101" charset="-122"/>
                <a:ea typeface="黑体" panose="02010609060101010101" charset="-122"/>
                <a:cs typeface="黑体" panose="02010609060101010101" charset="-122"/>
                <a:sym typeface="+mn-ea"/>
              </a:rPr>
              <a:t>  </a:t>
            </a:r>
            <a:r>
              <a:rPr lang="en-US" altLang="zh-CN" sz="1600">
                <a:solidFill>
                  <a:srgbClr val="FF0000"/>
                </a:solidFill>
                <a:latin typeface="黑体" panose="02010609060101010101" charset="-122"/>
                <a:ea typeface="黑体" panose="02010609060101010101" charset="-122"/>
                <a:cs typeface="黑体" panose="02010609060101010101" charset="-122"/>
                <a:sym typeface="+mn-ea"/>
              </a:rPr>
              <a:t>1.</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重视幼儿自发性游戏</a:t>
            </a:r>
            <a:endParaRPr lang="zh-CN" altLang="en-US" sz="1600">
              <a:solidFill>
                <a:srgbClr val="FF0000"/>
              </a:solidFill>
              <a:latin typeface="黑体" panose="02010609060101010101" charset="-122"/>
              <a:ea typeface="黑体" panose="02010609060101010101" charset="-122"/>
              <a:cs typeface="黑体" panose="02010609060101010101" charset="-122"/>
            </a:endParaRPr>
          </a:p>
          <a:p>
            <a:pPr>
              <a:spcBef>
                <a:spcPct val="50000"/>
              </a:spcBef>
            </a:pPr>
            <a:r>
              <a:rPr lang="en-US" altLang="zh-CN" sz="1600">
                <a:solidFill>
                  <a:srgbClr val="FF0000"/>
                </a:solidFill>
                <a:latin typeface="黑体" panose="02010609060101010101" charset="-122"/>
                <a:ea typeface="黑体" panose="02010609060101010101" charset="-122"/>
                <a:cs typeface="黑体" panose="02010609060101010101" charset="-122"/>
                <a:sym typeface="+mn-ea"/>
              </a:rPr>
              <a:t>  2.</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充分利用游戏形式组织幼儿园各类教育活动</a:t>
            </a:r>
            <a:endParaRPr lang="zh-CN" altLang="en-US" sz="1600">
              <a:solidFill>
                <a:srgbClr val="FF0000"/>
              </a:solidFill>
              <a:latin typeface="黑体" panose="02010609060101010101" charset="-122"/>
              <a:ea typeface="黑体" panose="02010609060101010101" charset="-122"/>
              <a:cs typeface="黑体" panose="02010609060101010101" charset="-122"/>
            </a:endParaRPr>
          </a:p>
          <a:p>
            <a:pPr>
              <a:spcBef>
                <a:spcPct val="50000"/>
              </a:spcBef>
            </a:pPr>
            <a:r>
              <a:rPr lang="en-US" altLang="zh-CN" sz="1600">
                <a:solidFill>
                  <a:srgbClr val="FF0000"/>
                </a:solidFill>
                <a:latin typeface="黑体" panose="02010609060101010101" charset="-122"/>
                <a:ea typeface="黑体" panose="02010609060101010101" charset="-122"/>
                <a:cs typeface="黑体" panose="02010609060101010101" charset="-122"/>
                <a:sym typeface="+mn-ea"/>
              </a:rPr>
              <a:t>  3.</a:t>
            </a:r>
            <a:r>
              <a:rPr lang="zh-CN" altLang="en-US" sz="1600">
                <a:solidFill>
                  <a:srgbClr val="FF0000"/>
                </a:solidFill>
                <a:latin typeface="黑体" panose="02010609060101010101" charset="-122"/>
                <a:ea typeface="黑体" panose="02010609060101010101" charset="-122"/>
                <a:cs typeface="黑体" panose="02010609060101010101" charset="-122"/>
                <a:sym typeface="+mn-ea"/>
              </a:rPr>
              <a:t>满足幼儿对多种游戏的需要</a:t>
            </a:r>
            <a:endParaRPr lang="zh-CN" altLang="en-US" sz="1600">
              <a:solidFill>
                <a:srgbClr val="FF0000"/>
              </a:solidFill>
              <a:latin typeface="黑体" panose="02010609060101010101" charset="-122"/>
              <a:ea typeface="黑体" panose="02010609060101010101" charset="-122"/>
              <a:cs typeface="黑体" panose="02010609060101010101" charset="-122"/>
              <a:sym typeface="+mn-ea"/>
            </a:endParaRPr>
          </a:p>
        </p:txBody>
      </p:sp>
      <p:sp>
        <p:nvSpPr>
          <p:cNvPr id="11" name="圆角矩形 10"/>
          <p:cNvSpPr/>
          <p:nvPr>
            <p:custDataLst>
              <p:tags r:id="rId5"/>
            </p:custDataLst>
          </p:nvPr>
        </p:nvSpPr>
        <p:spPr>
          <a:xfrm>
            <a:off x="5373370" y="396875"/>
            <a:ext cx="3497580" cy="418909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fontAlgn="auto">
              <a:lnSpc>
                <a:spcPts val="2300"/>
              </a:lnSpc>
              <a:spcBef>
                <a:spcPts val="0"/>
              </a:spcBef>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a:solidFill>
                  <a:schemeClr val="tx1"/>
                </a:solidFill>
                <a:latin typeface="黑体" panose="02010609060101010101" charset="-122"/>
                <a:ea typeface="黑体" panose="02010609060101010101" charset="-122"/>
                <a:cs typeface="黑体" panose="02010609060101010101" charset="-122"/>
                <a:sym typeface="+mn-ea"/>
              </a:rPr>
              <a:t>   这几天，大雨刚过，下课后我发现孩子们在玩泥巴，有的捏小兔、有的捏小鸡等不同的大体形状，这些作品虽然不很逼真。可我能看出孩子们的想象力和创造力是不可低估的，于是我走到他们中间说：“小朋友，你捏的这些小动物像吗？有的摇头，有的说不像┄┄为什么不像呢？过了一会儿，有的孩子说没有好好看看鸡的样子，有的说没有好好看看狗的样子等等。趁此机会我便对他们说：”以后我们再观察动物时，要认真看一看，做任何事情要细心，另外你们在玩耍时不要把泥土弄到身上。他们一个个点点头。</a:t>
            </a:r>
            <a:endParaRPr lang="zh-CN" altLang="en-US" sz="1400" dirty="0">
              <a:solidFill>
                <a:schemeClr val="tx1"/>
              </a:solidFill>
              <a:effectLst/>
              <a:uFillTx/>
              <a:latin typeface="黑体" panose="02010609060101010101" charset="-122"/>
              <a:ea typeface="黑体" panose="02010609060101010101" charset="-122"/>
              <a:cs typeface="黑体" panose="02010609060101010101" charset="-122"/>
              <a:sym typeface="+mn-ea"/>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921385" y="1135380"/>
            <a:ext cx="7301230" cy="28727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ct val="150000"/>
              </a:lnSpc>
            </a:pPr>
            <a:r>
              <a:rPr lang="en-US"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在幼儿园，如果你问孩子们：“我们现在玩游戏好不好？”，他们肯定会欢呼：“好”，这时候，孩子们的情绪高涨，激动无比。很多幼儿园下午没有教学活动，每个下午幼儿都是在游戏中度过的。</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zh-CN" sz="1600" b="1"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思考：</a:t>
            </a:r>
            <a:endParaRPr sz="16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1.孩子们真的那么喜欢玩游戏吗？为什么？</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2.你在幼儿园见过幼儿玩哪些游戏？</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ct val="150000"/>
              </a:lnSpc>
            </a:pPr>
            <a:r>
              <a:rPr lang="en-US" alt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3.如何满足幼儿对游戏的需求？</a:t>
            </a:r>
            <a:endParaRPr lang="zh-CN" sz="16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264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特殊原则</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597535" y="1249045"/>
            <a:ext cx="52368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三）教育的活动性和活动的多样性原则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1" name="圆角矩形 10"/>
          <p:cNvSpPr/>
          <p:nvPr>
            <p:custDataLst>
              <p:tags r:id="rId5"/>
            </p:custDataLst>
          </p:nvPr>
        </p:nvSpPr>
        <p:spPr>
          <a:xfrm>
            <a:off x="328295" y="1706880"/>
            <a:ext cx="8578215" cy="338201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【呈现案例】</a:t>
            </a:r>
            <a:endPar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春天来了，孩子们纷纷从家里带来一个个小盆子、小罐，开展种植活动，观察种子的发芽。一天天过去了，孩子们亲手插下的种子终于发了芽。一天，晖晖走到我跟前，扯着我衣服伤心地问：“李老师，我天天都给种子喝很多水，可它就不发芽！”原来是晖晖浇了太多的水，水浸着种子，都发霉了。下午，我根据这件事，和孩子们展开种子发芽需要什么条件的讨论。孩子们各抒己见，都说要多晒太阳，多浇水，种子就会长得壮。“不，种子不能浇太多水，要不然胀死了不发芽!”晖晖站起来说出自己的看法。我向孩子们说明了做什么事都要适当，不能过量，否则就事与愿违。孩子们瞪大了眼睛，静静地听我解释，他们对于种子发芽需要的条件的认识又深入了一层。看着他们每天小心地护理自己的小花盆，我深深地感到：任何活动都不可忽视每一个细小的环节，还要抓住一些偶发事情进行随机教育，只有这样才能使幼儿获得更全面的知识和各种能力。</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为什么不直接将种子发芽的知识教给幼儿，而要让幼儿在自己的操作和活动中尝试去探究和发现？</a:t>
            </a:r>
            <a:endParaRPr sz="1400" dirty="0">
              <a:solidFill>
                <a:srgbClr val="FF0000"/>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32829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26440"/>
            <a:ext cx="4846320" cy="46037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kumimoji="0" lang="zh-CN" altLang="en-US" sz="24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学前教育的特殊原则</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454025" y="1265555"/>
            <a:ext cx="4760595" cy="396240"/>
          </a:xfrm>
          <a:prstGeom prst="rect">
            <a:avLst/>
          </a:prstGeom>
          <a:noFill/>
        </p:spPr>
        <p:txBody>
          <a:bodyPr wrap="square" rtlCol="0">
            <a:noAutofit/>
          </a:bodyPr>
          <a:p>
            <a:pPr marR="0" indent="0"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（四）发挥一日活动整体教育功能原则</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pic>
        <p:nvPicPr>
          <p:cNvPr id="5" name="图片 1"/>
          <p:cNvPicPr>
            <a:picLocks noChangeAspect="1"/>
          </p:cNvPicPr>
          <p:nvPr/>
        </p:nvPicPr>
        <p:blipFill>
          <a:blip r:embed="rId5"/>
          <a:stretch>
            <a:fillRect/>
          </a:stretch>
        </p:blipFill>
        <p:spPr>
          <a:xfrm>
            <a:off x="5459095" y="410845"/>
            <a:ext cx="3572510" cy="4437380"/>
          </a:xfrm>
          <a:prstGeom prst="rect">
            <a:avLst/>
          </a:prstGeom>
          <a:noFill/>
          <a:ln>
            <a:noFill/>
          </a:ln>
        </p:spPr>
      </p:pic>
      <p:sp>
        <p:nvSpPr>
          <p:cNvPr id="100" name="文本框 99"/>
          <p:cNvSpPr txBox="1"/>
          <p:nvPr/>
        </p:nvSpPr>
        <p:spPr>
          <a:xfrm>
            <a:off x="328930" y="1740535"/>
            <a:ext cx="4972050" cy="2813050"/>
          </a:xfrm>
          <a:prstGeom prst="rect">
            <a:avLst/>
          </a:prstGeom>
          <a:noFill/>
          <a:ln w="9525">
            <a:noFill/>
          </a:ln>
        </p:spPr>
        <p:txBody>
          <a:bodyPr wrap="square">
            <a:noAutofit/>
          </a:bodyPr>
          <a:p>
            <a:pPr indent="0" fontAlgn="auto">
              <a:lnSpc>
                <a:spcPct val="150000"/>
              </a:lnSpc>
              <a:spcBef>
                <a:spcPts val="0"/>
              </a:spcBef>
            </a:pPr>
            <a:r>
              <a:rPr lang="zh-CN" sz="1600" b="1">
                <a:solidFill>
                  <a:srgbClr val="FF0000"/>
                </a:solidFill>
                <a:latin typeface="黑体" panose="02010609060101010101" charset="-122"/>
                <a:ea typeface="黑体" panose="02010609060101010101" charset="-122"/>
              </a:rPr>
              <a:t>讨论：</a:t>
            </a:r>
            <a:r>
              <a:rPr lang="zh-CN" sz="1600" b="0">
                <a:latin typeface="黑体" panose="02010609060101010101" charset="-122"/>
                <a:ea typeface="黑体" panose="02010609060101010101" charset="-122"/>
              </a:rPr>
              <a:t>幼儿园一日活动包括哪些？各有什么功能？</a:t>
            </a:r>
            <a:endParaRPr lang="zh-CN" sz="1600" b="0">
              <a:latin typeface="黑体" panose="02010609060101010101" charset="-122"/>
              <a:ea typeface="黑体" panose="02010609060101010101" charset="-122"/>
            </a:endParaRPr>
          </a:p>
          <a:p>
            <a:pPr indent="0" fontAlgn="auto">
              <a:lnSpc>
                <a:spcPct val="150000"/>
              </a:lnSpc>
              <a:spcBef>
                <a:spcPts val="0"/>
              </a:spcBef>
            </a:pPr>
            <a:r>
              <a:rPr lang="en-US" altLang="zh-CN" sz="1600" b="1">
                <a:latin typeface="黑体" panose="02010609060101010101" charset="-122"/>
                <a:ea typeface="黑体" panose="02010609060101010101" charset="-122"/>
              </a:rPr>
              <a:t>  </a:t>
            </a:r>
            <a:r>
              <a:rPr lang="zh-CN" sz="1600" b="1">
                <a:latin typeface="黑体" panose="02010609060101010101" charset="-122"/>
                <a:ea typeface="黑体" panose="02010609060101010101" charset="-122"/>
              </a:rPr>
              <a:t>教师组织的活动：</a:t>
            </a:r>
            <a:r>
              <a:rPr lang="zh-CN" sz="1600" b="0" u="sng">
                <a:latin typeface="黑体" panose="02010609060101010101" charset="-122"/>
                <a:ea typeface="黑体" panose="02010609060101010101" charset="-122"/>
              </a:rPr>
              <a:t>生活活动</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劳动活动</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教学活动</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游戏活动</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体育活动</a:t>
            </a:r>
            <a:endParaRPr lang="zh-CN" sz="1600" b="0">
              <a:latin typeface="黑体" panose="02010609060101010101" charset="-122"/>
              <a:ea typeface="黑体" panose="02010609060101010101" charset="-122"/>
            </a:endParaRPr>
          </a:p>
          <a:p>
            <a:pPr indent="0" fontAlgn="auto">
              <a:lnSpc>
                <a:spcPct val="150000"/>
              </a:lnSpc>
              <a:spcBef>
                <a:spcPts val="0"/>
              </a:spcBef>
            </a:pPr>
            <a:r>
              <a:rPr lang="en-US" altLang="zh-CN" sz="1600" b="1">
                <a:latin typeface="黑体" panose="02010609060101010101" charset="-122"/>
                <a:ea typeface="黑体" panose="02010609060101010101" charset="-122"/>
              </a:rPr>
              <a:t>  </a:t>
            </a:r>
            <a:r>
              <a:rPr lang="zh-CN" sz="1600" b="1">
                <a:latin typeface="黑体" panose="02010609060101010101" charset="-122"/>
                <a:ea typeface="黑体" panose="02010609060101010101" charset="-122"/>
              </a:rPr>
              <a:t>幼儿的自主自由活动：</a:t>
            </a:r>
            <a:r>
              <a:rPr lang="zh-CN" sz="1600" b="0" u="sng">
                <a:latin typeface="黑体" panose="02010609060101010101" charset="-122"/>
                <a:ea typeface="黑体" panose="02010609060101010101" charset="-122"/>
              </a:rPr>
              <a:t>自由游戏</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区角自由活动</a:t>
            </a:r>
            <a:r>
              <a:rPr lang="zh-CN" sz="1600" b="0">
                <a:latin typeface="黑体" panose="02010609060101010101" charset="-122"/>
                <a:ea typeface="黑体" panose="02010609060101010101" charset="-122"/>
              </a:rPr>
              <a:t>、</a:t>
            </a:r>
            <a:r>
              <a:rPr lang="zh-CN" sz="1600" b="0" u="sng">
                <a:latin typeface="黑体" panose="02010609060101010101" charset="-122"/>
                <a:ea typeface="黑体" panose="02010609060101010101" charset="-122"/>
              </a:rPr>
              <a:t>室外自由活动</a:t>
            </a:r>
            <a:endParaRPr lang="zh-CN" sz="1600" b="0">
              <a:latin typeface="黑体" panose="02010609060101010101" charset="-122"/>
              <a:ea typeface="黑体" panose="02010609060101010101" charset="-122"/>
            </a:endParaRPr>
          </a:p>
          <a:p>
            <a:pPr indent="0" algn="l" fontAlgn="auto">
              <a:lnSpc>
                <a:spcPct val="150000"/>
              </a:lnSpc>
              <a:spcBef>
                <a:spcPts val="0"/>
              </a:spcBef>
              <a:buClrTx/>
              <a:buSzTx/>
              <a:buNone/>
            </a:pPr>
            <a:r>
              <a:rPr lang="en-US" altLang="zh-CN" sz="1600">
                <a:solidFill>
                  <a:srgbClr val="FF0000"/>
                </a:solidFill>
                <a:latin typeface="黑体" panose="02010609060101010101" charset="-122"/>
                <a:ea typeface="黑体" panose="02010609060101010101" charset="-122"/>
                <a:sym typeface="+mn-ea"/>
              </a:rPr>
              <a:t>  1.</a:t>
            </a:r>
            <a:r>
              <a:rPr lang="zh-CN" sz="1600">
                <a:solidFill>
                  <a:srgbClr val="FF0000"/>
                </a:solidFill>
                <a:latin typeface="黑体" panose="02010609060101010101" charset="-122"/>
                <a:ea typeface="黑体" panose="02010609060101010101" charset="-122"/>
                <a:sym typeface="+mn-ea"/>
              </a:rPr>
              <a:t>一日活动中的各种活动不可偏废</a:t>
            </a:r>
            <a:endParaRPr lang="zh-CN" sz="1600">
              <a:solidFill>
                <a:srgbClr val="FF0000"/>
              </a:solidFill>
              <a:latin typeface="黑体" panose="02010609060101010101" charset="-122"/>
              <a:ea typeface="黑体" panose="02010609060101010101" charset="-122"/>
            </a:endParaRPr>
          </a:p>
          <a:p>
            <a:pPr indent="0" algn="l" fontAlgn="auto">
              <a:lnSpc>
                <a:spcPct val="150000"/>
              </a:lnSpc>
              <a:spcBef>
                <a:spcPts val="0"/>
              </a:spcBef>
              <a:buClrTx/>
              <a:buSzTx/>
              <a:buNone/>
            </a:pPr>
            <a:r>
              <a:rPr lang="en-US" altLang="zh-CN" sz="1600">
                <a:solidFill>
                  <a:srgbClr val="FF0000"/>
                </a:solidFill>
                <a:latin typeface="黑体" panose="02010609060101010101" charset="-122"/>
                <a:ea typeface="黑体" panose="02010609060101010101" charset="-122"/>
                <a:sym typeface="+mn-ea"/>
              </a:rPr>
              <a:t>  2.</a:t>
            </a:r>
            <a:r>
              <a:rPr lang="zh-CN" sz="1600">
                <a:solidFill>
                  <a:srgbClr val="FF0000"/>
                </a:solidFill>
                <a:latin typeface="黑体" panose="02010609060101010101" charset="-122"/>
                <a:ea typeface="黑体" panose="02010609060101010101" charset="-122"/>
                <a:sym typeface="+mn-ea"/>
              </a:rPr>
              <a:t>各种活动必须有机统一为以个整体</a:t>
            </a:r>
            <a:endParaRPr lang="zh-CN" sz="1600" b="0">
              <a:solidFill>
                <a:srgbClr val="FF0000"/>
              </a:solidFill>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95630" y="1084580"/>
            <a:ext cx="7952740" cy="314134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fontAlgn="auto">
              <a:lnSpc>
                <a:spcPct val="150000"/>
              </a:lnSpc>
              <a:spcBef>
                <a:spcPts val="0"/>
              </a:spcBef>
            </a:pPr>
            <a:r>
              <a:rPr lang="en-US" sz="1600">
                <a:solidFill>
                  <a:schemeClr val="tx1"/>
                </a:solidFill>
                <a:latin typeface="黑体" panose="02010609060101010101" charset="-122"/>
                <a:ea typeface="黑体" panose="02010609060101010101" charset="-122"/>
                <a:cs typeface="黑体" panose="02010609060101010101" charset="-122"/>
              </a:rPr>
              <a:t>    </a:t>
            </a:r>
            <a:r>
              <a:rPr sz="1600">
                <a:solidFill>
                  <a:schemeClr val="tx1"/>
                </a:solidFill>
                <a:latin typeface="黑体" panose="02010609060101010101" charset="-122"/>
                <a:ea typeface="黑体" panose="02010609060101010101" charset="-122"/>
                <a:cs typeface="黑体" panose="02010609060101010101" charset="-122"/>
              </a:rPr>
              <a:t>张老师很注重在一日生活的各个环节中渗透对幼儿的教育。比如，幼儿午餐和晚餐的时间，她会选一些很优美的音乐或者故事让幼儿边吃边欣赏；每天的晨间活动时她会和个别幼儿交谈或者让幼儿在集体面前谈一谈自己感兴趣的事情。有段时间，她发现孩子们不太爱惜小椅子，比如，有些孩子喜欢在椅子上写写画画，有些孩子搬椅子时喜欢拖着走，还有个别孩子发脾气时会摔椅子，于是，张老师特意编了一个故事“一把小椅子痛苦的一天”讲给孩子们听。张老师发现，自从孩子们听了这个故事以后，绝大多数的孩子开始爱惜东西了。</a:t>
            </a:r>
            <a:endParaRPr sz="1600">
              <a:solidFill>
                <a:schemeClr val="tx1"/>
              </a:solidFill>
              <a:latin typeface="黑体" panose="02010609060101010101" charset="-122"/>
              <a:ea typeface="黑体" panose="02010609060101010101" charset="-122"/>
              <a:cs typeface="黑体" panose="02010609060101010101" charset="-122"/>
            </a:endParaRPr>
          </a:p>
          <a:p>
            <a:pPr indent="0" fontAlgn="auto">
              <a:lnSpc>
                <a:spcPct val="150000"/>
              </a:lnSpc>
              <a:spcBef>
                <a:spcPts val="0"/>
              </a:spcBef>
            </a:pPr>
            <a:r>
              <a:rPr lang="en-US" sz="1600">
                <a:solidFill>
                  <a:srgbClr val="FF0000"/>
                </a:solidFill>
                <a:latin typeface="黑体" panose="02010609060101010101" charset="-122"/>
                <a:ea typeface="黑体" panose="02010609060101010101" charset="-122"/>
                <a:cs typeface="黑体" panose="02010609060101010101" charset="-122"/>
              </a:rPr>
              <a:t>    </a:t>
            </a:r>
            <a:r>
              <a:rPr lang="zh-CN" altLang="en-US" sz="1600">
                <a:solidFill>
                  <a:srgbClr val="FF0000"/>
                </a:solidFill>
                <a:latin typeface="黑体" panose="02010609060101010101" charset="-122"/>
                <a:ea typeface="黑体" panose="02010609060101010101" charset="-122"/>
                <a:cs typeface="黑体" panose="02010609060101010101" charset="-122"/>
              </a:rPr>
              <a:t>思考：</a:t>
            </a:r>
            <a:r>
              <a:rPr sz="1600">
                <a:solidFill>
                  <a:srgbClr val="FF0000"/>
                </a:solidFill>
                <a:latin typeface="黑体" panose="02010609060101010101" charset="-122"/>
                <a:ea typeface="黑体" panose="02010609060101010101" charset="-122"/>
                <a:cs typeface="黑体" panose="02010609060101010101" charset="-122"/>
              </a:rPr>
              <a:t>你觉得张老师这些做法好不好？好在哪里？</a:t>
            </a:r>
            <a:endParaRPr sz="1600">
              <a:solidFill>
                <a:srgbClr val="FF0000"/>
              </a:solidFill>
              <a:latin typeface="黑体" panose="02010609060101010101" charset="-122"/>
              <a:ea typeface="黑体" panose="02010609060101010101" charset="-122"/>
              <a:cs typeface="黑体" panose="02010609060101010101" charset="-122"/>
            </a:endParaRPr>
          </a:p>
        </p:txBody>
      </p:sp>
      <p:sp>
        <p:nvSpPr>
          <p:cNvPr id="4" name="文本框 3"/>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070610" y="1312545"/>
            <a:ext cx="7002145" cy="12585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226820" y="1450975"/>
            <a:ext cx="6690995" cy="1048385"/>
          </a:xfrm>
          <a:prstGeom prst="rect">
            <a:avLst/>
          </a:prstGeom>
          <a:noFill/>
          <a:ln w="9525">
            <a:noFill/>
          </a:ln>
        </p:spPr>
        <p:txBody>
          <a:bodyPr>
            <a:noAutofit/>
          </a:bodyPr>
          <a:p>
            <a:pPr indent="0" algn="l" fontAlgn="auto">
              <a:lnSpc>
                <a:spcPct val="150000"/>
              </a:lnSpc>
            </a:pPr>
            <a:r>
              <a:rPr lang="en-US" altLang="zh-CN" sz="2000" noProof="0" dirty="0">
                <a:ln>
                  <a:noFill/>
                </a:ln>
                <a:effectLst/>
                <a:uLnTx/>
                <a:uFillTx/>
                <a:latin typeface="黑体" panose="02010609060101010101" charset="-122"/>
                <a:ea typeface="黑体" panose="02010609060101010101" charset="-122"/>
              </a:rPr>
              <a:t>    </a:t>
            </a:r>
            <a:r>
              <a:rPr lang="zh-CN" sz="2000" noProof="0" dirty="0">
                <a:ln>
                  <a:noFill/>
                </a:ln>
                <a:effectLst/>
                <a:uLnTx/>
                <a:uFillTx/>
                <a:latin typeface="黑体" panose="02010609060101010101" charset="-122"/>
                <a:ea typeface="黑体" panose="02010609060101010101" charset="-122"/>
              </a:rPr>
              <a:t>观看教学视频《玩泥土》，分析：教师在活动中贯彻了哪些教育原则？</a:t>
            </a:r>
            <a:endParaRPr lang="zh-CN"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p:cNvPicPr>
            <a:picLocks noChangeAspect="1"/>
          </p:cNvPicPr>
          <p:nvPr/>
        </p:nvPicPr>
        <p:blipFill>
          <a:blip r:embed="rId4"/>
          <a:stretch>
            <a:fillRect/>
          </a:stretch>
        </p:blipFill>
        <p:spPr>
          <a:xfrm>
            <a:off x="1383665" y="814070"/>
            <a:ext cx="6522085" cy="3958590"/>
          </a:xfrm>
          <a:prstGeom prst="rect">
            <a:avLst/>
          </a:prstGeom>
          <a:effectLst>
            <a:softEdge rad="63500"/>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1.“教育要促进每个儿童在原有基础上的发展”体现的教育原则是（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A.促进儿童全面发展的原则    B.面向全体重视个别差异的原则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C.保教结合的原则            D.发挥一日活动整体教育功能的原则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2.在幼教实践中重教育教学活动轻生活活动，违背了（  ）教育原则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A.以游戏为基本活动          B.教育的活动性原则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a:t>
            </a: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C.发挥一日活动整体教育功能  D.保教结合的原则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3.幼儿园的双重教育任务包括（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A.对幼儿实施保育            B.教育幼儿，服务家长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C.为幼儿园赢利              D.对幼儿实施教育</a:t>
            </a:r>
            <a:endParaRPr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4.要知道梨子的味道你就得亲口尝一尝。体现了幼儿园教育的（  ）原则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A.以游戏为基本活动的原则               B.保教结合的原则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C.教育的活动性和活动的多样性原则  D.促进幼儿全面发展的原则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5.“充分利用游戏形式组织幼儿园各类教育活动”体现的教育原则是（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A.保教结合的原则            B.以游戏为基本活动的原则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C.教育的活动性原则          D.活动的多样性原则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6.尊重和保护幼儿原则并没有明确要求(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A.尊重幼儿的基本权利           B.尊重幼儿的人格尊严</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C.尊重幼儿的思想、愿望         D.尊重并同意幼儿的主张、决定</a:t>
            </a:r>
            <a:endParaRPr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479425" y="968375"/>
            <a:ext cx="8164830"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7.在幼儿园实践中某些教师认为幼儿进餐、睡眠、茶点等是保育，只有上课才是传授知识，发展智力的唯一途径，不注意利用各环节的教育价值，这种做法违反了(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A.发挥一日生活的整体功能原则  B.重视年龄特点和个体差异原则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C.尊重儿童原则                D.实践性原则</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8.幼儿园最重要的学习内容和学习途径是（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sz="1600" noProof="0" dirty="0">
                <a:ln>
                  <a:noFill/>
                </a:ln>
                <a:solidFill>
                  <a:schemeClr val="tx1"/>
                </a:solidFill>
                <a:effectLst/>
                <a:uLnTx/>
                <a:uFillTx/>
                <a:latin typeface="黑体" panose="02010609060101010101" charset="-122"/>
                <a:ea typeface="黑体" panose="02010609060101010101" charset="-122"/>
              </a:rPr>
              <a:t>    A.游戏活动   B.生活活动    C.自由活动   D.幼儿教育实践活动</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9. 幼儿园各层次的教育目标中，最具体的目标是（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A.幼儿园教育目标               B.幼儿园各年龄班的目标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C.一周教育目标                 D.活动目标</a:t>
            </a:r>
            <a:endParaRPr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310" y="2009140"/>
            <a:ext cx="4066540" cy="706755"/>
          </a:xfrm>
          <a:prstGeom prst="rect">
            <a:avLst/>
          </a:prstGeom>
          <a:noFill/>
        </p:spPr>
        <p:txBody>
          <a:bodyPr wrap="square" rtlCol="0">
            <a:spAutoFit/>
          </a:bodyPr>
          <a:lstStyle/>
          <a:p>
            <a:pPr algn="l"/>
            <a:r>
              <a:rPr lang="zh-CN" altLang="en-US" sz="4000" b="1" dirty="0">
                <a:solidFill>
                  <a:srgbClr val="1A5D5C"/>
                </a:solidFill>
              </a:rPr>
              <a:t>学前教育的</a:t>
            </a:r>
            <a:r>
              <a:rPr lang="zh-CN" altLang="en-US" sz="4000" b="1" dirty="0">
                <a:solidFill>
                  <a:srgbClr val="1A5D5C"/>
                </a:solidFill>
              </a:rPr>
              <a:t>目标</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276225" y="867410"/>
            <a:ext cx="8583930" cy="382333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10.关于幼儿园教育目标，不正确的说法是（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A.即教育目的</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B.是教育目的在幼儿园阶段的具体化</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C.是幼儿园培养人才的具体规格和要求</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sz="1600" noProof="0" dirty="0">
                <a:ln>
                  <a:noFill/>
                </a:ln>
                <a:solidFill>
                  <a:schemeClr val="tx1"/>
                </a:solidFill>
                <a:effectLst/>
                <a:uLnTx/>
                <a:uFillTx/>
                <a:latin typeface="黑体" panose="02010609060101010101" charset="-122"/>
                <a:ea typeface="黑体" panose="02010609060101010101" charset="-122"/>
              </a:rPr>
              <a:t>   </a:t>
            </a:r>
            <a:r>
              <a:rPr sz="1600" noProof="0" dirty="0">
                <a:ln>
                  <a:noFill/>
                </a:ln>
                <a:solidFill>
                  <a:schemeClr val="tx1"/>
                </a:solidFill>
                <a:effectLst/>
                <a:uLnTx/>
                <a:uFillTx/>
                <a:latin typeface="黑体" panose="02010609060101010101" charset="-122"/>
                <a:ea typeface="黑体" panose="02010609060101010101" charset="-122"/>
              </a:rPr>
              <a:t>D.社会要求和幼儿身心发展的规律是制定幼儿园教育目标的依据 </a:t>
            </a:r>
            <a:endParaRPr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1.简述幼儿园的双重任务以及新时期幼儿园双重任务的特点。</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2.某教师组织幼儿活动时只注重知识的传授的提高而忽视其他方面的培养。</a:t>
            </a:r>
            <a:endParaRPr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（1）这位教师违背了幼儿园教育原则中的哪一条原则？</a:t>
            </a:r>
            <a:endParaRPr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（2）除此之外幼儿园教育原则还有哪些？联系实际谈谈在幼儿园中应怎样遵循这些原则。</a:t>
            </a:r>
            <a:endParaRPr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3.幼儿园的教育目标是什么？制定幼儿园具体教育目标应注意哪些问题？</a:t>
            </a:r>
            <a:endParaRPr lang="en-US" sz="1600" noProof="0" dirty="0">
              <a:ln>
                <a:noFill/>
              </a:ln>
              <a:solidFill>
                <a:schemeClr val="tx1"/>
              </a:solidFill>
              <a:effectLst/>
              <a:uLnTx/>
              <a:uFillTx/>
              <a:latin typeface="黑体" panose="02010609060101010101" charset="-122"/>
              <a:ea typeface="黑体" panose="02010609060101010101" charset="-122"/>
              <a:sym typeface="+mn-ea"/>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456565" y="1221105"/>
            <a:ext cx="8254365" cy="254698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fontAlgn="auto">
              <a:lnSpc>
                <a:spcPct val="150000"/>
              </a:lnSpc>
              <a:buClrTx/>
              <a:buSzTx/>
              <a:buFontTx/>
            </a:pPr>
            <a:r>
              <a:rPr lang="en-US" altLang="zh-CN" sz="1600" b="1"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b="1" noProof="0" dirty="0">
                <a:ln>
                  <a:noFill/>
                </a:ln>
                <a:solidFill>
                  <a:schemeClr val="tx1"/>
                </a:solidFill>
                <a:effectLst/>
                <a:uLnTx/>
                <a:uFillTx/>
                <a:latin typeface="微软雅黑" panose="020B0503020204020204" pitchFamily="34" charset="-122"/>
                <a:ea typeface="微软雅黑" panose="020B0503020204020204" pitchFamily="34" charset="-122"/>
                <a:cs typeface="微软雅黑" panose="020B0503020204020204" pitchFamily="34" charset="-122"/>
                <a:sym typeface="+mn-ea"/>
              </a:rPr>
              <a:t>三、案例分析</a:t>
            </a:r>
            <a:endParaRPr lang="en-US" altLang="zh-CN" sz="1600" b="1"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ct val="1500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起床后，龙龙走到宋老师身边害羞地说:“老师，我出汗了。”宋老师马上意识到他可能尿床了。宋老师立刻来到床前，看到被子湿了一大片。宋老师安慰他说：“出汗了没关系，老师帮你把被子晒干就行了。”然后宋老师把他带到消毒室，帮他换上干净的裤子，他笑着对宋老师说:“谢谢老师!”</a:t>
            </a:r>
            <a:endParaRPr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ct val="150000"/>
              </a:lnSpc>
            </a:pPr>
            <a:r>
              <a:rPr lang="en-US" sz="1600" noProof="0" dirty="0">
                <a:ln>
                  <a:noFill/>
                </a:ln>
                <a:solidFill>
                  <a:schemeClr val="tx1"/>
                </a:solidFill>
                <a:effectLst/>
                <a:uLnTx/>
                <a:uFillTx/>
                <a:latin typeface="黑体" panose="02010609060101010101" charset="-122"/>
                <a:ea typeface="黑体" panose="02010609060101010101" charset="-122"/>
                <a:sym typeface="+mn-ea"/>
              </a:rPr>
              <a:t>    </a:t>
            </a:r>
            <a:r>
              <a:rPr sz="1600" noProof="0" dirty="0">
                <a:ln>
                  <a:noFill/>
                </a:ln>
                <a:solidFill>
                  <a:schemeClr val="tx1"/>
                </a:solidFill>
                <a:effectLst/>
                <a:uLnTx/>
                <a:uFillTx/>
                <a:latin typeface="黑体" panose="02010609060101010101" charset="-122"/>
                <a:ea typeface="黑体" panose="02010609060101010101" charset="-122"/>
                <a:sym typeface="+mn-ea"/>
              </a:rPr>
              <a:t>宋老师的做法对吗?为什么?试用幼儿园教育原则分析宋老师的做法。</a:t>
            </a:r>
            <a:endParaRPr sz="1600" noProof="0" dirty="0">
              <a:ln>
                <a:noFill/>
              </a:ln>
              <a:solidFill>
                <a:schemeClr val="tx1"/>
              </a:solidFill>
              <a:effectLst/>
              <a:uLnTx/>
              <a:uFillTx/>
              <a:latin typeface="黑体" panose="02010609060101010101" charset="-122"/>
              <a:ea typeface="黑体" panose="02010609060101010101" charset="-122"/>
              <a:sym typeface="+mn-ea"/>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42875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84630" y="1775460"/>
            <a:ext cx="6444615" cy="1014730"/>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1.交流碰撞本</a:t>
            </a:r>
            <a:r>
              <a:rPr lang="zh-CN" altLang="en-US" sz="2000" noProof="0" dirty="0">
                <a:ln>
                  <a:noFill/>
                </a:ln>
                <a:effectLst/>
                <a:uLnTx/>
                <a:uFillTx/>
                <a:latin typeface="黑体" panose="02010609060101010101" charset="-122"/>
                <a:ea typeface="黑体" panose="02010609060101010101" charset="-122"/>
              </a:rPr>
              <a:t>节课学习收获与疑虑。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2.分析总结学前教育的目标、任务和</a:t>
            </a:r>
            <a:r>
              <a:rPr lang="zh-CN" altLang="en-US" sz="2000" noProof="0" dirty="0">
                <a:ln>
                  <a:noFill/>
                </a:ln>
                <a:effectLst/>
                <a:uLnTx/>
                <a:uFillTx/>
                <a:latin typeface="黑体" panose="02010609060101010101" charset="-122"/>
                <a:ea typeface="黑体" panose="02010609060101010101" charset="-122"/>
              </a:rPr>
              <a:t>原则。</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1217295"/>
            <a:ext cx="7762240" cy="2626995"/>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我们常说“教育要从娃娃抓起”，所以在幼儿园阶段，有些家长们就抓起了孩子的学习。</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“老师，你们幼儿园都教什么知识?”</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“幼儿园作为教育机构怎么能什么知识都不教呢?”</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“教拼音、算术和识字吗?”</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“怎么能就让孩子玩呢?孩子上小学怎么办?”</a:t>
            </a:r>
            <a:endPar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sz="1400" dirty="0">
                <a:solidFill>
                  <a:schemeClr val="tx1"/>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“你们就不能听一听家长的要求吗?”</a:t>
            </a:r>
            <a:r>
              <a:rPr lang="en-US" altLang="zh-CN" sz="1600" spc="160" dirty="0">
                <a:solidFill>
                  <a:schemeClr val="tx1"/>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endPar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a:p>
            <a:pPr indent="0" algn="l" fontAlgn="auto">
              <a:lnSpc>
                <a:spcPts val="2300"/>
              </a:lnSpc>
            </a:pP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幼儿园到底该给孩子提供什么?为什么我们总想让孩子接受“抢跑”式的教育?</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276860" y="1979295"/>
            <a:ext cx="4051935" cy="2038985"/>
          </a:xfrm>
          <a:prstGeom prst="rect">
            <a:avLst/>
          </a:prstGeom>
          <a:noFill/>
        </p:spPr>
        <p:txBody>
          <a:bodyPr wrap="square" lIns="68580" tIns="34290" rIns="68580" bIns="34290" rtlCol="0">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600" i="0" strike="noStrike" kern="1200" cap="none" spc="0" normalizeH="0" baseline="0" noProof="0" dirty="0">
                <a:ln>
                  <a:noFill/>
                </a:ln>
                <a:effectLst/>
                <a:uLnTx/>
                <a:uFillTx/>
                <a:latin typeface="黑体" panose="02010609060101010101" charset="-122"/>
                <a:ea typeface="黑体" panose="02010609060101010101" charset="-122"/>
                <a:cs typeface="+mn-cs"/>
              </a:rPr>
              <a:t>    </a:t>
            </a:r>
            <a:r>
              <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rPr>
              <a:t>学前教育目标是</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教育目的在学前教育这一阶段的具体化</a:t>
            </a:r>
            <a:r>
              <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rPr>
              <a:t>，是国家对幼儿园提出的培养人的规格和要求，是全国各类幼儿教育机构统一的指导思想。</a:t>
            </a:r>
            <a:endPar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2" name="TextBox 20"/>
          <p:cNvSpPr txBox="1"/>
          <p:nvPr>
            <p:custDataLst>
              <p:tags r:id="rId5"/>
            </p:custDataLst>
          </p:nvPr>
        </p:nvSpPr>
        <p:spPr>
          <a:xfrm>
            <a:off x="551180" y="1410335"/>
            <a:ext cx="46526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学前教育目标的含义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4" name="图片 3"/>
          <p:cNvPicPr>
            <a:picLocks noChangeAspect="1"/>
          </p:cNvPicPr>
          <p:nvPr/>
        </p:nvPicPr>
        <p:blipFill>
          <a:blip r:embed="rId6"/>
          <a:stretch>
            <a:fillRect/>
          </a:stretch>
        </p:blipFill>
        <p:spPr>
          <a:xfrm>
            <a:off x="4572000" y="1503045"/>
            <a:ext cx="4248150" cy="24568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7" name="文本框 6"/>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20"/>
          <p:cNvSpPr txBox="1"/>
          <p:nvPr>
            <p:custDataLst>
              <p:tags r:id="rId3"/>
            </p:custDataLst>
          </p:nvPr>
        </p:nvSpPr>
        <p:spPr>
          <a:xfrm>
            <a:off x="276225" y="998220"/>
            <a:ext cx="5302885" cy="541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（二）学前教育目标的制定依据</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318135" y="1626235"/>
            <a:ext cx="8359140" cy="2807970"/>
          </a:xfrm>
          <a:prstGeom prst="rect">
            <a:avLst/>
          </a:prstGeom>
          <a:noFill/>
        </p:spPr>
        <p:txBody>
          <a:bodyPr wrap="square" lIns="68580" tIns="34290" rIns="68580" bIns="34290" rtlCol="0">
            <a:noAutofit/>
          </a:bodyPr>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600" i="0" strike="noStrike" kern="1200" cap="none" spc="0" normalizeH="0" baseline="0" noProof="0" dirty="0">
                <a:ln>
                  <a:noFill/>
                </a:ln>
                <a:effectLst/>
                <a:uLnTx/>
                <a:uFillTx/>
                <a:latin typeface="黑体" panose="02010609060101010101" charset="-122"/>
                <a:ea typeface="黑体" panose="02010609060101010101" charset="-122"/>
                <a:cs typeface="+mn-cs"/>
              </a:rPr>
              <a:t>    </a:t>
            </a:r>
            <a:r>
              <a:rPr kumimoji="0" lang="en-US" altLang="zh-CN" sz="1600" b="1" i="0" strike="noStrike" kern="1200" cap="none" spc="0" normalizeH="0" baseline="0" noProof="0" dirty="0">
                <a:ln>
                  <a:noFill/>
                </a:ln>
                <a:effectLst/>
                <a:uLnTx/>
                <a:uFillTx/>
                <a:latin typeface="黑体" panose="02010609060101010101" charset="-122"/>
                <a:ea typeface="黑体" panose="02010609060101010101" charset="-122"/>
                <a:cs typeface="+mn-cs"/>
              </a:rPr>
              <a:t>1.</a:t>
            </a:r>
            <a:r>
              <a:rPr kumimoji="0" lang="zh-CN" altLang="en-US" sz="1600" b="1" i="0" strike="noStrike" kern="1200" cap="none" spc="0" normalizeH="0" baseline="0" noProof="0" dirty="0">
                <a:ln>
                  <a:noFill/>
                </a:ln>
                <a:effectLst/>
                <a:uLnTx/>
                <a:uFillTx/>
                <a:latin typeface="黑体" panose="02010609060101010101" charset="-122"/>
                <a:ea typeface="黑体" panose="02010609060101010101" charset="-122"/>
                <a:cs typeface="+mn-cs"/>
              </a:rPr>
              <a:t>依据</a:t>
            </a:r>
            <a:r>
              <a:rPr kumimoji="0" lang="zh-CN" altLang="en-US" sz="1600" b="1" i="0" u="sng" strike="noStrike" kern="1200" cap="none" spc="0" normalizeH="0" baseline="0" noProof="0" dirty="0">
                <a:ln>
                  <a:noFill/>
                </a:ln>
                <a:effectLst/>
                <a:uLnTx/>
                <a:uFillTx/>
                <a:latin typeface="黑体" panose="02010609060101010101" charset="-122"/>
                <a:ea typeface="黑体" panose="02010609060101010101" charset="-122"/>
                <a:cs typeface="+mn-cs"/>
              </a:rPr>
              <a:t>我国的教育目的</a:t>
            </a:r>
            <a:endPar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600" i="0" strike="noStrike" kern="1200" cap="none" spc="0" normalizeH="0" baseline="0" noProof="0" dirty="0">
                <a:ln>
                  <a:noFill/>
                </a:ln>
                <a:effectLst/>
                <a:uLnTx/>
                <a:uFillTx/>
                <a:latin typeface="黑体" panose="02010609060101010101" charset="-122"/>
                <a:ea typeface="黑体" panose="02010609060101010101" charset="-122"/>
                <a:cs typeface="+mn-cs"/>
              </a:rPr>
              <a:t>    </a:t>
            </a:r>
            <a:r>
              <a:rPr kumimoji="0" lang="en-US" altLang="zh-CN" sz="1600" b="1" i="0" strike="noStrike" kern="1200" cap="none" spc="0" normalizeH="0" baseline="0" noProof="0" dirty="0">
                <a:ln>
                  <a:noFill/>
                </a:ln>
                <a:effectLst/>
                <a:uLnTx/>
                <a:uFillTx/>
                <a:latin typeface="黑体" panose="02010609060101010101" charset="-122"/>
                <a:ea typeface="黑体" panose="02010609060101010101" charset="-122"/>
                <a:cs typeface="+mn-cs"/>
              </a:rPr>
              <a:t>2.</a:t>
            </a:r>
            <a:r>
              <a:rPr kumimoji="0" lang="zh-CN" altLang="en-US" sz="1600" b="1" i="0" strike="noStrike" kern="1200" cap="none" spc="0" normalizeH="0" baseline="0" noProof="0" dirty="0">
                <a:ln>
                  <a:noFill/>
                </a:ln>
                <a:effectLst/>
                <a:uLnTx/>
                <a:uFillTx/>
                <a:latin typeface="黑体" panose="02010609060101010101" charset="-122"/>
                <a:ea typeface="黑体" panose="02010609060101010101" charset="-122"/>
                <a:cs typeface="+mn-cs"/>
              </a:rPr>
              <a:t>依据</a:t>
            </a:r>
            <a:r>
              <a:rPr kumimoji="0" lang="zh-CN" altLang="en-US" sz="1600" b="1" i="0" u="sng" strike="noStrike" kern="1200" cap="none" spc="0" normalizeH="0" baseline="0" noProof="0" dirty="0">
                <a:ln>
                  <a:noFill/>
                </a:ln>
                <a:effectLst/>
                <a:uLnTx/>
                <a:uFillTx/>
                <a:latin typeface="黑体" panose="02010609060101010101" charset="-122"/>
                <a:ea typeface="黑体" panose="02010609060101010101" charset="-122"/>
                <a:cs typeface="+mn-cs"/>
              </a:rPr>
              <a:t>幼儿身心发展规律及其需求</a:t>
            </a:r>
            <a:endParaRPr kumimoji="0" lang="zh-CN" altLang="en-US" sz="1600" b="1" i="0" strike="noStrike" kern="1200" cap="none" spc="0" normalizeH="0" baseline="0" noProof="0" dirty="0">
              <a:ln>
                <a:noFill/>
              </a:ln>
              <a:effectLst/>
              <a:uLnTx/>
              <a:uFillTx/>
              <a:latin typeface="黑体" panose="02010609060101010101" charset="-122"/>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600" b="1" i="0" strike="noStrike" kern="1200" cap="none" spc="0" normalizeH="0" baseline="0" noProof="0" dirty="0">
                <a:ln>
                  <a:noFill/>
                </a:ln>
                <a:effectLst/>
                <a:uLnTx/>
                <a:uFillTx/>
                <a:latin typeface="黑体" panose="02010609060101010101" charset="-122"/>
                <a:ea typeface="黑体" panose="02010609060101010101" charset="-122"/>
                <a:cs typeface="+mn-cs"/>
              </a:rPr>
              <a:t>    3.</a:t>
            </a:r>
            <a:r>
              <a:rPr kumimoji="0" lang="zh-CN" altLang="en-US" sz="1600" b="1" i="0" u="sng" strike="noStrike" kern="1200" cap="none" spc="0" normalizeH="0" baseline="0" noProof="0" dirty="0">
                <a:ln>
                  <a:noFill/>
                </a:ln>
                <a:effectLst/>
                <a:uLnTx/>
                <a:uFillTx/>
                <a:latin typeface="黑体" panose="02010609060101010101" charset="-122"/>
                <a:ea typeface="黑体" panose="02010609060101010101" charset="-122"/>
                <a:cs typeface="+mn-cs"/>
              </a:rPr>
              <a:t>社会发展的客观要求</a:t>
            </a:r>
            <a:endParaRPr kumimoji="0" lang="zh-CN" altLang="en-US" sz="1600" b="1" i="0" strike="noStrike" kern="1200" cap="none" spc="0" normalizeH="0" baseline="0" noProof="0" dirty="0">
              <a:ln>
                <a:noFill/>
              </a:ln>
              <a:effectLst/>
              <a:uLnTx/>
              <a:uFillTx/>
              <a:latin typeface="黑体" panose="02010609060101010101" charset="-122"/>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600" b="1" i="0" strike="noStrike" kern="1200" cap="none" spc="0" normalizeH="0" baseline="0" noProof="0" dirty="0">
                <a:ln>
                  <a:noFill/>
                </a:ln>
                <a:effectLst/>
                <a:uLnTx/>
                <a:uFillTx/>
                <a:latin typeface="黑体" panose="02010609060101010101" charset="-122"/>
                <a:ea typeface="黑体" panose="02010609060101010101" charset="-122"/>
                <a:cs typeface="+mn-cs"/>
              </a:rPr>
              <a:t>    4.</a:t>
            </a:r>
            <a:r>
              <a:rPr kumimoji="0" lang="zh-CN" altLang="en-US" sz="1600" b="1" i="0" u="sng" strike="noStrike" kern="1200" cap="none" spc="0" normalizeH="0" baseline="0" noProof="0" dirty="0">
                <a:ln>
                  <a:noFill/>
                </a:ln>
                <a:effectLst/>
                <a:uLnTx/>
                <a:uFillTx/>
                <a:latin typeface="黑体" panose="02010609060101010101" charset="-122"/>
                <a:ea typeface="黑体" panose="02010609060101010101" charset="-122"/>
                <a:cs typeface="+mn-cs"/>
              </a:rPr>
              <a:t>各学科的系统和结构</a:t>
            </a:r>
            <a:endPar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endParaRPr>
          </a:p>
          <a:p>
            <a:pPr marL="0" marR="0" lvl="0" indent="0" algn="l" defTabSz="914400" rtl="0" eaLnBrk="1" fontAlgn="auto" latinLnBrk="0" hangingPunct="1">
              <a:lnSpc>
                <a:spcPct val="150000"/>
              </a:lnSpc>
              <a:spcBef>
                <a:spcPts val="0"/>
              </a:spcBef>
              <a:spcAft>
                <a:spcPts val="0"/>
              </a:spcAft>
              <a:buClrTx/>
              <a:buSzTx/>
              <a:buFontTx/>
              <a:buNone/>
              <a:defRPr/>
            </a:pPr>
            <a:r>
              <a:rPr lang="en-US" altLang="zh-CN" sz="1600" noProof="0" dirty="0">
                <a:ln>
                  <a:noFill/>
                </a:ln>
                <a:effectLst/>
                <a:uLnTx/>
                <a:uFillTx/>
                <a:latin typeface="黑体" panose="02010609060101010101" charset="-122"/>
                <a:ea typeface="黑体" panose="02010609060101010101" charset="-122"/>
                <a:sym typeface="+mn-ea"/>
              </a:rPr>
              <a:t>    </a:t>
            </a:r>
            <a:r>
              <a:rPr lang="zh-CN" altLang="en-US" sz="1600" noProof="0" dirty="0">
                <a:ln>
                  <a:noFill/>
                </a:ln>
                <a:effectLst/>
                <a:uLnTx/>
                <a:uFillTx/>
                <a:latin typeface="黑体" panose="02010609060101010101" charset="-122"/>
                <a:ea typeface="黑体" panose="02010609060101010101" charset="-122"/>
                <a:sym typeface="+mn-ea"/>
              </a:rPr>
              <a:t>幼儿的发展是有一定年龄特征和规律的，是一个按照一定顺序、不断地从低级到高级发展的过程，教育目标如果不符合幼儿发展的规律，不符合幼儿个体的发展需要和可能性，就不可能变成现实。</a:t>
            </a:r>
            <a:endParaRPr lang="zh-CN" altLang="en-US" sz="1600" noProof="0" dirty="0">
              <a:ln>
                <a:noFill/>
              </a:ln>
              <a:effectLst/>
              <a:uLnTx/>
              <a:uFillTx/>
              <a:latin typeface="黑体" panose="02010609060101010101" charset="-122"/>
              <a:ea typeface="黑体" panose="02010609060101010101" charset="-122"/>
              <a:sym typeface="+mn-ea"/>
            </a:endParaRPr>
          </a:p>
          <a:p>
            <a:pPr marL="0" marR="0" lvl="0" indent="0" algn="l" defTabSz="914400" rtl="0" eaLnBrk="1" fontAlgn="auto" latinLnBrk="0" hangingPunct="1">
              <a:lnSpc>
                <a:spcPct val="150000"/>
              </a:lnSpc>
              <a:spcBef>
                <a:spcPts val="0"/>
              </a:spcBef>
              <a:spcAft>
                <a:spcPts val="0"/>
              </a:spcAft>
              <a:buClrTx/>
              <a:buSzTx/>
              <a:buFontTx/>
              <a:buNone/>
              <a:defRPr/>
            </a:pPr>
            <a:endParaRPr kumimoji="0" lang="zh-CN" altLang="en-US" sz="1600" i="0"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 name="文本框 2"/>
          <p:cNvSpPr txBox="1"/>
          <p:nvPr/>
        </p:nvSpPr>
        <p:spPr>
          <a:xfrm>
            <a:off x="5368925" y="1582420"/>
            <a:ext cx="3247390" cy="2451735"/>
          </a:xfrm>
          <a:prstGeom prst="rect">
            <a:avLst/>
          </a:prstGeom>
          <a:noFill/>
        </p:spPr>
        <p:txBody>
          <a:bodyPr wrap="square" rtlCol="0" anchor="t">
            <a:noAutofit/>
          </a:bodyPr>
          <a:p>
            <a:pPr indent="0" fontAlgn="auto">
              <a:lnSpc>
                <a:spcPct val="150000"/>
              </a:lnSpc>
            </a:pPr>
            <a:r>
              <a:rPr lang="zh-CN" altLang="en-US" sz="1600" noProof="0" dirty="0">
                <a:ln>
                  <a:noFill/>
                </a:ln>
                <a:effectLst/>
                <a:uLnTx/>
                <a:uFillTx/>
                <a:latin typeface="黑体" panose="02010609060101010101" charset="-122"/>
                <a:ea typeface="黑体" panose="02010609060101010101" charset="-122"/>
                <a:sym typeface="+mn-ea"/>
              </a:rPr>
              <a:t> </a:t>
            </a:r>
            <a:r>
              <a:rPr lang="en-US" altLang="zh-CN" sz="1600" noProof="0" dirty="0">
                <a:ln>
                  <a:noFill/>
                </a:ln>
                <a:effectLst/>
                <a:uLnTx/>
                <a:uFillTx/>
                <a:latin typeface="黑体" panose="02010609060101010101" charset="-122"/>
                <a:ea typeface="黑体" panose="02010609060101010101" charset="-122"/>
                <a:sym typeface="+mn-ea"/>
              </a:rPr>
              <a:t>   </a:t>
            </a:r>
            <a:endParaRPr lang="zh-CN" altLang="en-US" sz="1600" noProof="0" dirty="0">
              <a:ln>
                <a:noFill/>
              </a:ln>
              <a:effectLst/>
              <a:uLnTx/>
              <a:uFillTx/>
              <a:latin typeface="黑体" panose="02010609060101010101" charset="-122"/>
              <a:ea typeface="黑体" panose="02010609060101010101"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7" name="文本框 6"/>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
            </p:custDataLst>
          </p:nvPr>
        </p:nvSpPr>
        <p:spPr>
          <a:xfrm>
            <a:off x="454025" y="777240"/>
            <a:ext cx="4846320" cy="460375"/>
          </a:xfrm>
          <a:prstGeom prst="rect">
            <a:avLst/>
          </a:prstGeom>
          <a:noFill/>
        </p:spPr>
        <p:txBody>
          <a:bodyPr wrap="square" rtlCol="0">
            <a:spAutoFit/>
          </a:bodyPr>
          <a:p>
            <a:pPr marR="0" indent="0" defTabSz="914400" fontAlgn="auto">
              <a:lnSpc>
                <a:spcPct val="100000"/>
              </a:lnSpc>
              <a:spcBef>
                <a:spcPts val="0"/>
              </a:spcBef>
              <a:spcAft>
                <a:spcPts val="0"/>
              </a:spcAft>
              <a:buClrTx/>
              <a:buSzTx/>
              <a:buFontTx/>
              <a:buNone/>
              <a:defRPr/>
            </a:pPr>
            <a:r>
              <a:rPr kumimoji="0" lang="zh-CN" altLang="en-US" sz="24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我国学前教育目标的实施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4"/>
            </p:custDataLst>
          </p:nvPr>
        </p:nvSpPr>
        <p:spPr>
          <a:xfrm>
            <a:off x="454025" y="1357630"/>
            <a:ext cx="5004435" cy="396240"/>
          </a:xfrm>
          <a:prstGeom prst="rect">
            <a:avLst/>
          </a:prstGeom>
          <a:noFill/>
        </p:spPr>
        <p:txBody>
          <a:bodyPr wrap="square" rtlCol="0">
            <a:noAutofit/>
          </a:bodyPr>
          <a:p>
            <a:pPr marR="0" indent="0" defTabSz="914400" fontAlgn="auto">
              <a:lnSpc>
                <a:spcPct val="100000"/>
              </a:lnSpc>
              <a:spcBef>
                <a:spcPts val="0"/>
              </a:spcBef>
              <a:spcAft>
                <a:spcPts val="0"/>
              </a:spcAft>
              <a:buClrTx/>
              <a:buSzTx/>
              <a:buFontTx/>
              <a:buNone/>
              <a:defRPr/>
            </a:pPr>
            <a:r>
              <a:rPr kumimoji="0" lang="zh-CN" altLang="en-US" sz="2000" b="1" i="0" cap="none" spc="0" normalizeH="0" baseline="0" noProof="0" dirty="0">
                <a:solidFill>
                  <a:srgbClr val="2272AB"/>
                </a:solidFill>
                <a:latin typeface="微软雅黑" panose="020B0503020204020204" pitchFamily="34" charset="-122"/>
                <a:ea typeface="微软雅黑" panose="020B0503020204020204" pitchFamily="34" charset="-122"/>
              </a:rPr>
              <a:t>（一）我国学前教育目标的结构和层次</a:t>
            </a:r>
            <a:endParaRPr kumimoji="0" lang="zh-CN" altLang="en-US" sz="2000" b="1" i="0" cap="none" spc="0" normalizeH="0" baseline="0" noProof="0" dirty="0">
              <a:solidFill>
                <a:srgbClr val="2272AB"/>
              </a:solidFill>
              <a:latin typeface="微软雅黑" panose="020B0503020204020204" pitchFamily="34" charset="-122"/>
              <a:ea typeface="微软雅黑" panose="020B0503020204020204" pitchFamily="34" charset="-122"/>
            </a:endParaRPr>
          </a:p>
        </p:txBody>
      </p:sp>
      <p:pic>
        <p:nvPicPr>
          <p:cNvPr id="27" name="图片 6"/>
          <p:cNvPicPr>
            <a:picLocks noChangeAspect="1"/>
          </p:cNvPicPr>
          <p:nvPr/>
        </p:nvPicPr>
        <p:blipFill>
          <a:blip r:embed="rId5"/>
          <a:stretch>
            <a:fillRect/>
          </a:stretch>
        </p:blipFill>
        <p:spPr>
          <a:xfrm>
            <a:off x="2867025" y="2571750"/>
            <a:ext cx="6091555" cy="1901190"/>
          </a:xfrm>
          <a:prstGeom prst="rect">
            <a:avLst/>
          </a:prstGeom>
          <a:noFill/>
          <a:ln>
            <a:noFill/>
          </a:ln>
        </p:spPr>
      </p:pic>
      <p:sp>
        <p:nvSpPr>
          <p:cNvPr id="2" name="文本框 1"/>
          <p:cNvSpPr txBox="1"/>
          <p:nvPr/>
        </p:nvSpPr>
        <p:spPr>
          <a:xfrm>
            <a:off x="340995" y="1873885"/>
            <a:ext cx="8140065" cy="2374265"/>
          </a:xfrm>
          <a:prstGeom prst="rect">
            <a:avLst/>
          </a:prstGeom>
          <a:noFill/>
          <a:ln w="9525">
            <a:noFill/>
          </a:ln>
        </p:spPr>
        <p:txBody>
          <a:bodyPr wrap="square">
            <a:noAutofit/>
          </a:bodyPr>
          <a:p>
            <a:pPr algn="l">
              <a:lnSpc>
                <a:spcPct val="150000"/>
              </a:lnSpc>
              <a:buClrTx/>
              <a:buSzTx/>
              <a:buNone/>
            </a:pPr>
            <a:r>
              <a:rPr lang="en-US" altLang="zh-CN" sz="1600" b="0">
                <a:latin typeface="黑体" panose="02010609060101010101" charset="-122"/>
                <a:ea typeface="黑体" panose="02010609060101010101" charset="-122"/>
                <a:cs typeface="黑体" panose="02010609060101010101" charset="-122"/>
              </a:rPr>
              <a:t>    </a:t>
            </a:r>
            <a:r>
              <a:rPr lang="zh-CN" sz="1600" b="0">
                <a:latin typeface="黑体" panose="02010609060101010101" charset="-122"/>
                <a:ea typeface="黑体" panose="02010609060101010101" charset="-122"/>
                <a:cs typeface="黑体" panose="02010609060101010101" charset="-122"/>
              </a:rPr>
              <a:t>我国幼儿园教育的目标是“</a:t>
            </a:r>
            <a:r>
              <a:rPr lang="zh-CN" sz="1600" b="0">
                <a:solidFill>
                  <a:srgbClr val="FF0000"/>
                </a:solidFill>
                <a:latin typeface="黑体" panose="02010609060101010101" charset="-122"/>
                <a:ea typeface="黑体" panose="02010609060101010101" charset="-122"/>
                <a:cs typeface="黑体" panose="02010609060101010101" charset="-122"/>
              </a:rPr>
              <a:t>对幼儿实施体、智、德、美等方面全面发展的教育，促进其身心和谐发展</a:t>
            </a:r>
            <a:r>
              <a:rPr lang="zh-CN" sz="1600" b="0">
                <a:latin typeface="黑体" panose="02010609060101010101" charset="-122"/>
                <a:ea typeface="黑体" panose="02010609060101010101" charset="-122"/>
                <a:cs typeface="黑体" panose="02010609060101010101" charset="-122"/>
              </a:rPr>
              <a:t>”。</a:t>
            </a:r>
            <a:endParaRPr lang="zh-CN" sz="1600" b="0">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a:latin typeface="黑体" panose="02010609060101010101" charset="-122"/>
                <a:ea typeface="黑体" panose="02010609060101010101" charset="-122"/>
                <a:cs typeface="黑体" panose="02010609060101010101" charset="-122"/>
                <a:sym typeface="+mn-ea"/>
              </a:rPr>
              <a:t>  </a:t>
            </a:r>
            <a:r>
              <a:rPr lang="en-US" sz="1600" b="1">
                <a:latin typeface="黑体" panose="02010609060101010101" charset="-122"/>
                <a:ea typeface="黑体" panose="02010609060101010101" charset="-122"/>
                <a:cs typeface="黑体" panose="02010609060101010101" charset="-122"/>
                <a:sym typeface="+mn-ea"/>
              </a:rPr>
              <a:t>1.</a:t>
            </a:r>
            <a:r>
              <a:rPr lang="zh-CN" sz="1600" b="1">
                <a:latin typeface="黑体" panose="02010609060101010101" charset="-122"/>
                <a:ea typeface="黑体" panose="02010609060101010101" charset="-122"/>
                <a:cs typeface="黑体" panose="02010609060101010101" charset="-122"/>
                <a:sym typeface="+mn-ea"/>
              </a:rPr>
              <a:t>保育和教育目标</a:t>
            </a:r>
            <a:endParaRPr lang="zh-CN" sz="1600" b="1">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b="1">
                <a:latin typeface="黑体" panose="02010609060101010101" charset="-122"/>
                <a:ea typeface="黑体" panose="02010609060101010101" charset="-122"/>
                <a:cs typeface="黑体" panose="02010609060101010101" charset="-122"/>
                <a:sym typeface="+mn-ea"/>
              </a:rPr>
              <a:t>  2.</a:t>
            </a:r>
            <a:r>
              <a:rPr lang="zh-CN" sz="1600" b="1">
                <a:latin typeface="黑体" panose="02010609060101010101" charset="-122"/>
                <a:ea typeface="黑体" panose="02010609060101010101" charset="-122"/>
                <a:cs typeface="黑体" panose="02010609060101010101" charset="-122"/>
                <a:sym typeface="+mn-ea"/>
              </a:rPr>
              <a:t>领域教育目标</a:t>
            </a:r>
            <a:endParaRPr lang="zh-CN" sz="1600" b="1">
              <a:latin typeface="黑体" panose="02010609060101010101" charset="-122"/>
              <a:ea typeface="黑体" panose="02010609060101010101" charset="-122"/>
              <a:cs typeface="黑体" panose="02010609060101010101" charset="-122"/>
            </a:endParaRPr>
          </a:p>
          <a:p>
            <a:pPr indent="0" fontAlgn="auto">
              <a:lnSpc>
                <a:spcPct val="150000"/>
              </a:lnSpc>
            </a:pPr>
            <a:r>
              <a:rPr lang="en-US" sz="1600" b="1">
                <a:latin typeface="黑体" panose="02010609060101010101" charset="-122"/>
                <a:ea typeface="黑体" panose="02010609060101010101" charset="-122"/>
                <a:cs typeface="黑体" panose="02010609060101010101" charset="-122"/>
                <a:sym typeface="+mn-ea"/>
              </a:rPr>
              <a:t>  3.</a:t>
            </a:r>
            <a:r>
              <a:rPr lang="zh-CN" sz="1600" b="1">
                <a:latin typeface="黑体" panose="02010609060101010101" charset="-122"/>
                <a:ea typeface="黑体" panose="02010609060101010101" charset="-122"/>
                <a:cs typeface="黑体" panose="02010609060101010101" charset="-122"/>
                <a:sym typeface="+mn-ea"/>
              </a:rPr>
              <a:t>各年龄段教育目标</a:t>
            </a:r>
            <a:endParaRPr lang="zh-CN" sz="1600" b="1">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960004"/>
            <a:ext cx="4246880" cy="398780"/>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a:t>
            </a:r>
            <a:r>
              <a:rPr kumimoji="0" lang="zh-CN" altLang="en-US" sz="2000" b="1" i="0" cap="none" spc="0" normalizeH="0" baseline="0" noProof="0" dirty="0">
                <a:solidFill>
                  <a:srgbClr val="2272AB"/>
                </a:solidFill>
                <a:latin typeface="微软雅黑" panose="020B0503020204020204" pitchFamily="34" charset="-122"/>
                <a:ea typeface="微软雅黑" panose="020B0503020204020204" pitchFamily="34" charset="-122"/>
              </a:rPr>
              <a:t>实施学前教育目标注意的问题</a:t>
            </a:r>
            <a:endParaRPr kumimoji="0" lang="zh-CN" altLang="en-US" sz="2000" b="1" i="0" cap="none" spc="0" normalizeH="0" baseline="0" noProof="0" dirty="0">
              <a:solidFill>
                <a:srgbClr val="2272AB"/>
              </a:solidFill>
              <a:latin typeface="微软雅黑" panose="020B0503020204020204" pitchFamily="34" charset="-122"/>
              <a:ea typeface="微软雅黑" panose="020B0503020204020204" pitchFamily="34"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993140" y="1592580"/>
            <a:ext cx="3359785" cy="1568450"/>
          </a:xfrm>
          <a:prstGeom prst="rect">
            <a:avLst/>
          </a:prstGeom>
          <a:noFill/>
          <a:ln w="9525">
            <a:noFill/>
          </a:ln>
        </p:spPr>
        <p:txBody>
          <a:bodyPr wrap="square">
            <a:spAutoFit/>
          </a:bodyPr>
          <a:p>
            <a:pPr indent="0" fontAlgn="auto">
              <a:lnSpc>
                <a:spcPct val="150000"/>
              </a:lnSpc>
            </a:pPr>
            <a:r>
              <a:rPr lang="zh-CN" sz="1600" b="1">
                <a:latin typeface="黑体" panose="02010609060101010101" charset="-122"/>
                <a:ea typeface="黑体" panose="02010609060101010101" charset="-122"/>
                <a:cs typeface="黑体" panose="02010609060101010101" charset="-122"/>
              </a:rPr>
              <a:t>1.教育目标分解的方法要恰当 2.涵盖要全面3.要有连续性和一致性4.计划性和灵活性</a:t>
            </a:r>
            <a:endParaRPr lang="zh-CN" altLang="en-US" sz="1600" b="0">
              <a:latin typeface="黑体" panose="02010609060101010101" charset="-122"/>
              <a:ea typeface="黑体" panose="02010609060101010101" charset="-122"/>
              <a:cs typeface="黑体" panose="02010609060101010101" charset="-122"/>
            </a:endParaRPr>
          </a:p>
        </p:txBody>
      </p:sp>
      <p:pic>
        <p:nvPicPr>
          <p:cNvPr id="4" name="图片 3"/>
          <p:cNvPicPr>
            <a:picLocks noChangeAspect="1"/>
          </p:cNvPicPr>
          <p:nvPr/>
        </p:nvPicPr>
        <p:blipFill>
          <a:blip r:embed="rId4"/>
          <a:stretch>
            <a:fillRect/>
          </a:stretch>
        </p:blipFill>
        <p:spPr>
          <a:xfrm>
            <a:off x="4502150" y="1667510"/>
            <a:ext cx="4299585" cy="2763520"/>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DIAGRAM_VIRTUALLY_FRAME" val="{&quot;height&quot;:266.401968503937,&quot;left&quot;:60.05,&quot;top&quot;:71.75,&quot;width&quot;:608.5}"/>
</p:tagLst>
</file>

<file path=ppt/tags/tag10.xml><?xml version="1.0" encoding="utf-8"?>
<p:tagLst xmlns:p="http://schemas.openxmlformats.org/presentationml/2006/main">
  <p:tag name="KSO_WM_DIAGRAM_VIRTUALLY_FRAME" val="{&quot;height&quot;:266.401968503937,&quot;left&quot;:60.05,&quot;top&quot;:71.75,&quot;width&quot;:608.5}"/>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DIAGRAM_VIRTUALLY_FRAME" val="{&quot;height&quot;:266.401968503937,&quot;left&quot;:60.05,&quot;top&quot;:71.75,&quot;width&quot;:608.5}"/>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DIAGRAM_VIRTUALLY_FRAME" val="{&quot;height&quot;:266.401968503937,&quot;left&quot;:60.05,&quot;top&quot;:71.75,&quot;width&quot;:608.5}"/>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ISPRING_PRESENTATION_TITLE" val="清新简约教育教学课程设计教师说课PPT"/>
  <p:tag name="commondata" val="eyJoZGlkIjoiOWI0ZmM1NWJlMzdjYjJlMTg2MmJjNmZjNGZkMzEwYzEifQ=="/>
</p:tagLst>
</file>

<file path=ppt/tags/tag1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xml><?xml version="1.0" encoding="utf-8"?>
<p:tagLst xmlns:p="http://schemas.openxmlformats.org/presentationml/2006/main">
  <p:tag name="KSO_WM_DIAGRAM_VIRTUALLY_FRAME" val="{&quot;height&quot;:266.401968503937,&quot;left&quot;:60.05,&quot;top&quot;:71.75,&quot;width&quot;:608.5}"/>
</p:tagLst>
</file>

<file path=ppt/tags/tag2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DIAGRAM_VIRTUALLY_FRAME" val="{&quot;height&quot;:266.401968503937,&quot;left&quot;:60.05,&quot;top&quot;:71.75,&quot;width&quot;:608.5}"/>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DIAGRAM_VIRTUALLY_FRAME" val="{&quot;height&quot;:266.401968503937,&quot;left&quot;:60.05,&quot;top&quot;:71.75,&quot;width&quot;:608.5}"/>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IRTUALLY_FRAME" val="{&quot;height&quot;:266.401968503937,&quot;left&quot;:60.05,&quot;top&quot;:71.75,&quot;width&quot;:608.5}"/>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266.401968503937,&quot;left&quot;:60.05,&quot;top&quot;:71.75,&quot;width&quot;:608.5}"/>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DIAGRAM_VIRTUALLY_FRAME" val="{&quot;height&quot;:266.401968503937,&quot;left&quot;:60.05,&quot;top&quot;:71.75,&quot;width&quot;:608.5}"/>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DIAGRAM_VIRTUALLY_FRAME" val="{&quot;height&quot;:171.2,&quot;left&quot;:31.2,&quot;top&quot;:110.05,&quot;width&quot;:682.85}"/>
</p:tagLst>
</file>

<file path=ppt/tags/tag78.xml><?xml version="1.0" encoding="utf-8"?>
<p:tagLst xmlns:p="http://schemas.openxmlformats.org/presentationml/2006/main">
  <p:tag name="KSO_WM_DIAGRAM_VIRTUALLY_FRAME" val="{&quot;height&quot;:171.2,&quot;left&quot;:31.2,&quot;top&quot;:110.05,&quot;width&quot;:682.85}"/>
</p:tagLst>
</file>

<file path=ppt/tags/tag79.xml><?xml version="1.0" encoding="utf-8"?>
<p:tagLst xmlns:p="http://schemas.openxmlformats.org/presentationml/2006/main">
  <p:tag name="KSO_WM_BEAUTIFY_FLAG" val=""/>
  <p:tag name="KSO_WM_DIAGRAM_VIRTUALLY_FRAME" val="{&quot;height&quot;:171.2,&quot;left&quot;:31.2,&quot;top&quot;:110.05,&quot;width&quot;:682.85}"/>
</p:tagLst>
</file>

<file path=ppt/tags/tag8.xml><?xml version="1.0" encoding="utf-8"?>
<p:tagLst xmlns:p="http://schemas.openxmlformats.org/presentationml/2006/main">
  <p:tag name="KSO_WM_DIAGRAM_VIRTUALLY_FRAME" val="{&quot;height&quot;:266.401968503937,&quot;left&quot;:60.05,&quot;top&quot;:71.75,&quot;width&quot;:608.5}"/>
</p:tagLst>
</file>

<file path=ppt/tags/tag80.xml><?xml version="1.0" encoding="utf-8"?>
<p:tagLst xmlns:p="http://schemas.openxmlformats.org/presentationml/2006/main">
  <p:tag name="KSO_WM_BEAUTIFY_FLAG" val=""/>
  <p:tag name="KSO_WM_DIAGRAM_VIRTUALLY_FRAME" val="{&quot;height&quot;:171.2,&quot;left&quot;:31.2,&quot;top&quot;:110.05,&quot;width&quot;:682.85}"/>
</p:tagLst>
</file>

<file path=ppt/tags/tag81.xml><?xml version="1.0" encoding="utf-8"?>
<p:tagLst xmlns:p="http://schemas.openxmlformats.org/presentationml/2006/main">
  <p:tag name="KSO_WM_DIAGRAM_VIRTUALLY_FRAME" val="{&quot;height&quot;:171.2,&quot;left&quot;:31.2,&quot;top&quot;:110.05,&quot;width&quot;:682.85}"/>
</p:tagLst>
</file>

<file path=ppt/tags/tag82.xml><?xml version="1.0" encoding="utf-8"?>
<p:tagLst xmlns:p="http://schemas.openxmlformats.org/presentationml/2006/main">
  <p:tag name="KSO_WM_BEAUTIFY_FLAG" val=""/>
  <p:tag name="KSO_WM_DIAGRAM_VIRTUALLY_FRAME" val="{&quot;height&quot;:171.2,&quot;left&quot;:31.2,&quot;top&quot;:110.05,&quot;width&quot;:682.85}"/>
</p:tagLst>
</file>

<file path=ppt/tags/tag83.xml><?xml version="1.0" encoding="utf-8"?>
<p:tagLst xmlns:p="http://schemas.openxmlformats.org/presentationml/2006/main">
  <p:tag name="KSO_WM_BEAUTIFY_FLAG" val=""/>
  <p:tag name="KSO_WM_DIAGRAM_VIRTUALLY_FRAME" val="{&quot;height&quot;:171.2,&quot;left&quot;:31.2,&quot;top&quot;:110.05,&quot;width&quot;:682.85}"/>
</p:tagLst>
</file>

<file path=ppt/tags/tag84.xml><?xml version="1.0" encoding="utf-8"?>
<p:tagLst xmlns:p="http://schemas.openxmlformats.org/presentationml/2006/main">
  <p:tag name="KSO_WM_DIAGRAM_VIRTUALLY_FRAME" val="{&quot;height&quot;:171.2,&quot;left&quot;:31.2,&quot;top&quot;:110.05,&quot;width&quot;:682.85}"/>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DIAGRAM_VIRTUALLY_FRAME" val="{&quot;height&quot;:266.401968503937,&quot;left&quot;:60.05,&quot;top&quot;:71.75,&quot;width&quot;:608.5}"/>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7749</Words>
  <Application>WPS 演示</Application>
  <PresentationFormat>全屏显示(16:9)</PresentationFormat>
  <Paragraphs>418</Paragraphs>
  <Slides>43</Slides>
  <Notes>27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43</vt:i4>
      </vt:variant>
    </vt:vector>
  </HeadingPairs>
  <TitlesOfParts>
    <vt:vector size="54" baseType="lpstr">
      <vt:lpstr>Arial</vt:lpstr>
      <vt:lpstr>宋体</vt:lpstr>
      <vt:lpstr>Wingdings</vt:lpstr>
      <vt:lpstr>Calibri</vt:lpstr>
      <vt:lpstr>微软雅黑</vt:lpstr>
      <vt:lpstr>黑体</vt:lpstr>
      <vt:lpstr>等线</vt:lpstr>
      <vt:lpstr>Arial Unicode MS</vt:lpstr>
      <vt:lpstr>等线 Light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夏</cp:lastModifiedBy>
  <cp:revision>75</cp:revision>
  <dcterms:created xsi:type="dcterms:W3CDTF">2025-01-10T08:26:00Z</dcterms:created>
  <dcterms:modified xsi:type="dcterms:W3CDTF">2025-01-15T12:18:22Z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CC7CC9889E004C548FA084607E391425_13</vt:lpwstr>
  </property>
  <property fmtid="{D5CDD505-2E9C-101B-9397-08002B2CF9AE}" pid="3" name="KSOProductBuildVer">
    <vt:lpwstr>2052-12.1.0.16388</vt:lpwstr>
  </property>
</Properties>
</file>