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256" r:id="rId4"/>
    <p:sldId id="257" r:id="rId6"/>
    <p:sldId id="306" r:id="rId7"/>
    <p:sldId id="382" r:id="rId8"/>
    <p:sldId id="307" r:id="rId9"/>
    <p:sldId id="333" r:id="rId10"/>
    <p:sldId id="357" r:id="rId11"/>
    <p:sldId id="359" r:id="rId12"/>
    <p:sldId id="344" r:id="rId13"/>
    <p:sldId id="360" r:id="rId14"/>
    <p:sldId id="385" r:id="rId15"/>
    <p:sldId id="334" r:id="rId16"/>
    <p:sldId id="345" r:id="rId17"/>
    <p:sldId id="346" r:id="rId18"/>
    <p:sldId id="389" r:id="rId19"/>
    <p:sldId id="336" r:id="rId20"/>
    <p:sldId id="391" r:id="rId21"/>
    <p:sldId id="410" r:id="rId22"/>
    <p:sldId id="411" r:id="rId23"/>
    <p:sldId id="412" r:id="rId24"/>
    <p:sldId id="413" r:id="rId25"/>
    <p:sldId id="414" r:id="rId26"/>
    <p:sldId id="415" r:id="rId27"/>
    <p:sldId id="416" r:id="rId28"/>
    <p:sldId id="417" r:id="rId29"/>
    <p:sldId id="308" r:id="rId30"/>
    <p:sldId id="343" r:id="rId31"/>
    <p:sldId id="419" r:id="rId32"/>
    <p:sldId id="338" r:id="rId33"/>
    <p:sldId id="292" r:id="rId34"/>
  </p:sldIdLst>
  <p:sldSz cx="9144000" cy="5143500" type="screen16x9"/>
  <p:notesSz cx="6858000" cy="9144000"/>
  <p:custDataLst>
    <p:tags r:id="rId38"/>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5D5C"/>
    <a:srgbClr val="CAD4D4"/>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0" d="100"/>
          <a:sy n="140" d="100"/>
        </p:scale>
        <p:origin x="282" y="10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8" Type="http://schemas.openxmlformats.org/officeDocument/2006/relationships/tags" Target="tags/tag174.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C8A8B0-57A6-4B23-957B-32A0EF62DBF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C5B591-B820-4404-A2EE-0481BC8BD3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DC5B591-B820-4404-A2EE-0481BC8BD39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1F1F1"/>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1F1F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875"/>
            <a:ext cx="9144000" cy="5117749"/>
          </a:xfrm>
          <a:prstGeom prst="rect">
            <a:avLst/>
          </a:prstGeom>
        </p:spPr>
      </p:pic>
      <p:sp>
        <p:nvSpPr>
          <p:cNvPr id="4" name="文本框 3"/>
          <p:cNvSpPr txBox="1"/>
          <p:nvPr userDrawn="1"/>
        </p:nvSpPr>
        <p:spPr>
          <a:xfrm>
            <a:off x="355600" y="292100"/>
            <a:ext cx="1210588" cy="400110"/>
          </a:xfrm>
          <a:prstGeom prst="rect">
            <a:avLst/>
          </a:prstGeom>
          <a:noFill/>
        </p:spPr>
        <p:txBody>
          <a:bodyPr wrap="none" rtlCol="0">
            <a:spAutoFit/>
          </a:bodyPr>
          <a:lstStyle/>
          <a:p>
            <a:r>
              <a:rPr lang="zh-CN" altLang="en-US" sz="2000" dirty="0"/>
              <a:t>学校名称</a:t>
            </a:r>
            <a:endParaRPr lang="zh-CN" altLang="en-US" sz="2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xml"/><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tags" Target="../tags/tag95.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tags" Target="../tags/tag91.xml"/><Relationship Id="rId22" Type="http://schemas.openxmlformats.org/officeDocument/2006/relationships/notesSlide" Target="../notesSlides/notesSlide12.xml"/><Relationship Id="rId21" Type="http://schemas.openxmlformats.org/officeDocument/2006/relationships/slideLayout" Target="../slideLayouts/slideLayout1.xml"/><Relationship Id="rId20" Type="http://schemas.openxmlformats.org/officeDocument/2006/relationships/tags" Target="../tags/tag108.xml"/><Relationship Id="rId2" Type="http://schemas.openxmlformats.org/officeDocument/2006/relationships/tags" Target="../tags/tag90.xml"/><Relationship Id="rId19" Type="http://schemas.openxmlformats.org/officeDocument/2006/relationships/tags" Target="../tags/tag107.xml"/><Relationship Id="rId18" Type="http://schemas.openxmlformats.org/officeDocument/2006/relationships/tags" Target="../tags/tag106.xml"/><Relationship Id="rId17" Type="http://schemas.openxmlformats.org/officeDocument/2006/relationships/tags" Target="../tags/tag105.xml"/><Relationship Id="rId16" Type="http://schemas.openxmlformats.org/officeDocument/2006/relationships/tags" Target="../tags/tag104.xml"/><Relationship Id="rId15" Type="http://schemas.openxmlformats.org/officeDocument/2006/relationships/tags" Target="../tags/tag103.xml"/><Relationship Id="rId14" Type="http://schemas.openxmlformats.org/officeDocument/2006/relationships/tags" Target="../tags/tag102.xml"/><Relationship Id="rId13" Type="http://schemas.openxmlformats.org/officeDocument/2006/relationships/tags" Target="../tags/tag101.xml"/><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 Id="rId3" Type="http://schemas.openxmlformats.org/officeDocument/2006/relationships/tags" Target="../tags/tag110.xml"/><Relationship Id="rId2" Type="http://schemas.openxmlformats.org/officeDocument/2006/relationships/tags" Target="../tags/tag109.xml"/><Relationship Id="rId12" Type="http://schemas.openxmlformats.org/officeDocument/2006/relationships/notesSlide" Target="../notesSlides/notesSlide13.xml"/><Relationship Id="rId11" Type="http://schemas.openxmlformats.org/officeDocument/2006/relationships/slideLayout" Target="../slideLayouts/slideLayout1.xml"/><Relationship Id="rId10" Type="http://schemas.openxmlformats.org/officeDocument/2006/relationships/tags" Target="../tags/tag117.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1" Type="http://schemas.openxmlformats.org/officeDocument/2006/relationships/notesSlide" Target="../notesSlides/notesSlide14.xml"/><Relationship Id="rId10" Type="http://schemas.openxmlformats.org/officeDocument/2006/relationships/slideLayout" Target="../slideLayouts/slideLayout1.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image" Target="../media/image6.jpeg"/><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image" Target="../media/image6.jpeg"/><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tags" Target="../tags/tag138.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2.xml"/><Relationship Id="rId7"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tags" Target="../tags/tag155.xml"/><Relationship Id="rId4" Type="http://schemas.openxmlformats.org/officeDocument/2006/relationships/tags" Target="../tags/tag154.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xml"/><Relationship Id="rId5" Type="http://schemas.openxmlformats.org/officeDocument/2006/relationships/tags" Target="../tags/tag164.xml"/><Relationship Id="rId4" Type="http://schemas.openxmlformats.org/officeDocument/2006/relationships/image" Target="../media/image11.png"/><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1.xml"/><Relationship Id="rId4" Type="http://schemas.openxmlformats.org/officeDocument/2006/relationships/tags" Target="../tags/tag167.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xml"/><Relationship Id="rId4" Type="http://schemas.openxmlformats.org/officeDocument/2006/relationships/tags" Target="../tags/tag170.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1.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3.xml"/><Relationship Id="rId14" Type="http://schemas.openxmlformats.org/officeDocument/2006/relationships/slideLayout" Target="../slideLayouts/slideLayout1.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9.xml"/><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2" Type="http://schemas.openxmlformats.org/officeDocument/2006/relationships/notesSlide" Target="../notesSlides/notesSlide6.xml"/><Relationship Id="rId11" Type="http://schemas.openxmlformats.org/officeDocument/2006/relationships/slideLayout" Target="../slideLayouts/slideLayout1.xml"/><Relationship Id="rId10" Type="http://schemas.openxmlformats.org/officeDocument/2006/relationships/tags" Target="../tags/tag2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image" Target="../media/image4.png"/><Relationship Id="rId2" Type="http://schemas.openxmlformats.org/officeDocument/2006/relationships/tags" Target="../tags/tag23.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1" Type="http://schemas.openxmlformats.org/officeDocument/2006/relationships/slideLayout" Target="../slideLayouts/slideLayout2.xml"/><Relationship Id="rId40" Type="http://schemas.openxmlformats.org/officeDocument/2006/relationships/tags" Target="../tags/tag64.xml"/><Relationship Id="rId4" Type="http://schemas.openxmlformats.org/officeDocument/2006/relationships/tags" Target="../tags/tag28.xml"/><Relationship Id="rId39" Type="http://schemas.openxmlformats.org/officeDocument/2006/relationships/tags" Target="../tags/tag63.xml"/><Relationship Id="rId38" Type="http://schemas.openxmlformats.org/officeDocument/2006/relationships/tags" Target="../tags/tag62.xml"/><Relationship Id="rId37" Type="http://schemas.openxmlformats.org/officeDocument/2006/relationships/tags" Target="../tags/tag61.xml"/><Relationship Id="rId36" Type="http://schemas.openxmlformats.org/officeDocument/2006/relationships/tags" Target="../tags/tag60.xml"/><Relationship Id="rId35" Type="http://schemas.openxmlformats.org/officeDocument/2006/relationships/tags" Target="../tags/tag59.xml"/><Relationship Id="rId34" Type="http://schemas.openxmlformats.org/officeDocument/2006/relationships/tags" Target="../tags/tag58.xml"/><Relationship Id="rId33" Type="http://schemas.openxmlformats.org/officeDocument/2006/relationships/tags" Target="../tags/tag57.xml"/><Relationship Id="rId32" Type="http://schemas.openxmlformats.org/officeDocument/2006/relationships/tags" Target="../tags/tag56.xml"/><Relationship Id="rId31" Type="http://schemas.openxmlformats.org/officeDocument/2006/relationships/tags" Target="../tags/tag55.xml"/><Relationship Id="rId30" Type="http://schemas.openxmlformats.org/officeDocument/2006/relationships/tags" Target="../tags/tag54.xml"/><Relationship Id="rId3" Type="http://schemas.openxmlformats.org/officeDocument/2006/relationships/tags" Target="../tags/tag27.xml"/><Relationship Id="rId29" Type="http://schemas.openxmlformats.org/officeDocument/2006/relationships/tags" Target="../tags/tag53.xml"/><Relationship Id="rId28" Type="http://schemas.openxmlformats.org/officeDocument/2006/relationships/tags" Target="../tags/tag52.xml"/><Relationship Id="rId27" Type="http://schemas.openxmlformats.org/officeDocument/2006/relationships/tags" Target="../tags/tag51.xml"/><Relationship Id="rId26" Type="http://schemas.openxmlformats.org/officeDocument/2006/relationships/tags" Target="../tags/tag50.xml"/><Relationship Id="rId25" Type="http://schemas.openxmlformats.org/officeDocument/2006/relationships/tags" Target="../tags/tag49.xml"/><Relationship Id="rId24" Type="http://schemas.openxmlformats.org/officeDocument/2006/relationships/tags" Target="../tags/tag48.xml"/><Relationship Id="rId23" Type="http://schemas.openxmlformats.org/officeDocument/2006/relationships/tags" Target="../tags/tag47.xml"/><Relationship Id="rId22" Type="http://schemas.openxmlformats.org/officeDocument/2006/relationships/tags" Target="../tags/tag46.xml"/><Relationship Id="rId21" Type="http://schemas.openxmlformats.org/officeDocument/2006/relationships/tags" Target="../tags/tag45.xml"/><Relationship Id="rId20" Type="http://schemas.openxmlformats.org/officeDocument/2006/relationships/tags" Target="../tags/tag44.xml"/><Relationship Id="rId2" Type="http://schemas.openxmlformats.org/officeDocument/2006/relationships/tags" Target="../tags/tag26.xml"/><Relationship Id="rId19" Type="http://schemas.openxmlformats.org/officeDocument/2006/relationships/tags" Target="../tags/tag43.xml"/><Relationship Id="rId18" Type="http://schemas.openxmlformats.org/officeDocument/2006/relationships/tags" Target="../tags/tag42.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9" Type="http://schemas.openxmlformats.org/officeDocument/2006/relationships/tags" Target="../tags/tag72.xml"/><Relationship Id="rId8" Type="http://schemas.openxmlformats.org/officeDocument/2006/relationships/tags" Target="../tags/tag71.xml"/><Relationship Id="rId7" Type="http://schemas.openxmlformats.org/officeDocument/2006/relationships/tags" Target="../tags/tag70.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tags" Target="../tags/tag66.xml"/><Relationship Id="rId26" Type="http://schemas.openxmlformats.org/officeDocument/2006/relationships/notesSlide" Target="../notesSlides/notesSlide8.xml"/><Relationship Id="rId25" Type="http://schemas.openxmlformats.org/officeDocument/2006/relationships/slideLayout" Target="../slideLayouts/slideLayout1.xml"/><Relationship Id="rId24" Type="http://schemas.openxmlformats.org/officeDocument/2006/relationships/tags" Target="../tags/tag86.xml"/><Relationship Id="rId23" Type="http://schemas.openxmlformats.org/officeDocument/2006/relationships/tags" Target="../tags/tag85.xml"/><Relationship Id="rId22" Type="http://schemas.openxmlformats.org/officeDocument/2006/relationships/tags" Target="../tags/tag84.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tags" Target="../tags/tag65.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image" Target="../media/image5.png"/><Relationship Id="rId10" Type="http://schemas.openxmlformats.org/officeDocument/2006/relationships/tags" Target="../tags/tag73.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474345" y="138430"/>
            <a:ext cx="8195310" cy="4744085"/>
          </a:xfrm>
          <a:prstGeom prst="rect">
            <a:avLst/>
          </a:prstGeom>
        </p:spPr>
      </p:pic>
      <p:sp>
        <p:nvSpPr>
          <p:cNvPr id="16" name="文本框 15"/>
          <p:cNvSpPr txBox="1"/>
          <p:nvPr/>
        </p:nvSpPr>
        <p:spPr>
          <a:xfrm>
            <a:off x="1676400" y="1068705"/>
            <a:ext cx="5791200" cy="722630"/>
          </a:xfrm>
          <a:prstGeom prst="rect">
            <a:avLst/>
          </a:prstGeom>
          <a:noFill/>
        </p:spPr>
        <p:txBody>
          <a:bodyPr wrap="none" rtlCol="0">
            <a:noAutofit/>
          </a:bodyPr>
          <a:lstStyle/>
          <a:p>
            <a:pPr algn="l"/>
            <a:r>
              <a:rPr lang="zh-CN" altLang="en-US" sz="4400" b="1" dirty="0">
                <a:solidFill>
                  <a:schemeClr val="bg1"/>
                </a:solidFill>
              </a:rPr>
              <a:t>《学前教育基础知识》</a:t>
            </a:r>
            <a:endParaRPr lang="zh-CN" altLang="en-US" sz="4400" b="1" dirty="0">
              <a:solidFill>
                <a:schemeClr val="bg1"/>
              </a:solidFill>
            </a:endParaRPr>
          </a:p>
        </p:txBody>
      </p:sp>
      <p:sp>
        <p:nvSpPr>
          <p:cNvPr id="17" name="文本框 16"/>
          <p:cNvSpPr txBox="1"/>
          <p:nvPr/>
        </p:nvSpPr>
        <p:spPr>
          <a:xfrm>
            <a:off x="1682115" y="1976755"/>
            <a:ext cx="5483860" cy="1391285"/>
          </a:xfrm>
          <a:prstGeom prst="rect">
            <a:avLst/>
          </a:prstGeom>
          <a:noFill/>
        </p:spPr>
        <p:txBody>
          <a:bodyPr wrap="square" rtlCol="0">
            <a:noAutofit/>
          </a:bodyPr>
          <a:lstStyle/>
          <a:p>
            <a:pPr algn="ctr">
              <a:lnSpc>
                <a:spcPct val="150000"/>
              </a:lnSpc>
            </a:pPr>
            <a:r>
              <a:rPr lang="zh-CN" altLang="en-US" sz="2800" b="1" dirty="0">
                <a:solidFill>
                  <a:schemeClr val="bg1"/>
                </a:solidFill>
              </a:rPr>
              <a:t>主题</a:t>
            </a:r>
            <a:r>
              <a:rPr lang="en-US" altLang="zh-CN" sz="2800" b="1" dirty="0">
                <a:solidFill>
                  <a:schemeClr val="bg1"/>
                </a:solidFill>
              </a:rPr>
              <a:t>1  </a:t>
            </a:r>
            <a:endParaRPr lang="en-US" altLang="zh-CN" sz="2800" b="1" dirty="0">
              <a:solidFill>
                <a:schemeClr val="bg1"/>
              </a:solidFill>
            </a:endParaRPr>
          </a:p>
          <a:p>
            <a:pPr algn="ctr">
              <a:lnSpc>
                <a:spcPct val="150000"/>
              </a:lnSpc>
            </a:pPr>
            <a:r>
              <a:rPr lang="zh-CN" altLang="en-US" sz="2800" b="1" dirty="0">
                <a:solidFill>
                  <a:schemeClr val="bg1"/>
                </a:solidFill>
              </a:rPr>
              <a:t>学前教育的产生和发展</a:t>
            </a:r>
            <a:endParaRPr lang="zh-CN" altLang="en-US" sz="28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par>
                          <p:cTn id="17" fill="hold">
                            <p:stCondLst>
                              <p:cond delay="290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03985" y="1126490"/>
            <a:ext cx="6223000" cy="298831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endParaRPr lang="zh-CN" altLang="en-US" sz="1800" dirty="0">
              <a:solidFill>
                <a:schemeClr val="tx1"/>
              </a:solidFill>
            </a:endParaRPr>
          </a:p>
        </p:txBody>
      </p:sp>
      <p:sp>
        <p:nvSpPr>
          <p:cNvPr id="100" name="文本框 99"/>
          <p:cNvSpPr txBox="1"/>
          <p:nvPr/>
        </p:nvSpPr>
        <p:spPr>
          <a:xfrm>
            <a:off x="1587500" y="1461135"/>
            <a:ext cx="5212080" cy="2089150"/>
          </a:xfrm>
          <a:prstGeom prst="rect">
            <a:avLst/>
          </a:prstGeom>
          <a:noFill/>
          <a:ln w="9525">
            <a:noFill/>
          </a:ln>
        </p:spPr>
        <p:txBody>
          <a:bodyPr>
            <a:noAutofit/>
          </a:bodyPr>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一、名词解释</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1.教育</a:t>
            </a: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2.学前教育</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zh-CN" altLang="en-US" sz="1600" b="1" noProof="0" dirty="0">
                <a:ln>
                  <a:noFill/>
                </a:ln>
                <a:effectLst/>
                <a:uLnTx/>
                <a:uFillTx/>
                <a:latin typeface="微软雅黑" panose="020B0503020204020204" pitchFamily="34" charset="-122"/>
                <a:ea typeface="微软雅黑" panose="020B0503020204020204" pitchFamily="34" charset="-122"/>
              </a:rPr>
              <a:t>二、简答题</a:t>
            </a:r>
            <a:endParaRPr lang="zh-CN" altLang="en-US" sz="1600" b="0" noProof="0" dirty="0">
              <a:ln>
                <a:noFill/>
              </a:ln>
              <a:effectLst/>
              <a:uLnTx/>
              <a:uFillTx/>
              <a:latin typeface="黑体" panose="02010609060101010101" charset="-122"/>
              <a:ea typeface="黑体" panose="02010609060101010101" charset="-122"/>
            </a:endParaRPr>
          </a:p>
          <a:p>
            <a:pPr indent="0" algn="l" fontAlgn="auto">
              <a:lnSpc>
                <a:spcPct val="150000"/>
              </a:lnSpc>
            </a:pPr>
            <a:r>
              <a:rPr lang="en-US" altLang="zh-CN" sz="1600" b="0" noProof="0" dirty="0">
                <a:ln>
                  <a:noFill/>
                </a:ln>
                <a:effectLst/>
                <a:uLnTx/>
                <a:uFillTx/>
                <a:latin typeface="黑体" panose="02010609060101010101" charset="-122"/>
                <a:ea typeface="黑体" panose="02010609060101010101" charset="-122"/>
              </a:rPr>
              <a:t>  </a:t>
            </a:r>
            <a:r>
              <a:rPr lang="zh-CN" altLang="en-US" sz="1600" b="0" noProof="0" dirty="0">
                <a:ln>
                  <a:noFill/>
                </a:ln>
                <a:effectLst/>
                <a:uLnTx/>
                <a:uFillTx/>
                <a:latin typeface="黑体" panose="02010609060101010101" charset="-122"/>
                <a:ea typeface="黑体" panose="02010609060101010101" charset="-122"/>
              </a:rPr>
              <a:t>1.结合实际简述学前教育的意义。</a:t>
            </a:r>
            <a:endParaRPr lang="zh-CN" altLang="en-US" sz="2400" b="0">
              <a:latin typeface="黑体" panose="02010609060101010101" charset="-122"/>
              <a:ea typeface="黑体" panose="02010609060101010101" charset="-122"/>
              <a:cs typeface="黑体" panose="02010609060101010101" charset="-122"/>
            </a:endParaRPr>
          </a:p>
        </p:txBody>
      </p:sp>
      <p:sp>
        <p:nvSpPr>
          <p:cNvPr id="7" name="文本框 6"/>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同步训练</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3739515" y="1319530"/>
            <a:ext cx="4498975" cy="2173605"/>
          </a:xfrm>
          <a:prstGeom prst="rect">
            <a:avLst/>
          </a:prstGeom>
          <a:noFill/>
        </p:spPr>
        <p:txBody>
          <a:bodyPr wrap="none" rtlCol="0">
            <a:noAutofit/>
          </a:bodyPr>
          <a:lstStyle/>
          <a:p>
            <a:pPr algn="ctr">
              <a:lnSpc>
                <a:spcPct val="150000"/>
              </a:lnSpc>
            </a:pPr>
            <a:r>
              <a:rPr lang="zh-CN" altLang="en-US" sz="4000" b="1" dirty="0">
                <a:solidFill>
                  <a:srgbClr val="1A5D5C"/>
                </a:solidFill>
                <a:sym typeface="+mn-ea"/>
              </a:rPr>
              <a:t>学前教育事业的</a:t>
            </a:r>
            <a:endParaRPr lang="zh-CN" altLang="en-US" sz="4000" b="1" dirty="0">
              <a:solidFill>
                <a:srgbClr val="1A5D5C"/>
              </a:solidFill>
              <a:sym typeface="+mn-ea"/>
            </a:endParaRPr>
          </a:p>
          <a:p>
            <a:pPr algn="ctr">
              <a:lnSpc>
                <a:spcPct val="150000"/>
              </a:lnSpc>
            </a:pPr>
            <a:r>
              <a:rPr lang="zh-CN" altLang="en-US" sz="4000" b="1" dirty="0">
                <a:solidFill>
                  <a:srgbClr val="1A5D5C"/>
                </a:solidFill>
                <a:sym typeface="+mn-ea"/>
              </a:rPr>
              <a:t>产生和发展</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565150" y="1154430"/>
            <a:ext cx="8002270" cy="297434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某幼儿园园长面向全体幼儿园教师做了一场关于“幼儿教育的产生与发展”主题的报告。在报告时，园长旁征博引，引经据典，从古代《学记》中对教育的最早记载，讲到现代陶行知“生活即教育”的学前教育理念；从孟子的“得天下英才而教育之，三乐也”，讲到斯宾塞的“教育即为人的完美生活做准备”；从福禄贝尔在德国创建的第一所幼儿园讲到我国普惠性幼儿园遍地开花的发展和现状。</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园长对学前教育饱含热情的讲述令在座的教师深深地陷入了沉思：学前教育的发展原来如此漫长、曲折且顽强，学前教育理论如此博大精深，教师该如何学习和借鉴呢？如何使用和指导实际的教育实践活动呢？</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3" name="文本框 2"/>
          <p:cNvSpPr txBox="1"/>
          <p:nvPr/>
        </p:nvSpPr>
        <p:spPr>
          <a:xfrm>
            <a:off x="250190" y="254635"/>
            <a:ext cx="1467485" cy="471805"/>
          </a:xfrm>
          <a:prstGeom prst="rect">
            <a:avLst/>
          </a:prstGeom>
          <a:noFill/>
        </p:spPr>
        <p:txBody>
          <a:bodyPr wrap="square" rtlCol="0">
            <a:noAutofit/>
          </a:bodyPr>
          <a:p>
            <a:pPr algn="ctr"/>
            <a:r>
              <a:rPr lang="zh-CN" altLang="en-US" sz="2400" b="1" dirty="0"/>
              <a:t>案例分析</a:t>
            </a:r>
            <a:endParaRPr lang="zh-CN" altLang="en-US" sz="24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31" name="AutoShape 10"/>
          <p:cNvSpPr>
            <a:spLocks noChangeArrowheads="1"/>
          </p:cNvSpPr>
          <p:nvPr>
            <p:custDataLst>
              <p:tags r:id="rId3"/>
            </p:custDataLst>
          </p:nvPr>
        </p:nvSpPr>
        <p:spPr bwMode="auto">
          <a:xfrm rot="16200000">
            <a:off x="3956957" y="-129769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2" name="组合 31"/>
          <p:cNvGrpSpPr/>
          <p:nvPr/>
        </p:nvGrpSpPr>
        <p:grpSpPr bwMode="auto">
          <a:xfrm>
            <a:off x="3541038" y="2248401"/>
            <a:ext cx="1540705" cy="1396021"/>
            <a:chOff x="1251116" y="2786058"/>
            <a:chExt cx="1935848" cy="1751017"/>
          </a:xfrm>
        </p:grpSpPr>
        <p:grpSp>
          <p:nvGrpSpPr>
            <p:cNvPr id="33" name="Group 6"/>
            <p:cNvGrpSpPr/>
            <p:nvPr/>
          </p:nvGrpSpPr>
          <p:grpSpPr bwMode="auto">
            <a:xfrm>
              <a:off x="1295400" y="2786058"/>
              <a:ext cx="1753450" cy="1751017"/>
              <a:chOff x="1823" y="2371"/>
              <a:chExt cx="1801" cy="1801"/>
            </a:xfrm>
          </p:grpSpPr>
          <p:sp>
            <p:nvSpPr>
              <p:cNvPr id="35" name="Oval 7"/>
              <p:cNvSpPr>
                <a:spLocks noChangeArrowheads="1"/>
              </p:cNvSpPr>
              <p:nvPr>
                <p:custDataLst>
                  <p:tags r:id="rId4"/>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Oval 8"/>
              <p:cNvSpPr>
                <a:spLocks noChangeArrowheads="1"/>
              </p:cNvSpPr>
              <p:nvPr>
                <p:custDataLst>
                  <p:tags r:id="rId5"/>
                </p:custDataLst>
              </p:nvPr>
            </p:nvSpPr>
            <p:spPr bwMode="auto">
              <a:xfrm>
                <a:off x="1945" y="2493"/>
                <a:ext cx="1556" cy="1556"/>
              </a:xfrm>
              <a:prstGeom prst="ellipse">
                <a:avLst/>
              </a:prstGeom>
              <a:solidFill>
                <a:schemeClr val="accent2"/>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4" name="Text Box 9"/>
            <p:cNvSpPr txBox="1">
              <a:spLocks noChangeArrowheads="1"/>
            </p:cNvSpPr>
            <p:nvPr>
              <p:custDataLst>
                <p:tags r:id="rId6"/>
              </p:custDataLst>
            </p:nvPr>
          </p:nvSpPr>
          <p:spPr bwMode="auto">
            <a:xfrm>
              <a:off x="1251116" y="335147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奴隶、</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封建社会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7" name="组合 36"/>
          <p:cNvGrpSpPr/>
          <p:nvPr/>
        </p:nvGrpSpPr>
        <p:grpSpPr bwMode="auto">
          <a:xfrm>
            <a:off x="6061386" y="2249036"/>
            <a:ext cx="1540704" cy="1396021"/>
            <a:chOff x="1214414" y="2786058"/>
            <a:chExt cx="1935848" cy="1751017"/>
          </a:xfrm>
        </p:grpSpPr>
        <p:grpSp>
          <p:nvGrpSpPr>
            <p:cNvPr id="38" name="Group 6"/>
            <p:cNvGrpSpPr/>
            <p:nvPr/>
          </p:nvGrpSpPr>
          <p:grpSpPr bwMode="auto">
            <a:xfrm>
              <a:off x="1295400" y="2786058"/>
              <a:ext cx="1753450" cy="1751017"/>
              <a:chOff x="1823" y="2371"/>
              <a:chExt cx="1801" cy="1801"/>
            </a:xfrm>
          </p:grpSpPr>
          <p:sp>
            <p:nvSpPr>
              <p:cNvPr id="40" name="Oval 7"/>
              <p:cNvSpPr>
                <a:spLocks noChangeArrowheads="1"/>
              </p:cNvSpPr>
              <p:nvPr>
                <p:custDataLst>
                  <p:tags r:id="rId7"/>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Oval 8"/>
              <p:cNvSpPr>
                <a:spLocks noChangeArrowheads="1"/>
              </p:cNvSpPr>
              <p:nvPr>
                <p:custDataLst>
                  <p:tags r:id="rId8"/>
                </p:custDataLst>
              </p:nvPr>
            </p:nvSpPr>
            <p:spPr bwMode="auto">
              <a:xfrm>
                <a:off x="1945"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9" name="Text Box 9"/>
            <p:cNvSpPr txBox="1">
              <a:spLocks noChangeArrowheads="1"/>
            </p:cNvSpPr>
            <p:nvPr>
              <p:custDataLst>
                <p:tags r:id="rId9"/>
              </p:custDataLst>
            </p:nvPr>
          </p:nvSpPr>
          <p:spPr bwMode="auto">
            <a:xfrm>
              <a:off x="1214414" y="351402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资本</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主义社会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47" name="组合 40"/>
          <p:cNvGrpSpPr/>
          <p:nvPr/>
        </p:nvGrpSpPr>
        <p:grpSpPr bwMode="auto">
          <a:xfrm>
            <a:off x="954708" y="2249036"/>
            <a:ext cx="1540705" cy="1396021"/>
            <a:chOff x="1214414" y="2786058"/>
            <a:chExt cx="1935848" cy="1751017"/>
          </a:xfrm>
        </p:grpSpPr>
        <p:grpSp>
          <p:nvGrpSpPr>
            <p:cNvPr id="48" name="Group 6"/>
            <p:cNvGrpSpPr/>
            <p:nvPr/>
          </p:nvGrpSpPr>
          <p:grpSpPr bwMode="auto">
            <a:xfrm>
              <a:off x="1295400" y="2786058"/>
              <a:ext cx="1753450" cy="1751017"/>
              <a:chOff x="1823" y="2371"/>
              <a:chExt cx="1801" cy="1801"/>
            </a:xfrm>
          </p:grpSpPr>
          <p:sp>
            <p:nvSpPr>
              <p:cNvPr id="50" name="Oval 7"/>
              <p:cNvSpPr>
                <a:spLocks noChangeArrowheads="1"/>
              </p:cNvSpPr>
              <p:nvPr>
                <p:custDataLst>
                  <p:tags r:id="rId10"/>
                </p:custDataLst>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Oval 8"/>
              <p:cNvSpPr>
                <a:spLocks noChangeArrowheads="1"/>
              </p:cNvSpPr>
              <p:nvPr>
                <p:custDataLst>
                  <p:tags r:id="rId11"/>
                </p:custDataLst>
              </p:nvPr>
            </p:nvSpPr>
            <p:spPr bwMode="auto">
              <a:xfrm>
                <a:off x="1946" y="2493"/>
                <a:ext cx="1556" cy="1556"/>
              </a:xfrm>
              <a:prstGeom prst="ellipse">
                <a:avLst/>
              </a:prstGeom>
              <a:solidFill>
                <a:schemeClr val="accent1"/>
              </a:solidFill>
              <a:ln w="38100">
                <a:solidFill>
                  <a:srgbClr val="FFFFFF"/>
                </a:solidFill>
                <a:round/>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49" name="Text Box 9"/>
            <p:cNvSpPr txBox="1">
              <a:spLocks noChangeArrowheads="1"/>
            </p:cNvSpPr>
            <p:nvPr>
              <p:custDataLst>
                <p:tags r:id="rId12"/>
              </p:custDataLst>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原始</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社会</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3" name="矩形标注 52"/>
          <p:cNvSpPr/>
          <p:nvPr>
            <p:custDataLst>
              <p:tags r:id="rId13"/>
            </p:custDataLst>
          </p:nvPr>
        </p:nvSpPr>
        <p:spPr>
          <a:xfrm>
            <a:off x="1230272" y="198555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4" name="Rectangle 28"/>
          <p:cNvSpPr>
            <a:spLocks noChangeArrowheads="1"/>
          </p:cNvSpPr>
          <p:nvPr>
            <p:custDataLst>
              <p:tags r:id="rId14"/>
            </p:custDataLst>
          </p:nvPr>
        </p:nvSpPr>
        <p:spPr bwMode="auto">
          <a:xfrm>
            <a:off x="3498215" y="3895090"/>
            <a:ext cx="224218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1.教育与生产劳动相分离</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2.教育的阶级性和等级性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5" name="Rectangle 28"/>
          <p:cNvSpPr>
            <a:spLocks noChangeArrowheads="1"/>
          </p:cNvSpPr>
          <p:nvPr>
            <p:custDataLst>
              <p:tags r:id="rId15"/>
            </p:custDataLst>
          </p:nvPr>
        </p:nvSpPr>
        <p:spPr bwMode="auto">
          <a:xfrm>
            <a:off x="1019175" y="1327785"/>
            <a:ext cx="2479040"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1.教育与生产劳动相结合</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2.教育无阶级性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6" name="矩形标注 55"/>
          <p:cNvSpPr/>
          <p:nvPr>
            <p:custDataLst>
              <p:tags r:id="rId16"/>
            </p:custDataLst>
          </p:nvPr>
        </p:nvSpPr>
        <p:spPr>
          <a:xfrm>
            <a:off x="6288888" y="198555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57" name="Rectangle 28"/>
          <p:cNvSpPr>
            <a:spLocks noChangeArrowheads="1"/>
          </p:cNvSpPr>
          <p:nvPr>
            <p:custDataLst>
              <p:tags r:id="rId17"/>
            </p:custDataLst>
          </p:nvPr>
        </p:nvSpPr>
        <p:spPr bwMode="auto">
          <a:xfrm>
            <a:off x="6349365" y="1336040"/>
            <a:ext cx="154495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1.教育的社会化</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rPr>
              <a:t>2.教育的福利性</a:t>
            </a:r>
            <a:endParaRPr kumimoji="0" lang="zh-CN" altLang="en-US" sz="1400" b="1" i="0" u="none" strike="noStrike" kern="1200" cap="none" spc="0" normalizeH="0" baseline="0" noProof="0" dirty="0">
              <a:ln>
                <a:noFill/>
              </a:ln>
              <a:solidFill>
                <a:prstClr val="black">
                  <a:lumMod val="85000"/>
                  <a:lumOff val="15000"/>
                </a:prstClr>
              </a:solidFill>
              <a:effectLst/>
              <a:uLnTx/>
              <a:uFillTx/>
              <a:latin typeface="黑体" panose="02010609060101010101" charset="-122"/>
              <a:ea typeface="黑体" panose="02010609060101010101" charset="-122"/>
              <a:cs typeface="黑体" panose="02010609060101010101" charset="-122"/>
            </a:endParaRPr>
          </a:p>
        </p:txBody>
      </p:sp>
      <p:sp>
        <p:nvSpPr>
          <p:cNvPr id="58" name="矩形标注 57"/>
          <p:cNvSpPr/>
          <p:nvPr>
            <p:custDataLst>
              <p:tags r:id="rId18"/>
            </p:custDataLst>
          </p:nvPr>
        </p:nvSpPr>
        <p:spPr>
          <a:xfrm>
            <a:off x="3744129" y="3836879"/>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panose="020F0502020204030204"/>
              <a:ea typeface="宋体" panose="02010600030101010101" pitchFamily="2" charset="-122"/>
              <a:cs typeface="+mn-cs"/>
            </a:endParaRPr>
          </a:p>
        </p:txBody>
      </p:sp>
      <p:sp>
        <p:nvSpPr>
          <p:cNvPr id="7" name="文本框 6"/>
          <p:cNvSpPr txBox="1"/>
          <p:nvPr>
            <p:custDataLst>
              <p:tags r:id="rId19"/>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20"/>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学前教育与人类社会的产生和发展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32" presetClass="emph" presetSubtype="0" fill="hold" grpId="1" nodeType="afterEffect">
                                  <p:stCondLst>
                                    <p:cond delay="0"/>
                                  </p:stCondLst>
                                  <p:childTnLst>
                                    <p:animRot by="120000">
                                      <p:cBhvr>
                                        <p:cTn id="34" dur="50" fill="hold">
                                          <p:stCondLst>
                                            <p:cond delay="0"/>
                                          </p:stCondLst>
                                        </p:cTn>
                                        <p:tgtEl>
                                          <p:spTgt spid="53"/>
                                        </p:tgtEl>
                                        <p:attrNameLst>
                                          <p:attrName>r</p:attrName>
                                        </p:attrNameLst>
                                      </p:cBhvr>
                                    </p:animRot>
                                    <p:animRot by="-240000">
                                      <p:cBhvr>
                                        <p:cTn id="35" dur="100" fill="hold">
                                          <p:stCondLst>
                                            <p:cond delay="100"/>
                                          </p:stCondLst>
                                        </p:cTn>
                                        <p:tgtEl>
                                          <p:spTgt spid="53"/>
                                        </p:tgtEl>
                                        <p:attrNameLst>
                                          <p:attrName>r</p:attrName>
                                        </p:attrNameLst>
                                      </p:cBhvr>
                                    </p:animRot>
                                    <p:animRot by="240000">
                                      <p:cBhvr>
                                        <p:cTn id="36" dur="100" fill="hold">
                                          <p:stCondLst>
                                            <p:cond delay="200"/>
                                          </p:stCondLst>
                                        </p:cTn>
                                        <p:tgtEl>
                                          <p:spTgt spid="53"/>
                                        </p:tgtEl>
                                        <p:attrNameLst>
                                          <p:attrName>r</p:attrName>
                                        </p:attrNameLst>
                                      </p:cBhvr>
                                    </p:animRot>
                                    <p:animRot by="-240000">
                                      <p:cBhvr>
                                        <p:cTn id="37" dur="100" fill="hold">
                                          <p:stCondLst>
                                            <p:cond delay="300"/>
                                          </p:stCondLst>
                                        </p:cTn>
                                        <p:tgtEl>
                                          <p:spTgt spid="53"/>
                                        </p:tgtEl>
                                        <p:attrNameLst>
                                          <p:attrName>r</p:attrName>
                                        </p:attrNameLst>
                                      </p:cBhvr>
                                    </p:animRot>
                                    <p:animRot by="120000">
                                      <p:cBhvr>
                                        <p:cTn id="38" dur="100" fill="hold">
                                          <p:stCondLst>
                                            <p:cond delay="400"/>
                                          </p:stCondLst>
                                        </p:cTn>
                                        <p:tgtEl>
                                          <p:spTgt spid="53"/>
                                        </p:tgtEl>
                                        <p:attrNameLst>
                                          <p:attrName>r</p:attrName>
                                        </p:attrNameLst>
                                      </p:cBhvr>
                                    </p:animRot>
                                  </p:childTnLst>
                                </p:cTn>
                              </p:par>
                            </p:childTnLst>
                          </p:cTn>
                        </p:par>
                        <p:par>
                          <p:cTn id="39" fill="hold">
                            <p:stCondLst>
                              <p:cond delay="2500"/>
                            </p:stCondLst>
                            <p:childTnLst>
                              <p:par>
                                <p:cTn id="40" presetID="18" presetClass="entr" presetSubtype="9"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strips(upLeft)">
                                      <p:cBhvr>
                                        <p:cTn id="42" dur="500"/>
                                        <p:tgtEl>
                                          <p:spTgt spid="55"/>
                                        </p:tgtEl>
                                      </p:cBhvr>
                                    </p:animEffect>
                                  </p:childTnLst>
                                </p:cTn>
                              </p:par>
                            </p:childTnLst>
                          </p:cTn>
                        </p:par>
                        <p:par>
                          <p:cTn id="43" fill="hold">
                            <p:stCondLst>
                              <p:cond delay="3000"/>
                            </p:stCondLst>
                            <p:childTnLst>
                              <p:par>
                                <p:cTn id="44" presetID="18" presetClass="entr" presetSubtype="9"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strips(upLeft)">
                                      <p:cBhvr>
                                        <p:cTn id="46" dur="500"/>
                                        <p:tgtEl>
                                          <p:spTgt spid="54"/>
                                        </p:tgtEl>
                                      </p:cBhvr>
                                    </p:animEffect>
                                  </p:childTnLst>
                                </p:cTn>
                              </p:par>
                            </p:childTnLst>
                          </p:cTn>
                        </p:par>
                        <p:par>
                          <p:cTn id="47" fill="hold">
                            <p:stCondLst>
                              <p:cond delay="3500"/>
                            </p:stCondLst>
                            <p:childTnLst>
                              <p:par>
                                <p:cTn id="48" presetID="2" presetClass="entr" presetSubtype="1" fill="hold" grpId="0"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500" fill="hold"/>
                                        <p:tgtEl>
                                          <p:spTgt spid="56"/>
                                        </p:tgtEl>
                                        <p:attrNameLst>
                                          <p:attrName>ppt_x</p:attrName>
                                        </p:attrNameLst>
                                      </p:cBhvr>
                                      <p:tavLst>
                                        <p:tav tm="0">
                                          <p:val>
                                            <p:strVal val="#ppt_x"/>
                                          </p:val>
                                        </p:tav>
                                        <p:tav tm="100000">
                                          <p:val>
                                            <p:strVal val="#ppt_x"/>
                                          </p:val>
                                        </p:tav>
                                      </p:tavLst>
                                    </p:anim>
                                    <p:anim calcmode="lin" valueType="num">
                                      <p:cBhvr additive="base">
                                        <p:cTn id="51" dur="500" fill="hold"/>
                                        <p:tgtEl>
                                          <p:spTgt spid="56"/>
                                        </p:tgtEl>
                                        <p:attrNameLst>
                                          <p:attrName>ppt_y</p:attrName>
                                        </p:attrNameLst>
                                      </p:cBhvr>
                                      <p:tavLst>
                                        <p:tav tm="0">
                                          <p:val>
                                            <p:strVal val="0-#ppt_h/2"/>
                                          </p:val>
                                        </p:tav>
                                        <p:tav tm="100000">
                                          <p:val>
                                            <p:strVal val="#ppt_y"/>
                                          </p:val>
                                        </p:tav>
                                      </p:tavLst>
                                    </p:anim>
                                  </p:childTnLst>
                                </p:cTn>
                              </p:par>
                            </p:childTnLst>
                          </p:cTn>
                        </p:par>
                        <p:par>
                          <p:cTn id="52" fill="hold">
                            <p:stCondLst>
                              <p:cond delay="4000"/>
                            </p:stCondLst>
                            <p:childTnLst>
                              <p:par>
                                <p:cTn id="53" presetID="32" presetClass="emph" presetSubtype="0" fill="hold" grpId="1" nodeType="afterEffect">
                                  <p:stCondLst>
                                    <p:cond delay="0"/>
                                  </p:stCondLst>
                                  <p:childTnLst>
                                    <p:animRot by="120000">
                                      <p:cBhvr>
                                        <p:cTn id="54" dur="50" fill="hold">
                                          <p:stCondLst>
                                            <p:cond delay="0"/>
                                          </p:stCondLst>
                                        </p:cTn>
                                        <p:tgtEl>
                                          <p:spTgt spid="56"/>
                                        </p:tgtEl>
                                        <p:attrNameLst>
                                          <p:attrName>r</p:attrName>
                                        </p:attrNameLst>
                                      </p:cBhvr>
                                    </p:animRot>
                                    <p:animRot by="-240000">
                                      <p:cBhvr>
                                        <p:cTn id="55" dur="100" fill="hold">
                                          <p:stCondLst>
                                            <p:cond delay="100"/>
                                          </p:stCondLst>
                                        </p:cTn>
                                        <p:tgtEl>
                                          <p:spTgt spid="56"/>
                                        </p:tgtEl>
                                        <p:attrNameLst>
                                          <p:attrName>r</p:attrName>
                                        </p:attrNameLst>
                                      </p:cBhvr>
                                    </p:animRot>
                                    <p:animRot by="240000">
                                      <p:cBhvr>
                                        <p:cTn id="56" dur="100" fill="hold">
                                          <p:stCondLst>
                                            <p:cond delay="200"/>
                                          </p:stCondLst>
                                        </p:cTn>
                                        <p:tgtEl>
                                          <p:spTgt spid="56"/>
                                        </p:tgtEl>
                                        <p:attrNameLst>
                                          <p:attrName>r</p:attrName>
                                        </p:attrNameLst>
                                      </p:cBhvr>
                                    </p:animRot>
                                    <p:animRot by="-240000">
                                      <p:cBhvr>
                                        <p:cTn id="57" dur="100" fill="hold">
                                          <p:stCondLst>
                                            <p:cond delay="300"/>
                                          </p:stCondLst>
                                        </p:cTn>
                                        <p:tgtEl>
                                          <p:spTgt spid="56"/>
                                        </p:tgtEl>
                                        <p:attrNameLst>
                                          <p:attrName>r</p:attrName>
                                        </p:attrNameLst>
                                      </p:cBhvr>
                                    </p:animRot>
                                    <p:animRot by="120000">
                                      <p:cBhvr>
                                        <p:cTn id="58" dur="100" fill="hold">
                                          <p:stCondLst>
                                            <p:cond delay="400"/>
                                          </p:stCondLst>
                                        </p:cTn>
                                        <p:tgtEl>
                                          <p:spTgt spid="56"/>
                                        </p:tgtEl>
                                        <p:attrNameLst>
                                          <p:attrName>r</p:attrName>
                                        </p:attrNameLst>
                                      </p:cBhvr>
                                    </p:animRot>
                                  </p:childTnLst>
                                </p:cTn>
                              </p:par>
                            </p:childTnLst>
                          </p:cTn>
                        </p:par>
                        <p:par>
                          <p:cTn id="59" fill="hold">
                            <p:stCondLst>
                              <p:cond delay="4500"/>
                            </p:stCondLst>
                            <p:childTnLst>
                              <p:par>
                                <p:cTn id="60" presetID="18" presetClass="entr" presetSubtype="9"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strips(upLeft)">
                                      <p:cBhvr>
                                        <p:cTn id="62" dur="500"/>
                                        <p:tgtEl>
                                          <p:spTgt spid="57"/>
                                        </p:tgtEl>
                                      </p:cBhvr>
                                    </p:animEffect>
                                  </p:childTnLst>
                                </p:cTn>
                              </p:par>
                            </p:childTnLst>
                          </p:cTn>
                        </p:par>
                        <p:par>
                          <p:cTn id="63" fill="hold">
                            <p:stCondLst>
                              <p:cond delay="5000"/>
                            </p:stCondLst>
                            <p:childTnLst>
                              <p:par>
                                <p:cTn id="64" presetID="2" presetClass="entr" presetSubtype="4"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 calcmode="lin" valueType="num">
                                      <p:cBhvr additive="base">
                                        <p:cTn id="66" dur="500" fill="hold"/>
                                        <p:tgtEl>
                                          <p:spTgt spid="58"/>
                                        </p:tgtEl>
                                        <p:attrNameLst>
                                          <p:attrName>ppt_x</p:attrName>
                                        </p:attrNameLst>
                                      </p:cBhvr>
                                      <p:tavLst>
                                        <p:tav tm="0">
                                          <p:val>
                                            <p:strVal val="#ppt_x"/>
                                          </p:val>
                                        </p:tav>
                                        <p:tav tm="100000">
                                          <p:val>
                                            <p:strVal val="#ppt_x"/>
                                          </p:val>
                                        </p:tav>
                                      </p:tavLst>
                                    </p:anim>
                                    <p:anim calcmode="lin" valueType="num">
                                      <p:cBhvr additive="base">
                                        <p:cTn id="67" dur="500" fill="hold"/>
                                        <p:tgtEl>
                                          <p:spTgt spid="58"/>
                                        </p:tgtEl>
                                        <p:attrNameLst>
                                          <p:attrName>ppt_y</p:attrName>
                                        </p:attrNameLst>
                                      </p:cBhvr>
                                      <p:tavLst>
                                        <p:tav tm="0">
                                          <p:val>
                                            <p:strVal val="1+#ppt_h/2"/>
                                          </p:val>
                                        </p:tav>
                                        <p:tav tm="100000">
                                          <p:val>
                                            <p:strVal val="#ppt_y"/>
                                          </p:val>
                                        </p:tav>
                                      </p:tavLst>
                                    </p:anim>
                                  </p:childTnLst>
                                </p:cTn>
                              </p:par>
                            </p:childTnLst>
                          </p:cTn>
                        </p:par>
                        <p:par>
                          <p:cTn id="68" fill="hold">
                            <p:stCondLst>
                              <p:cond delay="5500"/>
                            </p:stCondLst>
                            <p:childTnLst>
                              <p:par>
                                <p:cTn id="69" presetID="32" presetClass="emph" presetSubtype="0" fill="hold" grpId="1" nodeType="afterEffect">
                                  <p:stCondLst>
                                    <p:cond delay="0"/>
                                  </p:stCondLst>
                                  <p:childTnLst>
                                    <p:animRot by="120000">
                                      <p:cBhvr>
                                        <p:cTn id="70" dur="50" fill="hold">
                                          <p:stCondLst>
                                            <p:cond delay="0"/>
                                          </p:stCondLst>
                                        </p:cTn>
                                        <p:tgtEl>
                                          <p:spTgt spid="58"/>
                                        </p:tgtEl>
                                        <p:attrNameLst>
                                          <p:attrName>r</p:attrName>
                                        </p:attrNameLst>
                                      </p:cBhvr>
                                    </p:animRot>
                                    <p:animRot by="-240000">
                                      <p:cBhvr>
                                        <p:cTn id="71" dur="100" fill="hold">
                                          <p:stCondLst>
                                            <p:cond delay="100"/>
                                          </p:stCondLst>
                                        </p:cTn>
                                        <p:tgtEl>
                                          <p:spTgt spid="58"/>
                                        </p:tgtEl>
                                        <p:attrNameLst>
                                          <p:attrName>r</p:attrName>
                                        </p:attrNameLst>
                                      </p:cBhvr>
                                    </p:animRot>
                                    <p:animRot by="240000">
                                      <p:cBhvr>
                                        <p:cTn id="72" dur="100" fill="hold">
                                          <p:stCondLst>
                                            <p:cond delay="200"/>
                                          </p:stCondLst>
                                        </p:cTn>
                                        <p:tgtEl>
                                          <p:spTgt spid="58"/>
                                        </p:tgtEl>
                                        <p:attrNameLst>
                                          <p:attrName>r</p:attrName>
                                        </p:attrNameLst>
                                      </p:cBhvr>
                                    </p:animRot>
                                    <p:animRot by="-240000">
                                      <p:cBhvr>
                                        <p:cTn id="73" dur="100" fill="hold">
                                          <p:stCondLst>
                                            <p:cond delay="300"/>
                                          </p:stCondLst>
                                        </p:cTn>
                                        <p:tgtEl>
                                          <p:spTgt spid="58"/>
                                        </p:tgtEl>
                                        <p:attrNameLst>
                                          <p:attrName>r</p:attrName>
                                        </p:attrNameLst>
                                      </p:cBhvr>
                                    </p:animRot>
                                    <p:animRot by="120000">
                                      <p:cBhvr>
                                        <p:cTn id="74" dur="100" fill="hold">
                                          <p:stCondLst>
                                            <p:cond delay="400"/>
                                          </p:stCondLst>
                                        </p:cTn>
                                        <p:tgtEl>
                                          <p:spTgt spid="5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53" grpId="0" bldLvl="0" animBg="1"/>
      <p:bldP spid="53" grpId="1" bldLvl="0" animBg="1"/>
      <p:bldP spid="54" grpId="0"/>
      <p:bldP spid="55" grpId="0"/>
      <p:bldP spid="56" grpId="0" bldLvl="0" animBg="1"/>
      <p:bldP spid="56" grpId="1" bldLvl="0" animBg="1"/>
      <p:bldP spid="57" grpId="0"/>
      <p:bldP spid="58" grpId="0" bldLvl="0" animBg="1"/>
      <p:bldP spid="58" grpId="1"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03225" y="1878330"/>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581215" y="1927897"/>
            <a:ext cx="24314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1.世界</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上第一所幼儿园的建立</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81025" y="2303780"/>
            <a:ext cx="8079740" cy="70802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1837年，德国幼儿教育家</a:t>
            </a:r>
            <a:r>
              <a:rPr kumimoji="0" lang="zh-CN" altLang="en-US" sz="1400" b="1" i="0" u="sng"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rPr>
              <a:t>福禄培尔</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在勃兰根堡开办了学前教育机构，并在1840年正式命名为“幼儿园”，他</a:t>
            </a:r>
            <a:r>
              <a:rPr lang="zh-CN" altLang="en-US" sz="1400" dirty="0">
                <a:solidFill>
                  <a:schemeClr val="tx1">
                    <a:lumMod val="75000"/>
                    <a:lumOff val="25000"/>
                  </a:schemeClr>
                </a:solidFill>
                <a:latin typeface="黑体" panose="02010609060101010101" charset="-122"/>
                <a:ea typeface="黑体" panose="02010609060101010101" charset="-122"/>
                <a:sym typeface="+mn-ea"/>
              </a:rPr>
              <a:t>被誉为</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幼儿教育之父</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564324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solidFill>
                  <a:srgbClr val="2272AB"/>
                </a:solidFill>
                <a:latin typeface="微软雅黑" panose="020B0503020204020204" pitchFamily="34" charset="-122"/>
                <a:ea typeface="微软雅黑" panose="020B0503020204020204" pitchFamily="34" charset="-122"/>
                <a:sym typeface="+mn-ea"/>
              </a:rPr>
              <a:t>二、学前教育机构的产生和发展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5" name="TextBox 20"/>
          <p:cNvSpPr txBox="1"/>
          <p:nvPr>
            <p:custDataLst>
              <p:tags r:id="rId7"/>
            </p:custDataLst>
          </p:nvPr>
        </p:nvSpPr>
        <p:spPr>
          <a:xfrm>
            <a:off x="647700" y="1337945"/>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世界学前教育机构的产生和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8"/>
            </p:custDataLst>
          </p:nvPr>
        </p:nvSpPr>
        <p:spPr>
          <a:xfrm flipH="1">
            <a:off x="403225" y="3004185"/>
            <a:ext cx="270065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9"/>
            </p:custDataLst>
          </p:nvPr>
        </p:nvSpPr>
        <p:spPr>
          <a:xfrm>
            <a:off x="670115" y="3053752"/>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世界学前教育机构的发展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10"/>
            </p:custDataLst>
          </p:nvPr>
        </p:nvSpPr>
        <p:spPr bwMode="auto">
          <a:xfrm>
            <a:off x="581025" y="3413125"/>
            <a:ext cx="4392295" cy="105918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1</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）学前</a:t>
            </a:r>
            <a:r>
              <a:rPr lang="zh-CN" altLang="en-US" sz="1400" dirty="0">
                <a:solidFill>
                  <a:schemeClr val="tx1">
                    <a:lumMod val="75000"/>
                    <a:lumOff val="25000"/>
                  </a:schemeClr>
                </a:solidFill>
                <a:latin typeface="黑体" panose="02010609060101010101" charset="-122"/>
                <a:ea typeface="黑体" panose="02010609060101010101" charset="-122"/>
                <a:sym typeface="+mn-ea"/>
              </a:rPr>
              <a:t>教育</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机构数量的增加</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2</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）学前</a:t>
            </a:r>
            <a:r>
              <a:rPr lang="zh-CN" altLang="en-US" sz="1400" dirty="0">
                <a:solidFill>
                  <a:schemeClr val="tx1">
                    <a:lumMod val="75000"/>
                    <a:lumOff val="25000"/>
                  </a:schemeClr>
                </a:solidFill>
                <a:latin typeface="黑体" panose="02010609060101010101" charset="-122"/>
                <a:ea typeface="黑体" panose="02010609060101010101" charset="-122"/>
                <a:sym typeface="+mn-ea"/>
              </a:rPr>
              <a:t>教育</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机构的多样化</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3</a:t>
            </a:r>
            <a:r>
              <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教育质量的提高</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五边形 2"/>
          <p:cNvSpPr/>
          <p:nvPr>
            <p:custDataLst>
              <p:tags r:id="rId2"/>
            </p:custDataLst>
          </p:nvPr>
        </p:nvSpPr>
        <p:spPr>
          <a:xfrm flipH="1">
            <a:off x="403225" y="1421130"/>
            <a:ext cx="2700655" cy="38290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TextBox 159"/>
          <p:cNvSpPr txBox="1"/>
          <p:nvPr>
            <p:custDataLst>
              <p:tags r:id="rId3"/>
            </p:custDataLst>
          </p:nvPr>
        </p:nvSpPr>
        <p:spPr>
          <a:xfrm>
            <a:off x="670115" y="1470697"/>
            <a:ext cx="22536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我国第一所幼儿园的</a:t>
            </a:r>
            <a:r>
              <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诞生</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custDataLst>
              <p:tags r:id="rId4"/>
            </p:custDataLst>
          </p:nvPr>
        </p:nvSpPr>
        <p:spPr bwMode="auto">
          <a:xfrm>
            <a:off x="581025" y="1892300"/>
            <a:ext cx="8066405" cy="488315"/>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1903</a:t>
            </a:r>
            <a:r>
              <a:rPr lang="zh-CN" altLang="en-US" sz="1400" dirty="0">
                <a:solidFill>
                  <a:schemeClr val="tx1">
                    <a:lumMod val="75000"/>
                    <a:lumOff val="25000"/>
                  </a:schemeClr>
                </a:solidFill>
                <a:latin typeface="黑体" panose="02010609060101010101" charset="-122"/>
                <a:ea typeface="黑体" panose="02010609060101010101" charset="-122"/>
                <a:sym typeface="+mn-ea"/>
              </a:rPr>
              <a:t>年，湖北巡抚端方于</a:t>
            </a:r>
            <a:r>
              <a:rPr lang="zh-CN" altLang="en-US" sz="1400" dirty="0">
                <a:solidFill>
                  <a:srgbClr val="FF0000"/>
                </a:solidFill>
                <a:latin typeface="黑体" panose="02010609060101010101" charset="-122"/>
                <a:ea typeface="黑体" panose="02010609060101010101" charset="-122"/>
                <a:sym typeface="+mn-ea"/>
              </a:rPr>
              <a:t>1903年</a:t>
            </a:r>
            <a:r>
              <a:rPr lang="zh-CN" altLang="en-US" sz="1400" dirty="0">
                <a:solidFill>
                  <a:schemeClr val="tx1">
                    <a:lumMod val="75000"/>
                    <a:lumOff val="25000"/>
                  </a:schemeClr>
                </a:solidFill>
                <a:latin typeface="黑体" panose="02010609060101010101" charset="-122"/>
                <a:ea typeface="黑体" panose="02010609060101010101" charset="-122"/>
                <a:sym typeface="+mn-ea"/>
              </a:rPr>
              <a:t>在武昌创办</a:t>
            </a:r>
            <a:r>
              <a:rPr lang="zh-CN" altLang="en-US" sz="1400" b="1" u="sng" dirty="0">
                <a:solidFill>
                  <a:srgbClr val="FF0000"/>
                </a:solidFill>
                <a:latin typeface="黑体" panose="02010609060101010101" charset="-122"/>
                <a:ea typeface="黑体" panose="02010609060101010101" charset="-122"/>
                <a:sym typeface="+mn-ea"/>
              </a:rPr>
              <a:t>湖北幼稚园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，我国第一所学前教育机构正式诞生。</a:t>
            </a:r>
            <a:endParaRPr kumimoji="0" lang="zh-CN" altLang="en-US" sz="1400" b="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endParaRPr>
          </a:p>
        </p:txBody>
      </p:sp>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5" name="TextBox 20"/>
          <p:cNvSpPr txBox="1"/>
          <p:nvPr>
            <p:custDataLst>
              <p:tags r:id="rId6"/>
            </p:custDataLst>
          </p:nvPr>
        </p:nvSpPr>
        <p:spPr>
          <a:xfrm>
            <a:off x="581025" y="834390"/>
            <a:ext cx="462915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我国学前教育机构的产生和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9" name="五边形 18"/>
          <p:cNvSpPr/>
          <p:nvPr>
            <p:custDataLst>
              <p:tags r:id="rId7"/>
            </p:custDataLst>
          </p:nvPr>
        </p:nvSpPr>
        <p:spPr>
          <a:xfrm flipH="1">
            <a:off x="403225" y="2343785"/>
            <a:ext cx="2700655" cy="382905"/>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159"/>
          <p:cNvSpPr txBox="1"/>
          <p:nvPr>
            <p:custDataLst>
              <p:tags r:id="rId8"/>
            </p:custDataLst>
          </p:nvPr>
        </p:nvSpPr>
        <p:spPr>
          <a:xfrm>
            <a:off x="670115" y="2406687"/>
            <a:ext cx="1898015" cy="283845"/>
          </a:xfrm>
          <a:prstGeom prst="rect">
            <a:avLst/>
          </a:prstGeom>
          <a:noFill/>
        </p:spPr>
        <p:txBody>
          <a:bodyPr wrap="non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a:t>
            </a:r>
            <a:r>
              <a:rPr lang="zh-CN" altLang="en-US"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我国</a:t>
            </a:r>
            <a:r>
              <a:rPr lang="en-US" altLang="zh-CN" sz="1400" b="1" noProof="0" dirty="0">
                <a:ln>
                  <a:noFill/>
                </a:ln>
                <a:solidFill>
                  <a:prstClr val="white"/>
                </a:solidFill>
                <a:effectLst/>
                <a:uLnTx/>
                <a:uFillTx/>
                <a:latin typeface="微软雅黑" panose="020B0503020204020204" pitchFamily="34" charset="-122"/>
                <a:ea typeface="微软雅黑" panose="020B0503020204020204" pitchFamily="34" charset="-122"/>
                <a:sym typeface="+mn-ea"/>
              </a:rPr>
              <a:t>学前教育的发展</a:t>
            </a:r>
            <a:endParaRPr kumimoji="0" lang="zh-CN" altLang="en-US"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 Box 10"/>
          <p:cNvSpPr txBox="1">
            <a:spLocks noChangeArrowheads="1"/>
          </p:cNvSpPr>
          <p:nvPr>
            <p:custDataLst>
              <p:tags r:id="rId9"/>
            </p:custDataLst>
          </p:nvPr>
        </p:nvSpPr>
        <p:spPr bwMode="auto">
          <a:xfrm>
            <a:off x="581025" y="2752725"/>
            <a:ext cx="7642860" cy="1059180"/>
          </a:xfrm>
          <a:prstGeom prst="rect">
            <a:avLst/>
          </a:prstGeom>
          <a:noFill/>
          <a:ln w="9525">
            <a:noFill/>
            <a:miter lim="800000"/>
          </a:ln>
        </p:spPr>
        <p:txBody>
          <a:bodyPr wrap="square" lIns="34290" tIns="17145" rIns="34290" bIns="17145">
            <a:noAutofit/>
          </a:bodyPr>
          <a:p>
            <a:pPr marR="0" lvl="0" indent="0" algn="just" defTabSz="815975" rtl="0" fontAlgn="auto">
              <a:lnSpc>
                <a:spcPts val="2300"/>
              </a:lnSpc>
              <a:spcBef>
                <a:spcPts val="0"/>
              </a:spcBef>
              <a:spcAft>
                <a:spcPts val="0"/>
              </a:spcAft>
              <a:buClrTx/>
              <a:buSzTx/>
              <a:buFontTx/>
              <a:buNone/>
              <a:defRPr/>
            </a:pPr>
            <a:r>
              <a:rPr kumimoji="0" lang="en-US" altLang="zh-CN"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幼儿教育家们提倡变革并躬行实践，创办了为平民子女服务的幼儿园。</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R="0" lvl="0" indent="0" algn="just" defTabSz="815975"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rgbClr val="FF0000"/>
                </a:solidFill>
                <a:latin typeface="黑体" panose="02010609060101010101" charset="-122"/>
                <a:ea typeface="黑体" panose="02010609060101010101" charset="-122"/>
                <a:sym typeface="+mn-ea"/>
              </a:rPr>
              <a:t>陶行知</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a:t>
            </a:r>
            <a:r>
              <a:rPr lang="zh-CN" altLang="en-US" sz="1400" dirty="0">
                <a:solidFill>
                  <a:schemeClr val="tx1">
                    <a:lumMod val="75000"/>
                    <a:lumOff val="25000"/>
                  </a:schemeClr>
                </a:solidFill>
                <a:latin typeface="黑体" panose="02010609060101010101" charset="-122"/>
                <a:ea typeface="黑体" panose="02010609060101010101" charset="-122"/>
                <a:sym typeface="+mn-ea"/>
              </a:rPr>
              <a:t>的</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乡村儿童团</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b="1" dirty="0">
                <a:solidFill>
                  <a:srgbClr val="FF0000"/>
                </a:solidFill>
                <a:latin typeface="黑体" panose="02010609060101010101" charset="-122"/>
                <a:ea typeface="黑体" panose="02010609060101010101" charset="-122"/>
                <a:sym typeface="+mn-ea"/>
              </a:rPr>
              <a:t>张雪门</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a:t>
            </a:r>
            <a:r>
              <a:rPr lang="zh-CN" altLang="en-US" sz="1400" dirty="0">
                <a:solidFill>
                  <a:schemeClr val="tx1">
                    <a:lumMod val="75000"/>
                    <a:lumOff val="25000"/>
                  </a:schemeClr>
                </a:solidFill>
                <a:latin typeface="黑体" panose="02010609060101010101" charset="-122"/>
                <a:ea typeface="黑体" panose="02010609060101010101" charset="-122"/>
                <a:sym typeface="+mn-ea"/>
              </a:rPr>
              <a:t>的</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rgbClr val="FF0000"/>
                </a:solidFill>
                <a:latin typeface="黑体" panose="02010609060101010101" charset="-122"/>
                <a:ea typeface="黑体" panose="02010609060101010101" charset="-122"/>
                <a:sym typeface="+mn-ea"/>
              </a:rPr>
              <a:t>北平香山慈幼院</a:t>
            </a:r>
            <a:r>
              <a:rPr lang="en-US" altLang="zh-CN"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b="1" dirty="0">
                <a:solidFill>
                  <a:srgbClr val="FF0000"/>
                </a:solidFill>
                <a:latin typeface="黑体" panose="02010609060101010101" charset="-122"/>
                <a:ea typeface="黑体" panose="02010609060101010101" charset="-122"/>
                <a:sym typeface="+mn-ea"/>
              </a:rPr>
              <a:t>陈鹤琴</a:t>
            </a:r>
            <a:r>
              <a:rPr lang="zh-CN" altLang="en-US" sz="1400" dirty="0">
                <a:solidFill>
                  <a:schemeClr val="tx1">
                    <a:lumMod val="75000"/>
                    <a:lumOff val="25000"/>
                  </a:schemeClr>
                </a:solidFill>
                <a:latin typeface="黑体" panose="02010609060101010101" charset="-122"/>
                <a:ea typeface="黑体" panose="02010609060101010101" charset="-122"/>
                <a:sym typeface="+mn-ea"/>
              </a:rPr>
              <a:t>创办的</a:t>
            </a:r>
            <a:r>
              <a:rPr lang="zh-CN" altLang="en-US" sz="1400" dirty="0">
                <a:solidFill>
                  <a:srgbClr val="FF0000"/>
                </a:solidFill>
                <a:latin typeface="黑体" panose="02010609060101010101" charset="-122"/>
                <a:ea typeface="黑体" panose="02010609060101010101" charset="-122"/>
                <a:sym typeface="+mn-ea"/>
              </a:rPr>
              <a:t>南京鼓楼幼稚园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b="0" i="0" u="none" strike="noStrike" kern="1200" cap="none" spc="0" normalizeH="0" baseline="0" noProof="0" dirty="0">
              <a:ln>
                <a:noFill/>
              </a:ln>
              <a:solidFill>
                <a:prstClr val="black"/>
              </a:solidFill>
              <a:effectLst/>
              <a:uLnTx/>
              <a:uFillTx/>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500"/>
                                        <p:tgtEl>
                                          <p:spTgt spid="20"/>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p:bldP spid="28" grpId="0"/>
      <p:bldP spid="19" grpId="0" bldLvl="0" animBg="1"/>
      <p:bldP spid="20"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774825"/>
            <a:ext cx="6653530" cy="259524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1.</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福禄培尔</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福禄培尔</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是19世纪德国著名的幼儿教育家，近代学前教育理论的奠基人，19世纪中叶，他创办了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世界上第一所幼儿园</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，而且创建了一整套幼儿教育理论和相应的教育方法、教材、玩具等，被世人誉为</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“幼儿教育之父”。</a:t>
            </a:r>
            <a:endPar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）代表作</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2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其教育思想主要集中在他的</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《人的教育》</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《幼儿园教育学》</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pic>
        <p:nvPicPr>
          <p:cNvPr id="13" name="图片 13" descr="F:/工作/编书《幼儿教育学》/1.jpg1"/>
          <p:cNvPicPr>
            <a:picLocks noChangeAspect="1"/>
          </p:cNvPicPr>
          <p:nvPr>
            <p:custDataLst>
              <p:tags r:id="rId3"/>
            </p:custDataLst>
          </p:nvPr>
        </p:nvPicPr>
        <p:blipFill>
          <a:blip r:embed="rId4"/>
          <a:srcRect l="3009" r="3009"/>
          <a:stretch>
            <a:fillRect/>
          </a:stretch>
        </p:blipFill>
        <p:spPr>
          <a:xfrm>
            <a:off x="7056120" y="1963420"/>
            <a:ext cx="1615440" cy="2078990"/>
          </a:xfrm>
          <a:prstGeom prst="rect">
            <a:avLst/>
          </a:prstGeom>
        </p:spPr>
      </p:pic>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6"/>
            </p:custDataLst>
          </p:nvPr>
        </p:nvSpPr>
        <p:spPr>
          <a:xfrm>
            <a:off x="454025" y="777240"/>
            <a:ext cx="3754755"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学前教育思想的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发展</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5" name="TextBox 20"/>
          <p:cNvSpPr txBox="1"/>
          <p:nvPr>
            <p:custDataLst>
              <p:tags r:id="rId7"/>
            </p:custDataLst>
          </p:nvPr>
        </p:nvSpPr>
        <p:spPr>
          <a:xfrm>
            <a:off x="647700" y="133794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国外教育家的学前教育思想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3</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①挖掘幼儿的本能，重视幼儿的自我活动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②重视游戏对幼儿的教育价值</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福禄培尔是</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第一个阐明并高度评价游戏教育价值的人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，他将</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制作的玩具取名为“</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恩物</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③协调原理</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应该让孩子</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和周围的环境、社会、自然结合</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，协调一致，按照幼儿的本性，连续、协调地促使他们在各方面得到发展。</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④亲子教育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创立了世界上第一个为母亲开办的“</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讲习会</a:t>
            </a:r>
            <a:r>
              <a:rPr lang="zh-CN" altLang="en-US" sz="1400" dirty="0">
                <a:solidFill>
                  <a:schemeClr val="tx1">
                    <a:lumMod val="75000"/>
                    <a:lumOff val="25000"/>
                  </a:schemeClr>
                </a:solidFill>
                <a:latin typeface="黑体" panose="02010609060101010101" charset="-122"/>
                <a:ea typeface="黑体" panose="02010609060101010101" charset="-122"/>
                <a:sym typeface="+mn-ea"/>
              </a:rPr>
              <a:t>”，专门写了一本</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《母亲之歌与爱抚之歌》</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pic>
        <p:nvPicPr>
          <p:cNvPr id="13" name="图片 13" descr="F:/工作/编书《幼儿教育学》/1.jpg1"/>
          <p:cNvPicPr>
            <a:picLocks noChangeAspect="1"/>
          </p:cNvPicPr>
          <p:nvPr>
            <p:custDataLst>
              <p:tags r:id="rId3"/>
            </p:custDataLst>
          </p:nvPr>
        </p:nvPicPr>
        <p:blipFill>
          <a:blip r:embed="rId4"/>
          <a:srcRect l="3009" r="3009"/>
          <a:stretch>
            <a:fillRect/>
          </a:stretch>
        </p:blipFill>
        <p:spPr>
          <a:xfrm>
            <a:off x="7193280" y="2016760"/>
            <a:ext cx="1615440" cy="2078990"/>
          </a:xfrm>
          <a:prstGeom prst="rect">
            <a:avLst/>
          </a:prstGeom>
        </p:spPr>
      </p:pic>
      <p:sp>
        <p:nvSpPr>
          <p:cNvPr id="8" name="文本框 7"/>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 name="图片 14" descr="图6"/>
          <p:cNvPicPr>
            <a:picLocks noChangeAspect="1"/>
          </p:cNvPicPr>
          <p:nvPr>
            <p:custDataLst>
              <p:tags r:id="rId6"/>
            </p:custDataLst>
          </p:nvPr>
        </p:nvPicPr>
        <p:blipFill>
          <a:blip r:embed="rId7"/>
          <a:srcRect l="2840" t="8020" b="1440"/>
          <a:stretch>
            <a:fillRect/>
          </a:stretch>
        </p:blipFill>
        <p:spPr>
          <a:xfrm>
            <a:off x="5791835" y="436245"/>
            <a:ext cx="3056890" cy="15805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26845"/>
            <a:ext cx="6653530" cy="294322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2.</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蒙台梭利</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蒙台梭利</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是二十世纪享誉全球的意大利幼儿教育家，被誉为20世纪初的“</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幼儿园改革家</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”，是意大利史上第一位学医的女性和第一位女医学博士。她于1907年在罗马贫民区创办了举世闻名的幼儿教育机构——</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幼儿之家</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）代表作</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2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其代表作有：</a:t>
            </a:r>
            <a:r>
              <a:rPr lang="zh-CN" altLang="en-US" sz="1400" b="1"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《蒙台梭利教学法》《童年的秘密》《有吸收力的心理》</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国外教育家的学前教育思想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17" name="图片 17" descr="F:/工作/编书《幼儿教育学》/2.png2"/>
          <p:cNvPicPr>
            <a:picLocks noChangeAspect="1"/>
          </p:cNvPicPr>
          <p:nvPr>
            <p:custDataLst>
              <p:tags r:id="rId5"/>
            </p:custDataLst>
          </p:nvPr>
        </p:nvPicPr>
        <p:blipFill>
          <a:blip r:embed="rId6"/>
          <a:srcRect l="8045" r="8045"/>
          <a:stretch>
            <a:fillRect/>
          </a:stretch>
        </p:blipFill>
        <p:spPr>
          <a:xfrm>
            <a:off x="7058978" y="1672908"/>
            <a:ext cx="1823085" cy="2364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529590" y="929640"/>
            <a:ext cx="6475095" cy="351345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3</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①幼儿自我学习的法则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强调幼儿的</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自由活动</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和</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通过活动的自我学习</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②重视教育环境的作用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“有准备的环境”：</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自由发展、有秩序、生机勃勃、愉快</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③教师的角色与作用</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教师是</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环境的创设者、观察者、指导者、家园合作的联络者</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④幼儿的自由和作业的组织相结合的原则</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⑤重视感觉教育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3—6岁</a:t>
            </a:r>
            <a:r>
              <a:rPr lang="zh-CN" altLang="en-US" sz="1400" dirty="0">
                <a:solidFill>
                  <a:schemeClr val="tx1">
                    <a:lumMod val="75000"/>
                    <a:lumOff val="25000"/>
                  </a:schemeClr>
                </a:solidFill>
                <a:latin typeface="黑体" panose="02010609060101010101" charset="-122"/>
                <a:ea typeface="黑体" panose="02010609060101010101" charset="-122"/>
                <a:sym typeface="+mn-ea"/>
              </a:rPr>
              <a:t>幼儿的</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各种感觉处于敏感期</a:t>
            </a:r>
            <a:r>
              <a:rPr lang="zh-CN" altLang="en-US" sz="1400" dirty="0">
                <a:solidFill>
                  <a:schemeClr val="tx1">
                    <a:lumMod val="75000"/>
                    <a:lumOff val="25000"/>
                  </a:schemeClr>
                </a:solidFill>
                <a:latin typeface="黑体" panose="02010609060101010101" charset="-122"/>
                <a:ea typeface="黑体" panose="02010609060101010101" charset="-122"/>
                <a:sym typeface="+mn-ea"/>
              </a:rPr>
              <a:t>，需进行多方面感官训练。</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7" name="图片 17" descr="F:/工作/编书《幼儿教育学》/2.png2"/>
          <p:cNvPicPr>
            <a:picLocks noChangeAspect="1"/>
          </p:cNvPicPr>
          <p:nvPr>
            <p:custDataLst>
              <p:tags r:id="rId4"/>
            </p:custDataLst>
          </p:nvPr>
        </p:nvPicPr>
        <p:blipFill>
          <a:blip r:embed="rId5"/>
          <a:srcRect l="8045" r="8045"/>
          <a:stretch>
            <a:fillRect/>
          </a:stretch>
        </p:blipFill>
        <p:spPr>
          <a:xfrm>
            <a:off x="7058978" y="1672908"/>
            <a:ext cx="1823085" cy="2364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80035" y="245745"/>
            <a:ext cx="1437005" cy="460375"/>
          </a:xfrm>
          <a:prstGeom prst="rect">
            <a:avLst/>
          </a:prstGeom>
          <a:noFill/>
        </p:spPr>
        <p:txBody>
          <a:bodyPr wrap="square" rtlCol="0">
            <a:spAutoFit/>
          </a:bodyPr>
          <a:lstStyle/>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目</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录</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5" name="Picture 4" descr="cloud.png"/>
          <p:cNvPicPr>
            <a:picLocks noChangeAspect="1"/>
          </p:cNvPicPr>
          <p:nvPr/>
        </p:nvPicPr>
        <p:blipFill>
          <a:blip r:embed="rId2" cstate="print"/>
          <a:stretch>
            <a:fillRect/>
          </a:stretch>
        </p:blipFill>
        <p:spPr>
          <a:xfrm>
            <a:off x="715010" y="887730"/>
            <a:ext cx="2623820" cy="1512570"/>
          </a:xfrm>
          <a:prstGeom prst="rect">
            <a:avLst/>
          </a:prstGeom>
        </p:spPr>
      </p:pic>
      <p:sp>
        <p:nvSpPr>
          <p:cNvPr id="16" name="文本框 15"/>
          <p:cNvSpPr txBox="1"/>
          <p:nvPr/>
        </p:nvSpPr>
        <p:spPr>
          <a:xfrm>
            <a:off x="1397000" y="1332230"/>
            <a:ext cx="1259840" cy="623570"/>
          </a:xfrm>
          <a:prstGeom prst="rect">
            <a:avLst/>
          </a:prstGeom>
          <a:noFill/>
        </p:spPr>
        <p:txBody>
          <a:bodyPr wrap="none" rtlCol="0">
            <a:noAutofit/>
          </a:bodyPr>
          <a:lstStyle/>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1</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
        <p:nvSpPr>
          <p:cNvPr id="13" name="文本框 12"/>
          <p:cNvSpPr txBox="1"/>
          <p:nvPr/>
        </p:nvSpPr>
        <p:spPr>
          <a:xfrm>
            <a:off x="3338830" y="1480820"/>
            <a:ext cx="3250565" cy="576580"/>
          </a:xfrm>
          <a:prstGeom prst="rect">
            <a:avLst/>
          </a:prstGeom>
          <a:noFill/>
        </p:spPr>
        <p:txBody>
          <a:bodyPr wrap="none" rtlCol="0">
            <a:noAutofit/>
          </a:bodyPr>
          <a:lstStyle/>
          <a:p>
            <a:pPr algn="l"/>
            <a:r>
              <a:rPr lang="zh-CN" altLang="en-US" sz="3200" b="1" dirty="0">
                <a:solidFill>
                  <a:srgbClr val="1A5D5C"/>
                </a:solidFill>
              </a:rPr>
              <a:t>教育和学前教育</a:t>
            </a:r>
            <a:endParaRPr lang="zh-CN" altLang="en-US" sz="3200" b="1" dirty="0">
              <a:solidFill>
                <a:srgbClr val="1A5D5C"/>
              </a:solidFill>
            </a:endParaRPr>
          </a:p>
        </p:txBody>
      </p:sp>
      <p:sp>
        <p:nvSpPr>
          <p:cNvPr id="19" name="文本框 18"/>
          <p:cNvSpPr txBox="1"/>
          <p:nvPr/>
        </p:nvSpPr>
        <p:spPr>
          <a:xfrm>
            <a:off x="3338830" y="3056890"/>
            <a:ext cx="5059680" cy="583565"/>
          </a:xfrm>
          <a:prstGeom prst="rect">
            <a:avLst/>
          </a:prstGeom>
          <a:noFill/>
        </p:spPr>
        <p:txBody>
          <a:bodyPr wrap="square" rtlCol="0">
            <a:spAutoFit/>
          </a:bodyPr>
          <a:lstStyle/>
          <a:p>
            <a:pPr algn="l"/>
            <a:r>
              <a:rPr lang="zh-CN" altLang="en-US" sz="3200" b="1" dirty="0">
                <a:solidFill>
                  <a:srgbClr val="1A5D5C"/>
                </a:solidFill>
              </a:rPr>
              <a:t>学前教育事业的产生和发展</a:t>
            </a:r>
            <a:endParaRPr lang="zh-CN" altLang="en-US" sz="3200" b="1" dirty="0">
              <a:solidFill>
                <a:srgbClr val="1A5D5C"/>
              </a:solidFill>
            </a:endParaRPr>
          </a:p>
        </p:txBody>
      </p:sp>
      <p:pic>
        <p:nvPicPr>
          <p:cNvPr id="3" name="Picture 4" descr="cloud.png"/>
          <p:cNvPicPr>
            <a:picLocks noChangeAspect="1"/>
          </p:cNvPicPr>
          <p:nvPr/>
        </p:nvPicPr>
        <p:blipFill>
          <a:blip r:embed="rId2" cstate="print"/>
          <a:stretch>
            <a:fillRect/>
          </a:stretch>
        </p:blipFill>
        <p:spPr>
          <a:xfrm>
            <a:off x="670560" y="2526030"/>
            <a:ext cx="2623820" cy="1512570"/>
          </a:xfrm>
          <a:prstGeom prst="rect">
            <a:avLst/>
          </a:prstGeom>
        </p:spPr>
      </p:pic>
      <p:sp>
        <p:nvSpPr>
          <p:cNvPr id="6" name="文本框 5"/>
          <p:cNvSpPr txBox="1"/>
          <p:nvPr/>
        </p:nvSpPr>
        <p:spPr>
          <a:xfrm>
            <a:off x="1352550" y="2970530"/>
            <a:ext cx="1259840" cy="623570"/>
          </a:xfrm>
          <a:prstGeom prst="rect">
            <a:avLst/>
          </a:prstGeom>
          <a:noFill/>
        </p:spPr>
        <p:txBody>
          <a:bodyPr wrap="none" rtlCol="0">
            <a:noAutofit/>
          </a:bodyPr>
          <a:p>
            <a:pPr algn="ctr"/>
            <a:r>
              <a:rPr lang="zh-CN" altLang="en-US" sz="3200" b="1" dirty="0">
                <a:solidFill>
                  <a:schemeClr val="bg1"/>
                </a:solidFill>
                <a:latin typeface="黑体" panose="02010609060101010101" charset="-122"/>
                <a:ea typeface="黑体" panose="02010609060101010101" charset="-122"/>
                <a:cs typeface="黑体" panose="02010609060101010101" charset="-122"/>
              </a:rPr>
              <a:t>探寻</a:t>
            </a:r>
            <a:r>
              <a:rPr lang="en-US" altLang="zh-CN" sz="3200" b="1" dirty="0">
                <a:solidFill>
                  <a:schemeClr val="bg1"/>
                </a:solidFill>
                <a:latin typeface="黑体" panose="02010609060101010101" charset="-122"/>
                <a:ea typeface="黑体" panose="02010609060101010101" charset="-122"/>
                <a:cs typeface="黑体" panose="02010609060101010101" charset="-122"/>
              </a:rPr>
              <a:t>2</a:t>
            </a:r>
            <a:endParaRPr lang="en-US" altLang="zh-CN" sz="3200" b="1" dirty="0">
              <a:solidFill>
                <a:schemeClr val="bg1"/>
              </a:solidFill>
              <a:latin typeface="黑体" panose="02010609060101010101" charset="-122"/>
              <a:ea typeface="黑体" panose="02010609060101010101" charset="-122"/>
              <a:cs typeface="黑体" panose="0201060906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920"/>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3190"/>
                            </p:stCondLst>
                            <p:childTnLst>
                              <p:par>
                                <p:cTn id="31" presetID="31"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P spid="19"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84630"/>
            <a:ext cx="6454775" cy="231521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1.</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陈鹤琴</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陈鹤琴</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先生是我国著名的儿童教育家，他于1923年创办了我国</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最早的幼儿教育实验中心</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zh-CN" altLang="en-US" sz="1400" b="1" u="sng"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南京鼓楼幼稚园</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，创立了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“活教育”理论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，是我国以</a:t>
            </a:r>
            <a:r>
              <a:rPr lang="zh-CN" altLang="en-US" sz="1400" u="sng"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观察实验法研究儿童心理发展</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最早的学者之一。他又创建了我国第一所公立幼稚师范学校——</a:t>
            </a:r>
            <a:r>
              <a:rPr lang="zh-CN" altLang="en-US" sz="1400" b="1" u="sng"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江西省实验幼稚师范学校</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283" name="图片 283" descr="4"/>
          <p:cNvPicPr>
            <a:picLocks noChangeAspect="1"/>
          </p:cNvPicPr>
          <p:nvPr>
            <p:custDataLst>
              <p:tags r:id="rId5"/>
            </p:custDataLst>
          </p:nvPr>
        </p:nvPicPr>
        <p:blipFill>
          <a:blip r:embed="rId6"/>
          <a:stretch>
            <a:fillRect/>
          </a:stretch>
        </p:blipFill>
        <p:spPr>
          <a:xfrm>
            <a:off x="688340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6475095" cy="295783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反对半殖民地半封建的幼儿教育，提倡适合国情的中国化幼儿教育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反对死教育，提倡活教育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教育观</a:t>
            </a:r>
            <a:r>
              <a:rPr lang="zh-CN" altLang="en-US" sz="1400" b="1" dirty="0">
                <a:solidFill>
                  <a:schemeClr val="tx1">
                    <a:lumMod val="75000"/>
                    <a:lumOff val="25000"/>
                  </a:schemeClr>
                </a:solidFill>
                <a:latin typeface="黑体" panose="02010609060101010101" charset="-122"/>
                <a:ea typeface="黑体" panose="02010609060101010101" charset="-122"/>
                <a:sym typeface="+mn-ea"/>
              </a:rPr>
              <a:t>：</a:t>
            </a:r>
            <a:r>
              <a:rPr lang="zh-CN" altLang="en-US" sz="1400" dirty="0">
                <a:solidFill>
                  <a:schemeClr val="tx1">
                    <a:lumMod val="75000"/>
                    <a:lumOff val="25000"/>
                  </a:schemeClr>
                </a:solidFill>
                <a:latin typeface="黑体" panose="02010609060101010101" charset="-122"/>
                <a:ea typeface="黑体" panose="02010609060101010101" charset="-122"/>
                <a:sym typeface="+mn-ea"/>
              </a:rPr>
              <a:t>要遵照活教育的精神办幼儿园，教师必须</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尊重幼儿的自主性</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教育目标：</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做人、做中国人、做现代中国人</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教育方法：</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做中学，做中教，做中求进步</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教育内容：</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大自然、大社会为活教材</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教育原则：</a:t>
            </a:r>
            <a:r>
              <a:rPr lang="zh-CN" altLang="en-US" sz="1400" dirty="0">
                <a:solidFill>
                  <a:schemeClr val="tx1">
                    <a:lumMod val="75000"/>
                    <a:lumOff val="25000"/>
                  </a:schemeClr>
                </a:solidFill>
                <a:latin typeface="黑体" panose="02010609060101010101" charset="-122"/>
                <a:ea typeface="黑体" panose="02010609060101010101" charset="-122"/>
                <a:sym typeface="+mn-ea"/>
              </a:rPr>
              <a:t>活教育的17条原则。</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83" name="图片 283" descr="4"/>
          <p:cNvPicPr>
            <a:picLocks noChangeAspect="1"/>
          </p:cNvPicPr>
          <p:nvPr>
            <p:custDataLst>
              <p:tags r:id="rId4"/>
            </p:custDataLst>
          </p:nvPr>
        </p:nvPicPr>
        <p:blipFill>
          <a:blip r:embed="rId5"/>
          <a:stretch>
            <a:fillRect/>
          </a:stretch>
        </p:blipFill>
        <p:spPr>
          <a:xfrm>
            <a:off x="694309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276225" y="883285"/>
            <a:ext cx="6603365" cy="386334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③幼儿园课程理论</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课程的中心：</a:t>
            </a:r>
            <a:r>
              <a:rPr lang="zh-CN" altLang="en-US" sz="1400" dirty="0">
                <a:solidFill>
                  <a:schemeClr val="tx1">
                    <a:lumMod val="75000"/>
                    <a:lumOff val="25000"/>
                  </a:schemeClr>
                </a:solidFill>
                <a:latin typeface="黑体" panose="02010609060101010101" charset="-122"/>
                <a:ea typeface="黑体" panose="02010609060101010101" charset="-122"/>
                <a:sym typeface="+mn-ea"/>
              </a:rPr>
              <a:t>主张以幼儿的环境——</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自然的环境、社会的环境</a:t>
            </a:r>
            <a:r>
              <a:rPr lang="zh-CN" altLang="en-US" sz="1400" dirty="0">
                <a:solidFill>
                  <a:schemeClr val="tx1">
                    <a:lumMod val="75000"/>
                    <a:lumOff val="25000"/>
                  </a:schemeClr>
                </a:solidFill>
                <a:latin typeface="黑体" panose="02010609060101010101" charset="-122"/>
                <a:ea typeface="黑体" panose="02010609060101010101" charset="-122"/>
                <a:sym typeface="+mn-ea"/>
              </a:rPr>
              <a:t>作为幼儿园课程系统的中心。</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课程的结构：</a:t>
            </a:r>
            <a:r>
              <a:rPr lang="zh-CN" altLang="en-US" sz="1400" dirty="0">
                <a:solidFill>
                  <a:schemeClr val="tx1">
                    <a:lumMod val="75000"/>
                    <a:lumOff val="25000"/>
                  </a:schemeClr>
                </a:solidFill>
                <a:latin typeface="黑体" panose="02010609060101010101" charset="-122"/>
                <a:ea typeface="黑体" panose="02010609060101010101" charset="-122"/>
                <a:sym typeface="+mn-ea"/>
              </a:rPr>
              <a:t>他创造性地提出了课程结构的“</a:t>
            </a:r>
            <a:r>
              <a:rPr lang="zh-CN" altLang="en-US" sz="1400" dirty="0">
                <a:solidFill>
                  <a:srgbClr val="FF0000"/>
                </a:solidFill>
                <a:latin typeface="黑体" panose="02010609060101010101" charset="-122"/>
                <a:ea typeface="黑体" panose="02010609060101010101" charset="-122"/>
                <a:sym typeface="+mn-ea"/>
              </a:rPr>
              <a:t>五指课程</a:t>
            </a:r>
            <a:r>
              <a:rPr lang="zh-CN" altLang="en-US" sz="1400" dirty="0">
                <a:solidFill>
                  <a:schemeClr val="tx1">
                    <a:lumMod val="75000"/>
                    <a:lumOff val="25000"/>
                  </a:schemeClr>
                </a:solidFill>
                <a:latin typeface="黑体" panose="02010609060101010101" charset="-122"/>
                <a:ea typeface="黑体" panose="02010609060101010101" charset="-122"/>
                <a:sym typeface="+mn-ea"/>
              </a:rPr>
              <a:t>”理论，即：</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A：</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健康活动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：包括饮食、睡眠、游戏、散步等；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B：</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社会活动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：包括每天的谈话、纪念日集会、政治常识等；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C：</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科学活动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：包括认识环境、饲养动物等；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D：</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艺术活动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：包括音乐、手工、绘画等；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E：</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文学活动</a:t>
            </a:r>
            <a:r>
              <a:rPr lang="zh-CN" altLang="en-US" sz="1400" dirty="0">
                <a:solidFill>
                  <a:schemeClr val="tx1">
                    <a:lumMod val="75000"/>
                    <a:lumOff val="25000"/>
                  </a:schemeClr>
                </a:solidFill>
                <a:latin typeface="黑体" panose="02010609060101010101" charset="-122"/>
                <a:ea typeface="黑体" panose="02010609060101010101" charset="-122"/>
                <a:sym typeface="+mn-ea"/>
              </a:rPr>
              <a:t>：包括故事、儿歌、谜语等。</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lang="zh-CN" altLang="en-US" sz="1400" b="1" dirty="0">
                <a:solidFill>
                  <a:schemeClr val="tx1">
                    <a:lumMod val="75000"/>
                    <a:lumOff val="25000"/>
                  </a:schemeClr>
                </a:solidFill>
                <a:latin typeface="黑体" panose="02010609060101010101" charset="-122"/>
                <a:ea typeface="黑体" panose="02010609060101010101" charset="-122"/>
                <a:sym typeface="+mn-ea"/>
              </a:rPr>
              <a:t>课程的实施：</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提倡综合的单元教学，以社会自然为中心的“</a:t>
            </a:r>
            <a:r>
              <a:rPr lang="zh-CN" altLang="en-US" sz="1400" dirty="0">
                <a:solidFill>
                  <a:srgbClr val="FF0000"/>
                </a:solidFill>
                <a:latin typeface="黑体" panose="02010609060101010101" charset="-122"/>
                <a:ea typeface="黑体" panose="02010609060101010101" charset="-122"/>
                <a:sym typeface="+mn-ea"/>
              </a:rPr>
              <a:t>整个教学法</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kumimoji="0" lang="zh-CN" altLang="en-US" sz="1400"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重视幼儿园与家庭的合作</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83" name="图片 283" descr="4"/>
          <p:cNvPicPr>
            <a:picLocks noChangeAspect="1"/>
          </p:cNvPicPr>
          <p:nvPr>
            <p:custDataLst>
              <p:tags r:id="rId4"/>
            </p:custDataLst>
          </p:nvPr>
        </p:nvPicPr>
        <p:blipFill>
          <a:blip r:embed="rId5"/>
          <a:stretch>
            <a:fillRect/>
          </a:stretch>
        </p:blipFill>
        <p:spPr>
          <a:xfrm>
            <a:off x="6943090" y="1586230"/>
            <a:ext cx="1978025" cy="2111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30835" y="1484630"/>
            <a:ext cx="5865495" cy="2315210"/>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en-US" altLang="zh-CN"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2.</a:t>
            </a:r>
            <a:r>
              <a:rPr lang="zh-CN" altLang="en-US" sz="16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rPr>
              <a:t>陶行知</a:t>
            </a:r>
            <a:endParaRPr lang="zh-CN" altLang="en-US" sz="1200" b="1"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itchFamily="34" charset="0"/>
              <a:sym typeface="+mn-ea"/>
            </a:endParaRPr>
          </a:p>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1</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）简介</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b="1"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陶行知</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先生是中国近代杰出的人民教育家，伟大的民主主义战士。创立了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生活教育理论</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，提出了“</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教、学、做合一</a:t>
            </a: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”的教育主张，对我国学前教育事业的发展产生了重要影响。</a:t>
            </a:r>
            <a:endParaRPr kumimoji="0" lang="zh-CN" altLang="en-US" sz="14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extBox 20"/>
          <p:cNvSpPr txBox="1"/>
          <p:nvPr>
            <p:custDataLst>
              <p:tags r:id="rId4"/>
            </p:custDataLst>
          </p:nvPr>
        </p:nvSpPr>
        <p:spPr>
          <a:xfrm>
            <a:off x="647700" y="907415"/>
            <a:ext cx="4105910"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我</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国教育家的学前教育思想</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pic>
        <p:nvPicPr>
          <p:cNvPr id="22" name="图片 22" descr="图14"/>
          <p:cNvPicPr>
            <a:picLocks noChangeAspect="1"/>
          </p:cNvPicPr>
          <p:nvPr>
            <p:custDataLst>
              <p:tags r:id="rId5"/>
            </p:custDataLst>
          </p:nvPr>
        </p:nvPicPr>
        <p:blipFill>
          <a:blip r:embed="rId6"/>
          <a:srcRect l="9175"/>
          <a:stretch>
            <a:fillRect/>
          </a:stretch>
        </p:blipFill>
        <p:spPr>
          <a:xfrm>
            <a:off x="6373495"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5975350" cy="315023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①</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农村幼儿教育事业的开拓者</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1927年，陶行知在南京郊区首创了</a:t>
            </a:r>
            <a:r>
              <a:rPr lang="zh-CN" altLang="en-US" sz="1400" b="1" dirty="0">
                <a:solidFill>
                  <a:schemeClr val="tx1">
                    <a:lumMod val="75000"/>
                    <a:lumOff val="25000"/>
                  </a:schemeClr>
                </a:solidFill>
                <a:latin typeface="黑体" panose="02010609060101010101" charset="-122"/>
                <a:ea typeface="黑体" panose="02010609060101010101" charset="-122"/>
                <a:sym typeface="+mn-ea"/>
              </a:rPr>
              <a:t>中国第一所乡村幼稚园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rgbClr val="FF0000"/>
                </a:solidFill>
                <a:latin typeface="黑体" panose="02010609060101010101" charset="-122"/>
                <a:ea typeface="黑体" panose="02010609060101010101" charset="-122"/>
                <a:sym typeface="+mn-ea"/>
              </a:rPr>
              <a:t>南京燕子矶幼稚园</a:t>
            </a:r>
            <a:r>
              <a:rPr lang="zh-CN" altLang="en-US" sz="1400" dirty="0">
                <a:solidFill>
                  <a:schemeClr val="tx1">
                    <a:lumMod val="75000"/>
                    <a:lumOff val="25000"/>
                  </a:schemeClr>
                </a:solidFill>
                <a:latin typeface="黑体" panose="02010609060101010101" charset="-122"/>
                <a:ea typeface="黑体" panose="02010609060101010101" charset="-122"/>
                <a:sym typeface="+mn-ea"/>
              </a:rPr>
              <a:t>，还创建了乡村幼儿师范教育、农村幼教研究会等，进一步推动了我国乡村学前教育的普及与发展。</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②重视幼儿教育</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提出普及幼儿教育的具体三大步骤，即</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唤起国人明白幼年的教育是最重要的教育</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改革幼儿园，面向乡村工厂</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改变训练教师的制度</a:t>
            </a:r>
            <a:r>
              <a:rPr lang="zh-CN" altLang="en-US" sz="1400" dirty="0">
                <a:solidFill>
                  <a:schemeClr val="tx1">
                    <a:lumMod val="75000"/>
                    <a:lumOff val="25000"/>
                  </a:schemeClr>
                </a:solidFill>
                <a:latin typeface="黑体" panose="02010609060101010101" charset="-122"/>
                <a:ea typeface="黑体" panose="02010609060101010101" charset="-122"/>
                <a:sym typeface="+mn-ea"/>
              </a:rPr>
              <a:t>等。</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 name="图片 22" descr="图14"/>
          <p:cNvPicPr>
            <a:picLocks noChangeAspect="1"/>
          </p:cNvPicPr>
          <p:nvPr>
            <p:custDataLst>
              <p:tags r:id="rId4"/>
            </p:custDataLst>
          </p:nvPr>
        </p:nvPicPr>
        <p:blipFill>
          <a:blip r:embed="rId5"/>
          <a:srcRect l="9175"/>
          <a:stretch>
            <a:fillRect/>
          </a:stretch>
        </p:blipFill>
        <p:spPr>
          <a:xfrm>
            <a:off x="6539230"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42" name="圆角矩形 41"/>
          <p:cNvSpPr/>
          <p:nvPr>
            <p:custDataLst>
              <p:tags r:id="rId2"/>
            </p:custDataLst>
          </p:nvPr>
        </p:nvSpPr>
        <p:spPr bwMode="auto">
          <a:xfrm>
            <a:off x="397510" y="1049020"/>
            <a:ext cx="5975350" cy="3150235"/>
          </a:xfrm>
          <a:prstGeom prst="roundRect">
            <a:avLst>
              <a:gd name="adj" fmla="val 9992"/>
            </a:avLst>
          </a:prstGeom>
          <a:solidFill>
            <a:schemeClr val="bg1">
              <a:lumMod val="95000"/>
            </a:schemeClr>
          </a:solidFill>
          <a:ln w="3175" cap="flat" cmpd="sng">
            <a:solidFill>
              <a:schemeClr val="bg1">
                <a:lumMod val="50000"/>
              </a:schemeClr>
            </a:solidFill>
            <a:bevel/>
          </a:ln>
        </p:spPr>
        <p:txBody>
          <a:bodyPr lIns="62118" tIns="31058" rIns="62118" bIns="31058" anchor="ctr"/>
          <a:lstStyle/>
          <a:p>
            <a:pPr marL="0" marR="0" lvl="2" indent="0" algn="l" defTabSz="914400" rtl="0" fontAlgn="auto">
              <a:lnSpc>
                <a:spcPct val="150000"/>
              </a:lnSpc>
              <a:spcBef>
                <a:spcPts val="0"/>
              </a:spcBef>
              <a:spcAft>
                <a:spcPts val="0"/>
              </a:spcAft>
              <a:buClrTx/>
              <a:buSzTx/>
              <a:buFontTx/>
              <a:buNone/>
              <a:defRPr/>
            </a:pP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a:t>
            </a:r>
            <a:r>
              <a:rPr lang="en-US" altLang="zh-CN"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2</a:t>
            </a:r>
            <a:r>
              <a:rPr lang="zh-CN" altLang="en-US" sz="16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）幼儿教育理论</a:t>
            </a:r>
            <a:endParaRPr lang="zh-CN" altLang="en-US" sz="1200" b="1"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③</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生活教育理论</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u="sng" dirty="0">
                <a:solidFill>
                  <a:schemeClr val="tx1">
                    <a:lumMod val="75000"/>
                    <a:lumOff val="25000"/>
                  </a:schemeClr>
                </a:solidFill>
                <a:latin typeface="黑体" panose="02010609060101010101" charset="-122"/>
                <a:ea typeface="黑体" panose="02010609060101010101" charset="-122"/>
                <a:sym typeface="+mn-ea"/>
              </a:rPr>
              <a:t>生活即教育，社会即学校，教学做合一</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④</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解放幼儿的创造力</a:t>
            </a:r>
            <a:endPar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en-US" altLang="zh-CN" sz="1400" noProof="0" dirty="0">
                <a:ln>
                  <a:noFill/>
                </a:ln>
                <a:solidFill>
                  <a:prstClr val="black">
                    <a:lumMod val="75000"/>
                    <a:lumOff val="25000"/>
                  </a:prstClr>
                </a:solidFill>
                <a:effectLst/>
                <a:uLnTx/>
                <a:uFillTx/>
                <a:latin typeface="黑体" panose="02010609060101010101" charset="-122"/>
                <a:ea typeface="黑体" panose="02010609060101010101" charset="-122"/>
                <a:cs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提出了“</a:t>
            </a:r>
            <a:r>
              <a:rPr lang="zh-CN" altLang="en-US" sz="1400" b="1" u="sng" dirty="0">
                <a:solidFill>
                  <a:schemeClr val="tx1">
                    <a:lumMod val="75000"/>
                    <a:lumOff val="25000"/>
                  </a:schemeClr>
                </a:solidFill>
                <a:latin typeface="黑体" panose="02010609060101010101" charset="-122"/>
                <a:ea typeface="黑体" panose="02010609060101010101" charset="-122"/>
                <a:sym typeface="+mn-ea"/>
              </a:rPr>
              <a:t>六大解放</a:t>
            </a:r>
            <a:r>
              <a:rPr lang="zh-CN" altLang="en-US" sz="1400" dirty="0">
                <a:solidFill>
                  <a:schemeClr val="tx1">
                    <a:lumMod val="75000"/>
                    <a:lumOff val="25000"/>
                  </a:schemeClr>
                </a:solidFill>
                <a:latin typeface="黑体" panose="02010609060101010101" charset="-122"/>
                <a:ea typeface="黑体" panose="02010609060101010101" charset="-122"/>
                <a:sym typeface="+mn-ea"/>
              </a:rPr>
              <a:t>”的要求：</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头脑</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双手</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眼睛</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lang="zh-CN" altLang="en-US" sz="1400" dirty="0">
                <a:solidFill>
                  <a:schemeClr val="tx1">
                    <a:lumMod val="75000"/>
                    <a:lumOff val="25000"/>
                  </a:schemeClr>
                </a:solidFill>
                <a:latin typeface="黑体" panose="02010609060101010101" charset="-122"/>
                <a:ea typeface="黑体" panose="02010609060101010101" charset="-122"/>
                <a:sym typeface="+mn-ea"/>
              </a:rPr>
              <a:t> </a:t>
            </a:r>
            <a:r>
              <a:rPr lang="en-US" altLang="zh-CN" sz="1400" dirty="0">
                <a:solidFill>
                  <a:schemeClr val="tx1">
                    <a:lumMod val="75000"/>
                    <a:lumOff val="25000"/>
                  </a:schemeClr>
                </a:solidFill>
                <a:latin typeface="黑体" panose="02010609060101010101" charset="-122"/>
                <a:ea typeface="黑体" panose="02010609060101010101" charset="-122"/>
                <a:sym typeface="+mn-ea"/>
              </a:rPr>
              <a:t>   </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嘴巴</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空间</a:t>
            </a:r>
            <a:r>
              <a:rPr lang="zh-CN" altLang="en-US" sz="1400" dirty="0">
                <a:solidFill>
                  <a:schemeClr val="tx1">
                    <a:lumMod val="75000"/>
                    <a:lumOff val="25000"/>
                  </a:schemeClr>
                </a:solidFill>
                <a:latin typeface="黑体" panose="02010609060101010101" charset="-122"/>
                <a:ea typeface="黑体" panose="02010609060101010101" charset="-122"/>
                <a:sym typeface="+mn-ea"/>
              </a:rPr>
              <a:t>；解放幼儿的</a:t>
            </a:r>
            <a:r>
              <a:rPr lang="zh-CN" altLang="en-US" sz="1400" dirty="0">
                <a:solidFill>
                  <a:srgbClr val="FF0000"/>
                </a:solidFill>
                <a:latin typeface="黑体" panose="02010609060101010101" charset="-122"/>
                <a:ea typeface="黑体" panose="02010609060101010101" charset="-122"/>
                <a:sym typeface="+mn-ea"/>
              </a:rPr>
              <a:t>时间</a:t>
            </a:r>
            <a:r>
              <a:rPr lang="zh-CN" altLang="en-US" sz="1400" dirty="0">
                <a:solidFill>
                  <a:schemeClr val="tx1">
                    <a:lumMod val="75000"/>
                    <a:lumOff val="25000"/>
                  </a:schemeClr>
                </a:solidFill>
                <a:latin typeface="黑体" panose="02010609060101010101" charset="-122"/>
                <a:ea typeface="黑体" panose="02010609060101010101" charset="-122"/>
                <a:sym typeface="+mn-ea"/>
              </a:rPr>
              <a:t>。</a:t>
            </a:r>
            <a:endParaRPr lang="zh-CN" altLang="en-US" sz="1400" dirty="0">
              <a:solidFill>
                <a:schemeClr val="tx1">
                  <a:lumMod val="75000"/>
                  <a:lumOff val="25000"/>
                </a:schemeClr>
              </a:solidFill>
              <a:latin typeface="黑体" panose="02010609060101010101" charset="-122"/>
              <a:ea typeface="黑体" panose="02010609060101010101" charset="-122"/>
              <a:sym typeface="+mn-ea"/>
            </a:endParaRPr>
          </a:p>
          <a:p>
            <a:pPr marL="0" marR="0" lvl="2" indent="0" algn="l" defTabSz="914400" rtl="0" fontAlgn="auto">
              <a:lnSpc>
                <a:spcPts val="2300"/>
              </a:lnSpc>
              <a:spcBef>
                <a:spcPts val="0"/>
              </a:spcBef>
              <a:spcAft>
                <a:spcPts val="0"/>
              </a:spcAft>
              <a:buClrTx/>
              <a:buSzTx/>
              <a:buFontTx/>
              <a:buNone/>
              <a:defRPr/>
            </a:pPr>
            <a:r>
              <a:rPr kumimoji="0" lang="en-US" altLang="zh-CN"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rPr>
              <a:t>    </a:t>
            </a:r>
            <a:r>
              <a:rPr kumimoji="0" lang="zh-CN" altLang="en-US" sz="1400" i="0" u="none"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⑤</a:t>
            </a:r>
            <a:r>
              <a:rPr lang="zh-CN" altLang="en-US" sz="1400" noProof="0" dirty="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幼儿师资的培养——艺友制</a:t>
            </a:r>
            <a:endParaRPr kumimoji="0" lang="zh-CN" altLang="en-US" sz="1400" i="0" u="none" strike="noStrike" kern="1200" cap="none" spc="0" normalizeH="0" baseline="0" dirty="0">
              <a:solidFill>
                <a:schemeClr val="tx1">
                  <a:lumMod val="75000"/>
                  <a:lumOff val="25000"/>
                </a:schemeClr>
              </a:solidFill>
              <a:latin typeface="黑体" panose="02010609060101010101" charset="-122"/>
              <a:ea typeface="黑体" panose="02010609060101010101" charset="-122"/>
              <a:sym typeface="+mn-ea"/>
            </a:endParaRPr>
          </a:p>
        </p:txBody>
      </p:sp>
      <p:sp>
        <p:nvSpPr>
          <p:cNvPr id="8" name="文本框 7"/>
          <p:cNvSpPr txBox="1"/>
          <p:nvPr>
            <p:custDataLst>
              <p:tags r:id="rId3"/>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3</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2" name="图片 22" descr="图14"/>
          <p:cNvPicPr>
            <a:picLocks noChangeAspect="1"/>
          </p:cNvPicPr>
          <p:nvPr>
            <p:custDataLst>
              <p:tags r:id="rId4"/>
            </p:custDataLst>
          </p:nvPr>
        </p:nvPicPr>
        <p:blipFill>
          <a:blip r:embed="rId5"/>
          <a:srcRect l="9175"/>
          <a:stretch>
            <a:fillRect/>
          </a:stretch>
        </p:blipFill>
        <p:spPr>
          <a:xfrm>
            <a:off x="6539230" y="1581150"/>
            <a:ext cx="2317750" cy="21221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pic>
        <p:nvPicPr>
          <p:cNvPr id="2" name="图片 2" descr="F:/工作/编书《幼儿教育学》/6.png6"/>
          <p:cNvPicPr>
            <a:picLocks noChangeAspect="1"/>
          </p:cNvPicPr>
          <p:nvPr>
            <p:custDataLst>
              <p:tags r:id="rId3"/>
            </p:custDataLst>
          </p:nvPr>
        </p:nvPicPr>
        <p:blipFill>
          <a:blip r:embed="rId4"/>
          <a:srcRect l="1335" r="1335"/>
          <a:stretch>
            <a:fillRect/>
          </a:stretch>
        </p:blipFill>
        <p:spPr>
          <a:xfrm>
            <a:off x="669290" y="726440"/>
            <a:ext cx="7227570" cy="3914775"/>
          </a:xfrm>
          <a:prstGeom prst="rect">
            <a:avLst/>
          </a:prstGeom>
          <a:effectLst>
            <a:softEdge rad="63500"/>
          </a:effectLst>
        </p:spPr>
      </p:pic>
      <p:sp>
        <p:nvSpPr>
          <p:cNvPr id="7" name="文本框 6"/>
          <p:cNvSpPr txBox="1"/>
          <p:nvPr>
            <p:custDataLst>
              <p:tags r:id="rId5"/>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总结</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968375"/>
            <a:ext cx="7883525" cy="3442970"/>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1.世界上第一所真正意义上的幼儿教育机构是(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A.幼儿之家</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B.保姆养成所</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C.湖北幼稚园</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D.南京鼓楼幼稚园</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2.被世界誉为“幼儿园之父”，创立“恩物”和世界上第一所幼儿园的的教育家是(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A.夸美纽斯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B.洛克</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C.福禄培尔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D.卢梭</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3.在南京郊区首创了中国第一所乡村幼儿园——南京燕子矶幼稚园的是(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A.陶行知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B.陈鹤琴</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C.蒙台梭利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D.福禄培尔</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4.我国第一所幼儿教育机构湖北幼稚园创办的时间是(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A.1840年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B.1903年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C.1904年  </a:t>
            </a: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rPr>
              <a:t> D.1947年</a:t>
            </a:r>
            <a:endParaRPr lang="zh-CN" altLang="en-US" sz="1400" dirty="0">
              <a:solidFill>
                <a:schemeClr val="tx1"/>
              </a:solidFill>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1" name="TextBox 20"/>
          <p:cNvSpPr txBox="1"/>
          <p:nvPr>
            <p:custDataLst>
              <p:tags r:id="rId2"/>
            </p:custDataLst>
          </p:nvPr>
        </p:nvSpPr>
        <p:spPr>
          <a:xfrm>
            <a:off x="-984703" y="726324"/>
            <a:ext cx="4092575" cy="398780"/>
          </a:xfrm>
          <a:prstGeom prst="rect">
            <a:avLst/>
          </a:prstGeom>
          <a:noFill/>
        </p:spPr>
        <p:txBody>
          <a:bodyPr wrap="non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                                               </a:t>
            </a:r>
            <a:endPar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23" name="矩形: 圆角 5"/>
          <p:cNvSpPr/>
          <p:nvPr>
            <p:custDataLst>
              <p:tags r:id="rId3"/>
            </p:custDataLst>
          </p:nvPr>
        </p:nvSpPr>
        <p:spPr>
          <a:xfrm>
            <a:off x="630555" y="889635"/>
            <a:ext cx="8064500" cy="374459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indent="0" algn="l" fontAlgn="auto">
              <a:lnSpc>
                <a:spcPts val="2500"/>
              </a:lnSpc>
            </a:pP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rPr>
              <a:t>一、选择题</a:t>
            </a:r>
            <a:endParaRPr lang="zh-CN" altLang="en-US" sz="1400" dirty="0">
              <a:solidFill>
                <a:schemeClr val="tx1"/>
              </a:solidFill>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5.1923年，陈鹤琴创办的我国最早的幼儿教育实验中心是(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A.南京燕子矶幼稚园          B.香山慈幼院</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C.江西省实验幼稚师范学校    D.南京鼓楼幼稚园</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500"/>
              </a:lnSpc>
            </a:pP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6.20世纪30年代，我国幼教界有“南陈北张”之称，即指南有陈鹤琴，北有（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A.张汉良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B.张之洞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C.张宗麟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D.张雪门</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7.提出幼儿教育应解放儿童的创造力的教育家是 (    )。</a:t>
            </a:r>
            <a:endParaRPr lang="zh-CN" altLang="en-US" sz="1600" noProof="0" dirty="0">
              <a:ln>
                <a:noFill/>
              </a:ln>
              <a:solidFill>
                <a:schemeClr val="tx1"/>
              </a:solidFill>
              <a:effectLst/>
              <a:uLnTx/>
              <a:uFillTx/>
              <a:latin typeface="黑体" panose="02010609060101010101" charset="-122"/>
              <a:ea typeface="黑体" panose="02010609060101010101" charset="-122"/>
            </a:endParaRPr>
          </a:p>
          <a:p>
            <a:pPr indent="0" algn="l" fontAlgn="auto">
              <a:lnSpc>
                <a:spcPts val="25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A. 陶行知</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B. 张雪门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C. 陈鹤琴  </a:t>
            </a: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 D. 福禄贝尔</a:t>
            </a:r>
            <a:endParaRPr lang="zh-CN" altLang="en-US"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rPr>
              <a:t>  </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二、</a:t>
            </a:r>
            <a:r>
              <a:rPr lang="zh-CN" altLang="en-US" sz="1600" b="1" noProof="0" dirty="0">
                <a:ln>
                  <a:noFill/>
                </a:ln>
                <a:solidFill>
                  <a:schemeClr val="tx1"/>
                </a:solidFill>
                <a:effectLst/>
                <a:uLnTx/>
                <a:uFillTx/>
                <a:latin typeface="微软雅黑" panose="020B0503020204020204" pitchFamily="34" charset="-122"/>
                <a:ea typeface="微软雅黑" panose="020B0503020204020204" pitchFamily="34" charset="-122"/>
                <a:sym typeface="+mn-ea"/>
              </a:rPr>
              <a:t>简答题</a:t>
            </a:r>
            <a:endParaRPr lang="zh-CN" altLang="en-US" sz="1600" dirty="0">
              <a:solidFill>
                <a:schemeClr val="tx1"/>
              </a:solidFill>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1.</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简述福禄贝尔的学前教育思想。</a:t>
            </a:r>
            <a:endParaRPr lang="en-US" altLang="zh-CN" sz="1600" noProof="0" dirty="0">
              <a:ln>
                <a:noFill/>
              </a:ln>
              <a:solidFill>
                <a:schemeClr val="tx1"/>
              </a:solidFill>
              <a:effectLst/>
              <a:uLnTx/>
              <a:uFillTx/>
              <a:latin typeface="黑体" panose="02010609060101010101" charset="-122"/>
              <a:ea typeface="黑体" panose="02010609060101010101" charset="-122"/>
              <a:sym typeface="+mn-ea"/>
            </a:endParaRPr>
          </a:p>
          <a:p>
            <a:pPr indent="0" algn="l" fontAlgn="auto">
              <a:lnSpc>
                <a:spcPts val="2300"/>
              </a:lnSpc>
            </a:pPr>
            <a:r>
              <a:rPr lang="en-US" altLang="zh-CN" sz="1600" noProof="0" dirty="0">
                <a:ln>
                  <a:noFill/>
                </a:ln>
                <a:solidFill>
                  <a:schemeClr val="tx1"/>
                </a:solidFill>
                <a:effectLst/>
                <a:uLnTx/>
                <a:uFillTx/>
                <a:latin typeface="黑体" panose="02010609060101010101" charset="-122"/>
                <a:ea typeface="黑体" panose="02010609060101010101" charset="-122"/>
                <a:sym typeface="+mn-ea"/>
              </a:rPr>
              <a:t>  </a:t>
            </a:r>
            <a:r>
              <a:rPr lang="zh-CN" altLang="en-US" sz="1600" noProof="0" dirty="0">
                <a:ln>
                  <a:noFill/>
                </a:ln>
                <a:solidFill>
                  <a:schemeClr val="tx1"/>
                </a:solidFill>
                <a:effectLst/>
                <a:uLnTx/>
                <a:uFillTx/>
                <a:latin typeface="黑体" panose="02010609060101010101" charset="-122"/>
                <a:ea typeface="黑体" panose="02010609060101010101" charset="-122"/>
                <a:sym typeface="+mn-ea"/>
              </a:rPr>
              <a:t>2.简述简述陈鹤琴的学前教育思想。</a:t>
            </a:r>
            <a:endParaRPr lang="zh-CN" altLang="en-US" sz="1600" noProof="0" dirty="0">
              <a:ln>
                <a:noFill/>
              </a:ln>
              <a:solidFill>
                <a:schemeClr val="tx1"/>
              </a:solidFill>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检测</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评价</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23" name="矩形: 圆角 5"/>
          <p:cNvSpPr/>
          <p:nvPr>
            <p:custDataLst>
              <p:tags r:id="rId2"/>
            </p:custDataLst>
          </p:nvPr>
        </p:nvSpPr>
        <p:spPr>
          <a:xfrm>
            <a:off x="1441450" y="1673860"/>
            <a:ext cx="6537325" cy="1795145"/>
          </a:xfrm>
          <a:prstGeom prst="roundRect">
            <a:avLst>
              <a:gd name="adj" fmla="val 5915"/>
            </a:avLst>
          </a:prstGeom>
          <a:solidFill>
            <a:schemeClr val="bg1"/>
          </a:solidFill>
          <a:ln w="12700">
            <a:solidFill>
              <a:srgbClr val="AFD4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2400" dirty="0">
              <a:latin typeface="+mj-ea"/>
              <a:ea typeface="+mj-ea"/>
            </a:endParaRPr>
          </a:p>
        </p:txBody>
      </p:sp>
      <p:sp>
        <p:nvSpPr>
          <p:cNvPr id="24" name="Rectangle 4"/>
          <p:cNvSpPr txBox="1">
            <a:spLocks noChangeArrowheads="1"/>
          </p:cNvSpPr>
          <p:nvPr>
            <p:custDataLst>
              <p:tags r:id="rId3"/>
            </p:custDataLst>
          </p:nvPr>
        </p:nvSpPr>
        <p:spPr>
          <a:xfrm>
            <a:off x="1441450" y="2063750"/>
            <a:ext cx="6537325" cy="1014730"/>
          </a:xfrm>
          <a:prstGeom prst="rect">
            <a:avLst/>
          </a:prstGeom>
          <a:noFill/>
        </p:spPr>
        <p:txBody>
          <a:bodyPr wrap="square">
            <a:spAutoFit/>
          </a:bodyPr>
          <a:lstStyle>
            <a:defPPr>
              <a:defRPr lang="zh-CN"/>
            </a:defPPr>
            <a:lvl1pPr defTabSz="914400">
              <a:defRPr sz="1800"/>
            </a:lvl1pPr>
            <a:lvl2pPr marL="285750" lvl="1" indent="-285750" defTabSz="914400">
              <a:lnSpc>
                <a:spcPct val="200000"/>
              </a:lnSpc>
              <a:spcBef>
                <a:spcPts val="0"/>
              </a:spcBef>
              <a:buClr>
                <a:srgbClr val="00B050"/>
              </a:buClr>
              <a:buSzPct val="85000"/>
              <a:buFont typeface="Wingdings" panose="05000000000000000000" pitchFamily="2" charset="2"/>
              <a:buChar char="u"/>
              <a:defRPr sz="1400">
                <a:latin typeface="+mj-ea"/>
                <a:ea typeface="+mj-ea"/>
              </a:defRPr>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1.交流、总结本课学习收获与疑虑。</a:t>
            </a:r>
            <a:endParaRPr lang="zh-CN" altLang="en-US" sz="2000" noProof="0" dirty="0">
              <a:ln>
                <a:noFill/>
              </a:ln>
              <a:effectLst/>
              <a:uLnTx/>
              <a:uFillTx/>
              <a:latin typeface="黑体" panose="02010609060101010101" charset="-122"/>
              <a:ea typeface="黑体" panose="02010609060101010101" charset="-122"/>
            </a:endParaRPr>
          </a:p>
          <a:p>
            <a:pPr marL="0" lvl="1" indent="0">
              <a:lnSpc>
                <a:spcPct val="150000"/>
              </a:lnSpc>
              <a:buClr>
                <a:schemeClr val="tx1"/>
              </a:buClr>
              <a:buSzPct val="100000"/>
              <a:buFont typeface="+mj-lt"/>
              <a:buNone/>
            </a:pPr>
            <a:r>
              <a:rPr lang="en-US" altLang="zh-CN" sz="2000" noProof="0" dirty="0">
                <a:ln>
                  <a:noFill/>
                </a:ln>
                <a:effectLst/>
                <a:uLnTx/>
                <a:uFillTx/>
                <a:latin typeface="黑体" panose="02010609060101010101" charset="-122"/>
                <a:ea typeface="黑体" panose="02010609060101010101" charset="-122"/>
              </a:rPr>
              <a:t>   </a:t>
            </a:r>
            <a:r>
              <a:rPr lang="zh-CN" altLang="en-US" sz="2000" noProof="0" dirty="0">
                <a:ln>
                  <a:noFill/>
                </a:ln>
                <a:effectLst/>
                <a:uLnTx/>
                <a:uFillTx/>
                <a:latin typeface="黑体" panose="02010609060101010101" charset="-122"/>
                <a:ea typeface="黑体" panose="02010609060101010101" charset="-122"/>
              </a:rPr>
              <a:t>2.分析本节课所学几位学前教育家的学前教育思想。</a:t>
            </a:r>
            <a:endParaRPr lang="zh-CN" altLang="en-US" sz="2000" noProof="0" dirty="0">
              <a:ln>
                <a:noFill/>
              </a:ln>
              <a:effectLst/>
              <a:uLnTx/>
              <a:uFillTx/>
              <a:latin typeface="黑体" panose="02010609060101010101" charset="-122"/>
              <a:ea typeface="黑体" panose="02010609060101010101" charset="-122"/>
            </a:endParaRPr>
          </a:p>
        </p:txBody>
      </p:sp>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实践探究</a:t>
            </a:r>
            <a:endParaRPr lang="zh-CN" altLang="en-US"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checkerboard(across)">
                                      <p:cBhvr>
                                        <p:cTn id="7" dur="500"/>
                                        <p:tgtEl>
                                          <p:spTgt spid="24">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24">
                                            <p:txEl>
                                              <p:pRg st="1" end="1"/>
                                            </p:txEl>
                                          </p:spTgt>
                                        </p:tgtEl>
                                        <p:attrNameLst>
                                          <p:attrName>style.visibility</p:attrName>
                                        </p:attrNameLst>
                                      </p:cBhvr>
                                      <p:to>
                                        <p:strVal val="visible"/>
                                      </p:to>
                                    </p:set>
                                    <p:animEffect transition="in" filter="checkerboard(across)">
                                      <p:cBhvr>
                                        <p:cTn id="10" dur="500"/>
                                        <p:tgtEl>
                                          <p:spTgt spid="2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5" name="文本框 4"/>
          <p:cNvSpPr txBox="1"/>
          <p:nvPr/>
        </p:nvSpPr>
        <p:spPr>
          <a:xfrm>
            <a:off x="277495" y="255270"/>
            <a:ext cx="1476375" cy="460375"/>
          </a:xfrm>
          <a:prstGeom prst="rect">
            <a:avLst/>
          </a:prstGeom>
          <a:noFill/>
        </p:spPr>
        <p:txBody>
          <a:bodyPr wrap="square" rtlCol="0">
            <a:spAutoFit/>
          </a:bodyPr>
          <a:lstStyle/>
          <a:p>
            <a:r>
              <a:rPr lang="zh-CN" altLang="en-US" sz="2400" b="1" dirty="0"/>
              <a:t>学习目标</a:t>
            </a:r>
            <a:endParaRPr lang="zh-CN" altLang="en-US" sz="2400" b="1" dirty="0"/>
          </a:p>
        </p:txBody>
      </p:sp>
      <p:sp>
        <p:nvSpPr>
          <p:cNvPr id="13" name="文本框 12"/>
          <p:cNvSpPr txBox="1"/>
          <p:nvPr/>
        </p:nvSpPr>
        <p:spPr>
          <a:xfrm>
            <a:off x="1754812" y="-183110"/>
            <a:ext cx="693420" cy="398780"/>
          </a:xfrm>
          <a:prstGeom prst="rect">
            <a:avLst/>
          </a:prstGeom>
          <a:noFill/>
        </p:spPr>
        <p:txBody>
          <a:bodyPr wrap="none" rtlCol="0">
            <a:spAutoFit/>
          </a:bodyPr>
          <a:lstStyle/>
          <a:p>
            <a:pPr algn="l"/>
            <a:r>
              <a:rPr lang="en-US" altLang="zh-CN" sz="2000" b="1" dirty="0">
                <a:solidFill>
                  <a:srgbClr val="1A5D5C"/>
                </a:solidFill>
              </a:rPr>
              <a:t>    </a:t>
            </a:r>
            <a:endParaRPr lang="zh-CN" altLang="en-US" sz="2000" b="1" dirty="0">
              <a:solidFill>
                <a:srgbClr val="1A5D5C"/>
              </a:solidFill>
            </a:endParaRPr>
          </a:p>
        </p:txBody>
      </p:sp>
      <p:sp>
        <p:nvSpPr>
          <p:cNvPr id="2" name="圆角矩形 1"/>
          <p:cNvSpPr/>
          <p:nvPr>
            <p:custDataLst>
              <p:tags r:id="rId2"/>
            </p:custDataLst>
          </p:nvPr>
        </p:nvSpPr>
        <p:spPr bwMode="auto">
          <a:xfrm>
            <a:off x="272519" y="1568101"/>
            <a:ext cx="2401907" cy="2770492"/>
          </a:xfrm>
          <a:prstGeom prst="roundRect">
            <a:avLst>
              <a:gd name="adj" fmla="val 568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 name="圆角矩形 2"/>
          <p:cNvSpPr/>
          <p:nvPr>
            <p:custDataLst>
              <p:tags r:id="rId3"/>
            </p:custDataLst>
          </p:nvPr>
        </p:nvSpPr>
        <p:spPr bwMode="auto">
          <a:xfrm>
            <a:off x="6398248"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3" name="矩形 26"/>
          <p:cNvSpPr>
            <a:spLocks noChangeArrowheads="1"/>
          </p:cNvSpPr>
          <p:nvPr>
            <p:custDataLst>
              <p:tags r:id="rId4"/>
            </p:custDataLst>
          </p:nvPr>
        </p:nvSpPr>
        <p:spPr bwMode="auto">
          <a:xfrm>
            <a:off x="6397625" y="1724660"/>
            <a:ext cx="2402840" cy="1517015"/>
          </a:xfrm>
          <a:prstGeom prst="rect">
            <a:avLst/>
          </a:prstGeom>
          <a:noFill/>
          <a:ln w="9525">
            <a:noFill/>
            <a:miter lim="800000"/>
          </a:ln>
        </p:spPr>
        <p:txBody>
          <a:bodyPr wrap="square" lIns="62118" tIns="31058" rIns="62118" bIns="31058">
            <a:noAutofit/>
          </a:bodyPr>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1.能够运用理论联系实际的方法学习学前教育基础知识。</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buClrTx/>
              <a:buSzTx/>
              <a:buNone/>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2.能够初步运用理论知识分析学前教育实践中的问题。</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4" name="圆角矩形 23"/>
          <p:cNvSpPr/>
          <p:nvPr>
            <p:custDataLst>
              <p:tags r:id="rId5"/>
            </p:custDataLst>
          </p:nvPr>
        </p:nvSpPr>
        <p:spPr bwMode="auto">
          <a:xfrm>
            <a:off x="3308306" y="1568101"/>
            <a:ext cx="2401907" cy="2770492"/>
          </a:xfrm>
          <a:prstGeom prst="roundRect">
            <a:avLst>
              <a:gd name="adj" fmla="val 5070"/>
            </a:avLst>
          </a:prstGeom>
          <a:noFill/>
          <a:ln w="19050" cap="flat" cmpd="sng" algn="ctr">
            <a:solidFill>
              <a:srgbClr val="1A5D5C"/>
            </a:solidFill>
            <a:prstDash val="solid"/>
            <a:round/>
            <a:headEnd type="none" w="med" len="med"/>
            <a:tailEnd type="none" w="med" len="med"/>
          </a:ln>
          <a:effectLst/>
        </p:spPr>
        <p:txBody>
          <a:bodyPr vert="horz" wrap="square" lIns="62118" tIns="31058" rIns="62118" bIns="31058" numCol="1" rtlCol="0" anchor="t" anchorCtr="0" compatLnSpc="1"/>
          <a:p>
            <a:pPr marL="914400" marR="0" lvl="2"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25" name="矩形 24"/>
          <p:cNvSpPr>
            <a:spLocks noChangeArrowheads="1"/>
          </p:cNvSpPr>
          <p:nvPr>
            <p:custDataLst>
              <p:tags r:id="rId6"/>
            </p:custDataLst>
          </p:nvPr>
        </p:nvSpPr>
        <p:spPr bwMode="auto">
          <a:xfrm>
            <a:off x="3307715" y="1724025"/>
            <a:ext cx="2402205" cy="2096135"/>
          </a:xfrm>
          <a:prstGeom prst="rect">
            <a:avLst/>
          </a:prstGeom>
          <a:noFill/>
          <a:ln w="9525">
            <a:noFill/>
            <a:miter lim="800000"/>
          </a:ln>
        </p:spPr>
        <p:txBody>
          <a:bodyPr wrap="square" lIns="62118" tIns="31058" rIns="62118" bIns="31058">
            <a:noAutofit/>
          </a:bodyPr>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1.理解教育和学前教育的含义。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2.了解学前教育及学前教育机构的产生和发展过程。</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3.理解学前教育的意义。</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a:p>
            <a:pPr indent="0" algn="l" fontAlgn="auto">
              <a:lnSpc>
                <a:spcPts val="2300"/>
              </a:lnSpc>
            </a:pPr>
            <a:r>
              <a:rPr lang="en-US" altLang="zh-CN" sz="1400" b="1" dirty="0">
                <a:solidFill>
                  <a:srgbClr val="1A5D5C"/>
                </a:solidFill>
                <a:latin typeface="黑体" panose="02010609060101010101" charset="-122"/>
                <a:ea typeface="黑体" panose="02010609060101010101" charset="-122"/>
                <a:cs typeface="黑体" panose="02010609060101010101" charset="-122"/>
                <a:sym typeface="+mn-ea"/>
              </a:rPr>
              <a:t>  </a:t>
            </a:r>
            <a:r>
              <a:rPr lang="zh-CN" altLang="en-US" sz="1400" b="1" dirty="0">
                <a:solidFill>
                  <a:srgbClr val="1A5D5C"/>
                </a:solidFill>
                <a:latin typeface="黑体" panose="02010609060101010101" charset="-122"/>
                <a:ea typeface="黑体" panose="02010609060101010101" charset="-122"/>
                <a:cs typeface="黑体" panose="02010609060101010101" charset="-122"/>
                <a:sym typeface="+mn-ea"/>
              </a:rPr>
              <a:t>4.掌握学前教育代表人物的教育思想。</a:t>
            </a:r>
            <a:endParaRPr lang="zh-CN" altLang="en-US" sz="1400" b="1" dirty="0">
              <a:solidFill>
                <a:srgbClr val="1A5D5C"/>
              </a:solidFill>
              <a:latin typeface="黑体" panose="02010609060101010101" charset="-122"/>
              <a:ea typeface="黑体" panose="02010609060101010101" charset="-122"/>
              <a:cs typeface="黑体" panose="02010609060101010101" charset="-122"/>
              <a:sym typeface="+mn-ea"/>
            </a:endParaRPr>
          </a:p>
        </p:txBody>
      </p:sp>
      <p:sp>
        <p:nvSpPr>
          <p:cNvPr id="26" name="TextBox 32"/>
          <p:cNvSpPr txBox="1">
            <a:spLocks noChangeArrowheads="1"/>
          </p:cNvSpPr>
          <p:nvPr>
            <p:custDataLst>
              <p:tags r:id="rId7"/>
            </p:custDataLst>
          </p:nvPr>
        </p:nvSpPr>
        <p:spPr bwMode="auto">
          <a:xfrm>
            <a:off x="277495" y="1724025"/>
            <a:ext cx="2397125" cy="1830705"/>
          </a:xfrm>
          <a:prstGeom prst="rect">
            <a:avLst/>
          </a:prstGeom>
          <a:noFill/>
          <a:ln w="9525">
            <a:noFill/>
            <a:miter lim="800000"/>
          </a:ln>
        </p:spPr>
        <p:txBody>
          <a:bodyPr wrap="square" lIns="62118" tIns="31058" rIns="62118" bIns="31058">
            <a:spAutoFit/>
          </a:bodyPr>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1.萌发对幼儿和学前教育基础知识的热爱之情，提高对幼儿教师职业的认同感，热爱学前教育工作。</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a:p>
            <a:pPr marR="0" lvl="0" indent="0" algn="l" defTabSz="914400" rtl="0" fontAlgn="auto">
              <a:lnSpc>
                <a:spcPts val="2300"/>
              </a:lnSpc>
              <a:spcBef>
                <a:spcPts val="0"/>
              </a:spcBef>
              <a:spcAft>
                <a:spcPts val="0"/>
              </a:spcAft>
              <a:buClrTx/>
              <a:buSzTx/>
              <a:buFontTx/>
              <a:buNone/>
              <a:defRPr/>
            </a:pPr>
            <a:r>
              <a:rPr kumimoji="0" lang="en-US" altLang="zh-CN"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  </a:t>
            </a:r>
            <a:r>
              <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rPr>
              <a:t>2.乐于主动探索和研究学前教育相关的理论与实践。</a:t>
            </a:r>
            <a:endParaRPr kumimoji="0" lang="zh-CN" altLang="en-US" sz="1400" b="1" i="0" u="none" strike="noStrike" kern="1200" cap="none" spc="0" normalizeH="0" baseline="0" dirty="0">
              <a:solidFill>
                <a:srgbClr val="1A5D5C"/>
              </a:solidFill>
              <a:latin typeface="黑体" panose="02010609060101010101" charset="-122"/>
              <a:ea typeface="黑体" panose="02010609060101010101" charset="-122"/>
              <a:cs typeface="黑体" panose="02010609060101010101" charset="-122"/>
            </a:endParaRPr>
          </a:p>
        </p:txBody>
      </p:sp>
      <p:sp>
        <p:nvSpPr>
          <p:cNvPr id="30" name="圆角矩形 29"/>
          <p:cNvSpPr/>
          <p:nvPr>
            <p:custDataLst>
              <p:tags r:id="rId8"/>
            </p:custDataLst>
          </p:nvPr>
        </p:nvSpPr>
        <p:spPr>
          <a:xfrm>
            <a:off x="3308306"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1" name="圆角矩形 30"/>
          <p:cNvSpPr/>
          <p:nvPr>
            <p:custDataLst>
              <p:tags r:id="rId9"/>
            </p:custDataLst>
          </p:nvPr>
        </p:nvSpPr>
        <p:spPr>
          <a:xfrm>
            <a:off x="6398248" y="972567"/>
            <a:ext cx="2401907" cy="413112"/>
          </a:xfrm>
          <a:prstGeom prst="roundRect">
            <a:avLst/>
          </a:prstGeom>
          <a:solidFill>
            <a:srgbClr val="1A5D5C"/>
          </a:solidFill>
          <a:ln w="9525"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2" name="圆角矩形 31"/>
          <p:cNvSpPr/>
          <p:nvPr>
            <p:custDataLst>
              <p:tags r:id="rId10"/>
            </p:custDataLst>
          </p:nvPr>
        </p:nvSpPr>
        <p:spPr>
          <a:xfrm>
            <a:off x="272519" y="972567"/>
            <a:ext cx="2401907" cy="413112"/>
          </a:xfrm>
          <a:prstGeom prst="roundRect">
            <a:avLst/>
          </a:prstGeom>
          <a:solidFill>
            <a:srgbClr val="1A5D5C"/>
          </a:solidFill>
          <a:ln w="38100" cap="flat" cmpd="sng" algn="ctr">
            <a:noFill/>
            <a:prstDash val="solid"/>
            <a:round/>
            <a:headEnd type="none" w="med" len="med"/>
            <a:tailEnd type="none" w="med" len="med"/>
          </a:ln>
          <a:effectLst/>
        </p:spPr>
        <p:txBody>
          <a:bodyPr vert="horz" wrap="square" lIns="62118" tIns="31058" rIns="62118" bIns="31058" numCol="1" rtlCol="0"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lumMod val="75000"/>
                </a:srgbClr>
              </a:solidFill>
              <a:effectLst/>
              <a:uLnTx/>
              <a:uFillTx/>
              <a:latin typeface="Calibri" panose="020F0502020204030204"/>
              <a:ea typeface="宋体" panose="02010600030101010101" pitchFamily="2" charset="-122"/>
              <a:cs typeface="+mn-cs"/>
            </a:endParaRPr>
          </a:p>
        </p:txBody>
      </p:sp>
      <p:sp>
        <p:nvSpPr>
          <p:cNvPr id="33" name="矩形 32"/>
          <p:cNvSpPr>
            <a:spLocks noChangeArrowheads="1"/>
          </p:cNvSpPr>
          <p:nvPr>
            <p:custDataLst>
              <p:tags r:id="rId11"/>
            </p:custDataLst>
          </p:nvPr>
        </p:nvSpPr>
        <p:spPr bwMode="auto">
          <a:xfrm>
            <a:off x="321961" y="1004299"/>
            <a:ext cx="2157006" cy="368300"/>
          </a:xfrm>
          <a:prstGeom prst="rect">
            <a:avLst/>
          </a:prstGeom>
          <a:solidFill>
            <a:srgbClr val="1A5D5C"/>
          </a:solid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rPr>
              <a:t>素质目标</a:t>
            </a:r>
            <a:endParaRPr kumimoji="0" lang="zh-CN" altLang="en-US" sz="2000" b="1" i="0" u="none" strike="noStrike" kern="1200" cap="none" spc="0" normalizeH="0" baseline="0" noProof="0" dirty="0">
              <a:ln>
                <a:noFill/>
              </a:ln>
              <a:solidFill>
                <a:prstClr val="white"/>
              </a:solidFill>
              <a:effectLst/>
              <a:uLnTx/>
              <a:uFillTx/>
              <a:latin typeface="黑体" panose="02010609060101010101" charset="-122"/>
              <a:ea typeface="黑体" panose="02010609060101010101" charset="-122"/>
              <a:cs typeface="+mn-cs"/>
            </a:endParaRPr>
          </a:p>
        </p:txBody>
      </p:sp>
      <p:sp>
        <p:nvSpPr>
          <p:cNvPr id="34" name="矩形 33"/>
          <p:cNvSpPr>
            <a:spLocks noChangeArrowheads="1"/>
          </p:cNvSpPr>
          <p:nvPr>
            <p:custDataLst>
              <p:tags r:id="rId12"/>
            </p:custDataLst>
          </p:nvPr>
        </p:nvSpPr>
        <p:spPr bwMode="auto">
          <a:xfrm>
            <a:off x="6534633"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能力目标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a:spLocks noChangeArrowheads="1"/>
          </p:cNvSpPr>
          <p:nvPr>
            <p:custDataLst>
              <p:tags r:id="rId13"/>
            </p:custDataLst>
          </p:nvPr>
        </p:nvSpPr>
        <p:spPr bwMode="auto">
          <a:xfrm>
            <a:off x="3444692" y="1004299"/>
            <a:ext cx="2157006" cy="368300"/>
          </a:xfrm>
          <a:prstGeom prst="rect">
            <a:avLst/>
          </a:prstGeom>
          <a:noFill/>
          <a:ln>
            <a:noFill/>
          </a:ln>
          <a:scene3d>
            <a:camera prst="orthographicFront"/>
            <a:lightRig rig="threePt" dir="t"/>
          </a:scene3d>
          <a:sp3d/>
        </p:spPr>
        <p:txBody>
          <a:bodyPr wrap="square" lIns="62118" tIns="31058" rIns="62118" bIns="31058">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知识目标</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4000"/>
                                  </p:iterate>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709"/>
                            </p:stCondLst>
                            <p:childTnLst>
                              <p:par>
                                <p:cTn id="9" presetID="37"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anim calcmode="lin" valueType="num">
                                      <p:cBhvr>
                                        <p:cTn id="12" dur="500" fill="hold"/>
                                        <p:tgtEl>
                                          <p:spTgt spid="32"/>
                                        </p:tgtEl>
                                        <p:attrNameLst>
                                          <p:attrName>ppt_x</p:attrName>
                                        </p:attrNameLst>
                                      </p:cBhvr>
                                      <p:tavLst>
                                        <p:tav tm="0">
                                          <p:val>
                                            <p:strVal val="#ppt_x"/>
                                          </p:val>
                                        </p:tav>
                                        <p:tav tm="100000">
                                          <p:val>
                                            <p:strVal val="#ppt_x"/>
                                          </p:val>
                                        </p:tav>
                                      </p:tavLst>
                                    </p:anim>
                                    <p:anim calcmode="lin" valueType="num">
                                      <p:cBhvr>
                                        <p:cTn id="13" dur="450" decel="100000" fill="hold"/>
                                        <p:tgtEl>
                                          <p:spTgt spid="32"/>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anim calcmode="lin" valueType="num">
                                      <p:cBhvr>
                                        <p:cTn id="18" dur="500" fill="hold"/>
                                        <p:tgtEl>
                                          <p:spTgt spid="30"/>
                                        </p:tgtEl>
                                        <p:attrNameLst>
                                          <p:attrName>ppt_x</p:attrName>
                                        </p:attrNameLst>
                                      </p:cBhvr>
                                      <p:tavLst>
                                        <p:tav tm="0">
                                          <p:val>
                                            <p:strVal val="#ppt_x"/>
                                          </p:val>
                                        </p:tav>
                                        <p:tav tm="100000">
                                          <p:val>
                                            <p:strVal val="#ppt_x"/>
                                          </p:val>
                                        </p:tav>
                                      </p:tavLst>
                                    </p:anim>
                                    <p:anim calcmode="lin" valueType="num">
                                      <p:cBhvr>
                                        <p:cTn id="19" dur="450" decel="100000" fill="hold"/>
                                        <p:tgtEl>
                                          <p:spTgt spid="3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anim calcmode="lin" valueType="num">
                                      <p:cBhvr>
                                        <p:cTn id="24" dur="500" fill="hold"/>
                                        <p:tgtEl>
                                          <p:spTgt spid="31"/>
                                        </p:tgtEl>
                                        <p:attrNameLst>
                                          <p:attrName>ppt_x</p:attrName>
                                        </p:attrNameLst>
                                      </p:cBhvr>
                                      <p:tavLst>
                                        <p:tav tm="0">
                                          <p:val>
                                            <p:strVal val="#ppt_x"/>
                                          </p:val>
                                        </p:tav>
                                        <p:tav tm="100000">
                                          <p:val>
                                            <p:strVal val="#ppt_x"/>
                                          </p:val>
                                        </p:tav>
                                      </p:tavLst>
                                    </p:anim>
                                    <p:anim calcmode="lin" valueType="num">
                                      <p:cBhvr>
                                        <p:cTn id="25" dur="450" decel="100000" fill="hold"/>
                                        <p:tgtEl>
                                          <p:spTgt spid="31"/>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7" fill="hold">
                            <p:stCondLst>
                              <p:cond delay="1209"/>
                            </p:stCondLst>
                            <p:childTnLst>
                              <p:par>
                                <p:cTn id="28" presetID="12" presetClass="entr" presetSubtype="4"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slide(fromBottom)">
                                      <p:cBhvr>
                                        <p:cTn id="30" dur="500"/>
                                        <p:tgtEl>
                                          <p:spTgt spid="33"/>
                                        </p:tgtEl>
                                      </p:cBhvr>
                                    </p:animEffect>
                                  </p:childTnLst>
                                </p:cTn>
                              </p:par>
                            </p:childTnLst>
                          </p:cTn>
                        </p:par>
                        <p:par>
                          <p:cTn id="31" fill="hold">
                            <p:stCondLst>
                              <p:cond delay="1709"/>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lide(fromBottom)">
                                      <p:cBhvr>
                                        <p:cTn id="34" dur="500"/>
                                        <p:tgtEl>
                                          <p:spTgt spid="35"/>
                                        </p:tgtEl>
                                      </p:cBhvr>
                                    </p:animEffect>
                                  </p:childTnLst>
                                </p:cTn>
                              </p:par>
                            </p:childTnLst>
                          </p:cTn>
                        </p:par>
                        <p:par>
                          <p:cTn id="35" fill="hold">
                            <p:stCondLst>
                              <p:cond delay="2209"/>
                            </p:stCondLst>
                            <p:childTnLst>
                              <p:par>
                                <p:cTn id="36" presetID="12" presetClass="entr" presetSubtype="4"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slide(fromBottom)">
                                      <p:cBhvr>
                                        <p:cTn id="38" dur="500"/>
                                        <p:tgtEl>
                                          <p:spTgt spid="34"/>
                                        </p:tgtEl>
                                      </p:cBhvr>
                                    </p:animEffect>
                                  </p:childTnLst>
                                </p:cTn>
                              </p:par>
                            </p:childTnLst>
                          </p:cTn>
                        </p:par>
                        <p:par>
                          <p:cTn id="39" fill="hold">
                            <p:stCondLst>
                              <p:cond delay="2709"/>
                            </p:stCondLst>
                            <p:childTnLst>
                              <p:par>
                                <p:cTn id="40" presetID="1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slide(fromTop)">
                                      <p:cBhvr>
                                        <p:cTn id="42" dur="500"/>
                                        <p:tgtEl>
                                          <p:spTgt spid="2"/>
                                        </p:tgtEl>
                                      </p:cBhvr>
                                    </p:animEffect>
                                  </p:childTnLst>
                                </p:cTn>
                              </p:par>
                            </p:childTnLst>
                          </p:cTn>
                        </p:par>
                        <p:par>
                          <p:cTn id="43" fill="hold">
                            <p:stCondLst>
                              <p:cond delay="3209"/>
                            </p:stCondLst>
                            <p:childTnLst>
                              <p:par>
                                <p:cTn id="44" presetID="12" presetClass="entr" presetSubtype="1"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slide(fromTop)">
                                      <p:cBhvr>
                                        <p:cTn id="46" dur="500"/>
                                        <p:tgtEl>
                                          <p:spTgt spid="24"/>
                                        </p:tgtEl>
                                      </p:cBhvr>
                                    </p:animEffect>
                                  </p:childTnLst>
                                </p:cTn>
                              </p:par>
                            </p:childTnLst>
                          </p:cTn>
                        </p:par>
                        <p:par>
                          <p:cTn id="47" fill="hold">
                            <p:stCondLst>
                              <p:cond delay="3709"/>
                            </p:stCondLst>
                            <p:childTnLst>
                              <p:par>
                                <p:cTn id="48" presetID="12" presetClass="entr" presetSubtype="1"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slide(fromTop)">
                                      <p:cBhvr>
                                        <p:cTn id="50" dur="500"/>
                                        <p:tgtEl>
                                          <p:spTgt spid="3"/>
                                        </p:tgtEl>
                                      </p:cBhvr>
                                    </p:animEffect>
                                  </p:childTnLst>
                                </p:cTn>
                              </p:par>
                            </p:childTnLst>
                          </p:cTn>
                        </p:par>
                        <p:par>
                          <p:cTn id="51" fill="hold">
                            <p:stCondLst>
                              <p:cond delay="4209"/>
                            </p:stCondLst>
                            <p:childTnLst>
                              <p:par>
                                <p:cTn id="52" presetID="49" presetClass="entr" presetSubtype="0" decel="10000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 calcmode="lin" valueType="num">
                                      <p:cBhvr>
                                        <p:cTn id="56" dur="500" fill="hold"/>
                                        <p:tgtEl>
                                          <p:spTgt spid="26"/>
                                        </p:tgtEl>
                                        <p:attrNameLst>
                                          <p:attrName>style.rotation</p:attrName>
                                        </p:attrNameLst>
                                      </p:cBhvr>
                                      <p:tavLst>
                                        <p:tav tm="0">
                                          <p:val>
                                            <p:fltVal val="360"/>
                                          </p:val>
                                        </p:tav>
                                        <p:tav tm="100000">
                                          <p:val>
                                            <p:fltVal val="0"/>
                                          </p:val>
                                        </p:tav>
                                      </p:tavLst>
                                    </p:anim>
                                    <p:animEffect transition="in" filter="fade">
                                      <p:cBhvr>
                                        <p:cTn id="57" dur="500"/>
                                        <p:tgtEl>
                                          <p:spTgt spid="26"/>
                                        </p:tgtEl>
                                      </p:cBhvr>
                                    </p:animEffect>
                                  </p:childTnLst>
                                </p:cTn>
                              </p:par>
                            </p:childTnLst>
                          </p:cTn>
                        </p:par>
                        <p:par>
                          <p:cTn id="58" fill="hold">
                            <p:stCondLst>
                              <p:cond delay="4709"/>
                            </p:stCondLst>
                            <p:childTnLst>
                              <p:par>
                                <p:cTn id="59" presetID="49" presetClass="entr" presetSubtype="0" decel="100000"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 calcmode="lin" valueType="num">
                                      <p:cBhvr>
                                        <p:cTn id="63" dur="500" fill="hold"/>
                                        <p:tgtEl>
                                          <p:spTgt spid="25"/>
                                        </p:tgtEl>
                                        <p:attrNameLst>
                                          <p:attrName>style.rotation</p:attrName>
                                        </p:attrNameLst>
                                      </p:cBhvr>
                                      <p:tavLst>
                                        <p:tav tm="0">
                                          <p:val>
                                            <p:fltVal val="360"/>
                                          </p:val>
                                        </p:tav>
                                        <p:tav tm="100000">
                                          <p:val>
                                            <p:fltVal val="0"/>
                                          </p:val>
                                        </p:tav>
                                      </p:tavLst>
                                    </p:anim>
                                    <p:animEffect transition="in" filter="fade">
                                      <p:cBhvr>
                                        <p:cTn id="64" dur="500"/>
                                        <p:tgtEl>
                                          <p:spTgt spid="25"/>
                                        </p:tgtEl>
                                      </p:cBhvr>
                                    </p:animEffect>
                                  </p:childTnLst>
                                </p:cTn>
                              </p:par>
                            </p:childTnLst>
                          </p:cTn>
                        </p:par>
                        <p:par>
                          <p:cTn id="65" fill="hold">
                            <p:stCondLst>
                              <p:cond delay="5209"/>
                            </p:stCondLst>
                            <p:childTnLst>
                              <p:par>
                                <p:cTn id="66" presetID="49" presetClass="entr" presetSubtype="0" decel="10000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p:cTn id="68" dur="500" fill="hold"/>
                                        <p:tgtEl>
                                          <p:spTgt spid="23"/>
                                        </p:tgtEl>
                                        <p:attrNameLst>
                                          <p:attrName>ppt_w</p:attrName>
                                        </p:attrNameLst>
                                      </p:cBhvr>
                                      <p:tavLst>
                                        <p:tav tm="0">
                                          <p:val>
                                            <p:fltVal val="0"/>
                                          </p:val>
                                        </p:tav>
                                        <p:tav tm="100000">
                                          <p:val>
                                            <p:strVal val="#ppt_w"/>
                                          </p:val>
                                        </p:tav>
                                      </p:tavLst>
                                    </p:anim>
                                    <p:anim calcmode="lin" valueType="num">
                                      <p:cBhvr>
                                        <p:cTn id="69" dur="500" fill="hold"/>
                                        <p:tgtEl>
                                          <p:spTgt spid="23"/>
                                        </p:tgtEl>
                                        <p:attrNameLst>
                                          <p:attrName>ppt_h</p:attrName>
                                        </p:attrNameLst>
                                      </p:cBhvr>
                                      <p:tavLst>
                                        <p:tav tm="0">
                                          <p:val>
                                            <p:fltVal val="0"/>
                                          </p:val>
                                        </p:tav>
                                        <p:tav tm="100000">
                                          <p:val>
                                            <p:strVal val="#ppt_h"/>
                                          </p:val>
                                        </p:tav>
                                      </p:tavLst>
                                    </p:anim>
                                    <p:anim calcmode="lin" valueType="num">
                                      <p:cBhvr>
                                        <p:cTn id="70" dur="500" fill="hold"/>
                                        <p:tgtEl>
                                          <p:spTgt spid="23"/>
                                        </p:tgtEl>
                                        <p:attrNameLst>
                                          <p:attrName>style.rotation</p:attrName>
                                        </p:attrNameLst>
                                      </p:cBhvr>
                                      <p:tavLst>
                                        <p:tav tm="0">
                                          <p:val>
                                            <p:fltVal val="360"/>
                                          </p:val>
                                        </p:tav>
                                        <p:tav tm="100000">
                                          <p:val>
                                            <p:fltVal val="0"/>
                                          </p:val>
                                        </p:tav>
                                      </p:tavLst>
                                    </p:anim>
                                    <p:animEffect transition="in" filter="fade">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bldLvl="0" animBg="1"/>
      <p:bldP spid="3" grpId="0" bldLvl="0" animBg="1"/>
      <p:bldP spid="23" grpId="0"/>
      <p:bldP spid="24" grpId="0" bldLvl="0" animBg="1"/>
      <p:bldP spid="25" grpId="0"/>
      <p:bldP spid="26" grpId="0"/>
      <p:bldP spid="30" grpId="0" bldLvl="0" animBg="1"/>
      <p:bldP spid="31" grpId="0" bldLvl="0" animBg="1"/>
      <p:bldP spid="32" grpId="0" bldLvl="0" animBg="1"/>
      <p:bldP spid="33" grpId="0" bldLvl="0" animBg="1"/>
      <p:bldP spid="34" grpId="0"/>
      <p:bldP spid="3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2102485" y="884555"/>
            <a:ext cx="5347970" cy="3082925"/>
          </a:xfrm>
          <a:prstGeom prst="rect">
            <a:avLst/>
          </a:prstGeom>
        </p:spPr>
      </p:pic>
      <p:sp>
        <p:nvSpPr>
          <p:cNvPr id="16" name="文本框 15"/>
          <p:cNvSpPr txBox="1"/>
          <p:nvPr/>
        </p:nvSpPr>
        <p:spPr>
          <a:xfrm>
            <a:off x="3623191" y="1932383"/>
            <a:ext cx="2418080" cy="768350"/>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感谢观看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16"/>
                                        </p:tgtEl>
                                        <p:attrNameLst>
                                          <p:attrName>style.visibility</p:attrName>
                                        </p:attrNameLst>
                                      </p:cBhvr>
                                      <p:to>
                                        <p:strVal val="visible"/>
                                      </p:to>
                                    </p:set>
                                    <p:anim by="(-#ppt_w*2)" calcmode="lin" valueType="num">
                                      <p:cBhvr rctx="PPT">
                                        <p:cTn id="13" dur="500" autoRev="1" fill="hold">
                                          <p:stCondLst>
                                            <p:cond delay="0"/>
                                          </p:stCondLst>
                                        </p:cTn>
                                        <p:tgtEl>
                                          <p:spTgt spid="16"/>
                                        </p:tgtEl>
                                        <p:attrNameLst>
                                          <p:attrName>ppt_w</p:attrName>
                                        </p:attrNameLst>
                                      </p:cBhvr>
                                    </p:anim>
                                    <p:anim by="(#ppt_w*0.50)" calcmode="lin" valueType="num">
                                      <p:cBhvr>
                                        <p:cTn id="14" dur="500" decel="50000" autoRev="1" fill="hold">
                                          <p:stCondLst>
                                            <p:cond delay="0"/>
                                          </p:stCondLst>
                                        </p:cTn>
                                        <p:tgtEl>
                                          <p:spTgt spid="16"/>
                                        </p:tgtEl>
                                        <p:attrNameLst>
                                          <p:attrName>ppt_x</p:attrName>
                                        </p:attrNameLst>
                                      </p:cBhvr>
                                    </p:anim>
                                    <p:anim from="(-#ppt_h/2)" to="(#ppt_y)" calcmode="lin" valueType="num">
                                      <p:cBhvr>
                                        <p:cTn id="15" dur="1000" fill="hold">
                                          <p:stCondLst>
                                            <p:cond delay="0"/>
                                          </p:stCondLst>
                                        </p:cTn>
                                        <p:tgtEl>
                                          <p:spTgt spid="16"/>
                                        </p:tgtEl>
                                        <p:attrNameLst>
                                          <p:attrName>ppt_y</p:attrName>
                                        </p:attrNameLst>
                                      </p:cBhvr>
                                    </p:anim>
                                    <p:animRot by="21600000">
                                      <p:cBhvr>
                                        <p:cTn id="16"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5" name="Picture 4" descr="cloud.png"/>
          <p:cNvPicPr>
            <a:picLocks noChangeAspect="1"/>
          </p:cNvPicPr>
          <p:nvPr/>
        </p:nvPicPr>
        <p:blipFill>
          <a:blip r:embed="rId2" cstate="print"/>
          <a:stretch>
            <a:fillRect/>
          </a:stretch>
        </p:blipFill>
        <p:spPr>
          <a:xfrm>
            <a:off x="721995" y="1460500"/>
            <a:ext cx="3282315" cy="1891665"/>
          </a:xfrm>
          <a:prstGeom prst="rect">
            <a:avLst/>
          </a:prstGeom>
        </p:spPr>
      </p:pic>
      <p:sp>
        <p:nvSpPr>
          <p:cNvPr id="16" name="文本框 15"/>
          <p:cNvSpPr txBox="1"/>
          <p:nvPr/>
        </p:nvSpPr>
        <p:spPr>
          <a:xfrm>
            <a:off x="1443990" y="1938655"/>
            <a:ext cx="1967230" cy="829945"/>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探寻</a:t>
            </a:r>
            <a:r>
              <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4800" b="1"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3" name="文本框 12"/>
          <p:cNvSpPr txBox="1"/>
          <p:nvPr/>
        </p:nvSpPr>
        <p:spPr>
          <a:xfrm>
            <a:off x="4004012" y="2009139"/>
            <a:ext cx="3743325" cy="706755"/>
          </a:xfrm>
          <a:prstGeom prst="rect">
            <a:avLst/>
          </a:prstGeom>
          <a:noFill/>
        </p:spPr>
        <p:txBody>
          <a:bodyPr wrap="none" rtlCol="0">
            <a:spAutoFit/>
          </a:bodyPr>
          <a:lstStyle/>
          <a:p>
            <a:pPr algn="l"/>
            <a:r>
              <a:rPr lang="zh-CN" altLang="en-US" sz="4000" b="1" dirty="0">
                <a:solidFill>
                  <a:srgbClr val="1A5D5C"/>
                </a:solidFill>
              </a:rPr>
              <a:t>教育和</a:t>
            </a:r>
            <a:r>
              <a:rPr lang="zh-CN" altLang="en-US" sz="4000" b="1" dirty="0">
                <a:solidFill>
                  <a:srgbClr val="1A5D5C"/>
                </a:solidFill>
              </a:rPr>
              <a:t>学前教育</a:t>
            </a:r>
            <a:endParaRPr lang="zh-CN" altLang="en-US" sz="4000" b="1" dirty="0">
              <a:solidFill>
                <a:srgbClr val="1A5D5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000" fill="hold"/>
                                        <p:tgtEl>
                                          <p:spTgt spid="16"/>
                                        </p:tgtEl>
                                        <p:attrNameLst>
                                          <p:attrName>ppt_w</p:attrName>
                                        </p:attrNameLst>
                                      </p:cBhvr>
                                      <p:tavLst>
                                        <p:tav tm="0">
                                          <p:val>
                                            <p:fltVal val="0"/>
                                          </p:val>
                                        </p:tav>
                                        <p:tav tm="100000">
                                          <p:val>
                                            <p:strVal val="#ppt_w"/>
                                          </p:val>
                                        </p:tav>
                                      </p:tavLst>
                                    </p:anim>
                                    <p:anim calcmode="lin" valueType="num">
                                      <p:cBhvr>
                                        <p:cTn id="14" dur="1000" fill="hold"/>
                                        <p:tgtEl>
                                          <p:spTgt spid="16"/>
                                        </p:tgtEl>
                                        <p:attrNameLst>
                                          <p:attrName>ppt_h</p:attrName>
                                        </p:attrNameLst>
                                      </p:cBhvr>
                                      <p:tavLst>
                                        <p:tav tm="0">
                                          <p:val>
                                            <p:fltVal val="0"/>
                                          </p:val>
                                        </p:tav>
                                        <p:tav tm="100000">
                                          <p:val>
                                            <p:strVal val="#ppt_h"/>
                                          </p:val>
                                        </p:tav>
                                      </p:tavLst>
                                    </p:anim>
                                    <p:anim calcmode="lin" valueType="num">
                                      <p:cBhvr>
                                        <p:cTn id="15" dur="1000" fill="hold"/>
                                        <p:tgtEl>
                                          <p:spTgt spid="16"/>
                                        </p:tgtEl>
                                        <p:attrNameLst>
                                          <p:attrName>style.rotation</p:attrName>
                                        </p:attrNameLst>
                                      </p:cBhvr>
                                      <p:tavLst>
                                        <p:tav tm="0">
                                          <p:val>
                                            <p:fltVal val="90"/>
                                          </p:val>
                                        </p:tav>
                                        <p:tav tm="100000">
                                          <p:val>
                                            <p:fltVal val="0"/>
                                          </p:val>
                                        </p:tav>
                                      </p:tavLst>
                                    </p:anim>
                                    <p:animEffect transition="in" filter="fade">
                                      <p:cBhvr>
                                        <p:cTn id="16" dur="1000"/>
                                        <p:tgtEl>
                                          <p:spTgt spid="16"/>
                                        </p:tgtEl>
                                      </p:cBhvr>
                                    </p:animEffect>
                                  </p:childTnLst>
                                </p:cTn>
                              </p:par>
                            </p:childTnLst>
                          </p:cTn>
                        </p:par>
                        <p:par>
                          <p:cTn id="17" fill="hold">
                            <p:stCondLst>
                              <p:cond delay="2000"/>
                            </p:stCondLst>
                            <p:childTnLst>
                              <p:par>
                                <p:cTn id="18" presetID="10" presetClass="entr" presetSubtype="0" fill="hold" grpId="0" nodeType="afterEffect">
                                  <p:stCondLst>
                                    <p:cond delay="0"/>
                                  </p:stCondLst>
                                  <p:iterate type="lt">
                                    <p:tmPct val="14000"/>
                                  </p:iterate>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11" name="圆角矩形 10"/>
          <p:cNvSpPr/>
          <p:nvPr>
            <p:custDataLst>
              <p:tags r:id="rId2"/>
            </p:custDataLst>
          </p:nvPr>
        </p:nvSpPr>
        <p:spPr>
          <a:xfrm>
            <a:off x="608330" y="952500"/>
            <a:ext cx="7901940" cy="3238500"/>
          </a:xfrm>
          <a:prstGeom prst="roundRect">
            <a:avLst>
              <a:gd name="adj" fmla="val 7048"/>
            </a:avLst>
          </a:prstGeom>
          <a:solidFill>
            <a:schemeClr val="bg1"/>
          </a:solidFill>
          <a:ln w="28575" cmpd="sng">
            <a:solidFill>
              <a:schemeClr val="accent4">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l" fontAlgn="auto">
              <a:lnSpc>
                <a:spcPts val="2300"/>
              </a:lnSpc>
            </a:pPr>
            <a:r>
              <a:rPr lang="en-US" sz="1400" spc="160" dirty="0">
                <a:solidFill>
                  <a:schemeClr val="tx1">
                    <a:lumMod val="95000"/>
                    <a:lumOff val="5000"/>
                  </a:schemeClr>
                </a:solidFill>
                <a:effectLst/>
                <a:uFillTx/>
                <a:latin typeface="黑体" panose="02010609060101010101" charset="-122"/>
                <a:ea typeface="黑体" panose="02010609060101010101" charset="-122"/>
                <a:cs typeface="黑体" panose="02010609060101010101" charset="-122"/>
                <a:sym typeface="Arial" panose="020B0604020202020204" pitchFamily="34" charset="0"/>
              </a:rPr>
              <a:t>  </a:t>
            </a: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学前教育专业很好啊！”李芳正在向即将中学毕业的表妹推荐专业。表妹想学一门技能，为将来就业做准备，但又不知道学什么好。</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“怎么好法？”表妹关切地问。</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现在很多家长都重视对孩子的教育，很早就把孩子送到各种早教班，并都争取能上到好的幼儿园。近几年，国家也十分重视学前教育，新办了很多幼儿园，非常需要老师。”李芳兴奋地介绍着学前教育专业的前景。</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“我知道了，学习学前教育专业将来就是当一名幼儿园老师，对吗？”表妹领悟了李芳的意思。</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rPr>
              <a:t>  “差不多吧。”李芳感觉表妹的理解有些不对劲，但又说不出哪里不对。</a:t>
            </a:r>
            <a:endParaRPr lang="zh-CN" altLang="en-US" sz="1400" noProof="0" dirty="0">
              <a:ln>
                <a:noFill/>
              </a:ln>
              <a:solidFill>
                <a:prstClr val="black"/>
              </a:solidFill>
              <a:effectLst/>
              <a:uLnTx/>
              <a:uFillTx/>
              <a:latin typeface="黑体" panose="02010609060101010101" charset="-122"/>
              <a:ea typeface="黑体" panose="02010609060101010101" charset="-122"/>
              <a:cs typeface="黑体" panose="02010609060101010101" charset="-122"/>
              <a:sym typeface="Arial" panose="020B0604020202020204" pitchFamily="34" charset="0"/>
            </a:endParaRPr>
          </a:p>
          <a:p>
            <a:pPr indent="0" algn="l" fontAlgn="auto">
              <a:lnSpc>
                <a:spcPts val="2300"/>
              </a:lnSpc>
            </a:pPr>
            <a:r>
              <a:rPr lang="en-US" altLang="zh-CN" sz="16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  </a:t>
            </a:r>
            <a:r>
              <a:rPr lang="zh-CN" altLang="en-US" sz="1600" b="1" spc="160" dirty="0">
                <a:solidFill>
                  <a:srgbClr val="FF0000"/>
                </a:solidFill>
                <a:effectLst/>
                <a:uFillTx/>
                <a:latin typeface="微软雅黑" panose="020B0503020204020204" pitchFamily="34" charset="-122"/>
                <a:ea typeface="微软雅黑" panose="020B0503020204020204" pitchFamily="34" charset="-122"/>
                <a:cs typeface="宋体" panose="02010600030101010101" pitchFamily="2" charset="-122"/>
                <a:sym typeface="Arial" panose="020B0604020202020204" pitchFamily="34" charset="0"/>
              </a:rPr>
              <a:t>思考：</a:t>
            </a:r>
            <a:r>
              <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rPr>
              <a:t>学前教育作为终身教育的奠基阶段，与其他阶段的教育有什么不同？对幼儿的发展具有哪些教育价值？</a:t>
            </a:r>
            <a:endParaRPr lang="zh-CN" sz="1400" spc="160" dirty="0">
              <a:solidFill>
                <a:srgbClr val="FF0000"/>
              </a:solidFill>
              <a:effectLst/>
              <a:uFillTx/>
              <a:latin typeface="黑体" panose="02010609060101010101" charset="-122"/>
              <a:ea typeface="黑体" panose="02010609060101010101" charset="-122"/>
              <a:cs typeface="宋体" panose="02010600030101010101" pitchFamily="2" charset="-122"/>
              <a:sym typeface="Arial" panose="020B0604020202020204" pitchFamily="34" charset="0"/>
            </a:endParaRPr>
          </a:p>
        </p:txBody>
      </p:sp>
      <p:sp>
        <p:nvSpPr>
          <p:cNvPr id="2" name="文本框 1"/>
          <p:cNvSpPr txBox="1"/>
          <p:nvPr/>
        </p:nvSpPr>
        <p:spPr>
          <a:xfrm>
            <a:off x="250190" y="254635"/>
            <a:ext cx="1467485" cy="471805"/>
          </a:xfrm>
          <a:prstGeom prst="rect">
            <a:avLst/>
          </a:prstGeom>
          <a:noFill/>
        </p:spPr>
        <p:txBody>
          <a:bodyPr wrap="square" rtlCol="0">
            <a:noAutofit/>
          </a:bodyPr>
          <a:p>
            <a:pPr algn="ctr"/>
            <a:r>
              <a:rPr lang="zh-CN" altLang="en-US" sz="2400" b="1" dirty="0"/>
              <a:t>情境导入</a:t>
            </a:r>
            <a:endParaRPr lang="zh-CN" altLang="en-US" sz="24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2" name="TextBox 20"/>
          <p:cNvSpPr txBox="1"/>
          <p:nvPr>
            <p:custDataLst>
              <p:tags r:id="rId3"/>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教育和学前教育的含义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29" name="TextBox 9"/>
          <p:cNvSpPr txBox="1"/>
          <p:nvPr>
            <p:custDataLst>
              <p:tags r:id="rId4"/>
            </p:custDataLst>
          </p:nvPr>
        </p:nvSpPr>
        <p:spPr>
          <a:xfrm>
            <a:off x="1600835" y="2163445"/>
            <a:ext cx="6458585" cy="387985"/>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凡是</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增进人们的知识和技能、影响人们的思想品德的活动</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，都是教育。</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0" name="TextBox 10"/>
          <p:cNvSpPr txBox="1"/>
          <p:nvPr>
            <p:custDataLst>
              <p:tags r:id="rId5"/>
            </p:custDataLst>
          </p:nvPr>
        </p:nvSpPr>
        <p:spPr>
          <a:xfrm>
            <a:off x="1600835" y="2980690"/>
            <a:ext cx="7111365" cy="1176020"/>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主要指</a:t>
            </a:r>
            <a:r>
              <a:rPr kumimoji="0" lang="zh-CN" altLang="en-US" sz="1600" i="0" u="sng" strike="noStrike" kern="1200" cap="none" spc="0" normalizeH="0" baseline="0" noProof="0" dirty="0">
                <a:ln>
                  <a:noFill/>
                </a:ln>
                <a:solidFill>
                  <a:srgbClr val="FF0000"/>
                </a:solidFill>
                <a:effectLst/>
                <a:uLnTx/>
                <a:uFillTx/>
                <a:latin typeface="黑体" panose="02010609060101010101" charset="-122"/>
                <a:ea typeface="黑体" panose="02010609060101010101" charset="-122"/>
                <a:cs typeface="+mn-cs"/>
              </a:rPr>
              <a:t>学校教育</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，是教育者根据一定社会的要求，</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有目的、有计划、有组织地</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对受教育者的身心施加影响，把他们培养成为一定社会所需要的人的活动，包括幼儿园、小学、中学和大学教育以及其他</a:t>
            </a:r>
            <a:r>
              <a:rPr kumimoji="0" lang="zh-CN" altLang="en-US" sz="1600" i="0" u="sng" strike="noStrike" kern="1200" cap="none" spc="0" normalizeH="0" baseline="0" noProof="0" dirty="0">
                <a:ln>
                  <a:noFill/>
                </a:ln>
                <a:effectLst/>
                <a:uLnTx/>
                <a:uFillTx/>
                <a:latin typeface="黑体" panose="02010609060101010101" charset="-122"/>
                <a:ea typeface="黑体" panose="02010609060101010101" charset="-122"/>
                <a:cs typeface="+mn-cs"/>
              </a:rPr>
              <a:t>为了某种目的而特别组织的教育</a:t>
            </a:r>
            <a:r>
              <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rPr>
              <a:t>。</a:t>
            </a:r>
            <a:endParaRPr kumimoji="0" lang="zh-CN" altLang="en-US" sz="1600" i="0" u="none" strike="noStrike" kern="1200" cap="none" spc="0" normalizeH="0" baseline="0" noProof="0" dirty="0">
              <a:ln>
                <a:noFill/>
              </a:ln>
              <a:effectLst/>
              <a:uLnTx/>
              <a:uFillTx/>
              <a:latin typeface="黑体" panose="02010609060101010101" charset="-122"/>
              <a:ea typeface="黑体" panose="02010609060101010101" charset="-122"/>
              <a:cs typeface="+mn-cs"/>
            </a:endParaRPr>
          </a:p>
        </p:txBody>
      </p:sp>
      <p:sp>
        <p:nvSpPr>
          <p:cNvPr id="31" name="等腰三角形 2"/>
          <p:cNvSpPr/>
          <p:nvPr>
            <p:custDataLst>
              <p:tags r:id="rId6"/>
            </p:custDataLst>
          </p:nvPr>
        </p:nvSpPr>
        <p:spPr bwMode="auto">
          <a:xfrm rot="2747878">
            <a:off x="544102" y="1825447"/>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TextBox 12"/>
          <p:cNvSpPr txBox="1"/>
          <p:nvPr>
            <p:custDataLst>
              <p:tags r:id="rId7"/>
            </p:custDataLst>
          </p:nvPr>
        </p:nvSpPr>
        <p:spPr>
          <a:xfrm>
            <a:off x="650326" y="2266707"/>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广义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等腰三角形 2"/>
          <p:cNvSpPr/>
          <p:nvPr>
            <p:custDataLst>
              <p:tags r:id="rId8"/>
            </p:custDataLst>
          </p:nvPr>
        </p:nvSpPr>
        <p:spPr bwMode="auto">
          <a:xfrm rot="3036074">
            <a:off x="544736" y="3088375"/>
            <a:ext cx="992273" cy="1148112"/>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TextBox 14"/>
          <p:cNvSpPr txBox="1"/>
          <p:nvPr>
            <p:custDataLst>
              <p:tags r:id="rId9"/>
            </p:custDataLst>
          </p:nvPr>
        </p:nvSpPr>
        <p:spPr>
          <a:xfrm>
            <a:off x="650328" y="3571696"/>
            <a:ext cx="643835" cy="36925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狭义</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 name="TextBox 20"/>
          <p:cNvSpPr txBox="1"/>
          <p:nvPr>
            <p:custDataLst>
              <p:tags r:id="rId10"/>
            </p:custDataLst>
          </p:nvPr>
        </p:nvSpPr>
        <p:spPr>
          <a:xfrm>
            <a:off x="647700" y="1337945"/>
            <a:ext cx="286194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教育的</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含义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290">
                                          <p:stCondLst>
                                            <p:cond delay="0"/>
                                          </p:stCondLst>
                                        </p:cTn>
                                        <p:tgtEl>
                                          <p:spTgt spid="32"/>
                                        </p:tgtEl>
                                      </p:cBhvr>
                                    </p:animEffect>
                                    <p:anim calcmode="lin" valueType="num">
                                      <p:cBhvr>
                                        <p:cTn id="8"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13" dur="13">
                                          <p:stCondLst>
                                            <p:cond delay="325"/>
                                          </p:stCondLst>
                                        </p:cTn>
                                        <p:tgtEl>
                                          <p:spTgt spid="32"/>
                                        </p:tgtEl>
                                      </p:cBhvr>
                                      <p:to x="100000" y="60000"/>
                                    </p:animScale>
                                    <p:animScale>
                                      <p:cBhvr>
                                        <p:cTn id="14" dur="83" decel="50000">
                                          <p:stCondLst>
                                            <p:cond delay="338"/>
                                          </p:stCondLst>
                                        </p:cTn>
                                        <p:tgtEl>
                                          <p:spTgt spid="32"/>
                                        </p:tgtEl>
                                      </p:cBhvr>
                                      <p:to x="100000" y="100000"/>
                                    </p:animScale>
                                    <p:animScale>
                                      <p:cBhvr>
                                        <p:cTn id="15" dur="13">
                                          <p:stCondLst>
                                            <p:cond delay="656"/>
                                          </p:stCondLst>
                                        </p:cTn>
                                        <p:tgtEl>
                                          <p:spTgt spid="32"/>
                                        </p:tgtEl>
                                      </p:cBhvr>
                                      <p:to x="100000" y="80000"/>
                                    </p:animScale>
                                    <p:animScale>
                                      <p:cBhvr>
                                        <p:cTn id="16" dur="83" decel="50000">
                                          <p:stCondLst>
                                            <p:cond delay="669"/>
                                          </p:stCondLst>
                                        </p:cTn>
                                        <p:tgtEl>
                                          <p:spTgt spid="32"/>
                                        </p:tgtEl>
                                      </p:cBhvr>
                                      <p:to x="100000" y="100000"/>
                                    </p:animScale>
                                    <p:animScale>
                                      <p:cBhvr>
                                        <p:cTn id="17" dur="13">
                                          <p:stCondLst>
                                            <p:cond delay="821"/>
                                          </p:stCondLst>
                                        </p:cTn>
                                        <p:tgtEl>
                                          <p:spTgt spid="32"/>
                                        </p:tgtEl>
                                      </p:cBhvr>
                                      <p:to x="100000" y="90000"/>
                                    </p:animScale>
                                    <p:animScale>
                                      <p:cBhvr>
                                        <p:cTn id="18" dur="83" decel="50000">
                                          <p:stCondLst>
                                            <p:cond delay="834"/>
                                          </p:stCondLst>
                                        </p:cTn>
                                        <p:tgtEl>
                                          <p:spTgt spid="32"/>
                                        </p:tgtEl>
                                      </p:cBhvr>
                                      <p:to x="100000" y="100000"/>
                                    </p:animScale>
                                    <p:animScale>
                                      <p:cBhvr>
                                        <p:cTn id="19" dur="13">
                                          <p:stCondLst>
                                            <p:cond delay="904"/>
                                          </p:stCondLst>
                                        </p:cTn>
                                        <p:tgtEl>
                                          <p:spTgt spid="32"/>
                                        </p:tgtEl>
                                      </p:cBhvr>
                                      <p:to x="100000" y="95000"/>
                                    </p:animScale>
                                    <p:animScale>
                                      <p:cBhvr>
                                        <p:cTn id="20" dur="83" decel="50000">
                                          <p:stCondLst>
                                            <p:cond delay="917"/>
                                          </p:stCondLst>
                                        </p:cTn>
                                        <p:tgtEl>
                                          <p:spTgt spid="3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290">
                                          <p:stCondLst>
                                            <p:cond delay="0"/>
                                          </p:stCondLst>
                                        </p:cTn>
                                        <p:tgtEl>
                                          <p:spTgt spid="31"/>
                                        </p:tgtEl>
                                      </p:cBhvr>
                                    </p:animEffect>
                                    <p:anim calcmode="lin" valueType="num">
                                      <p:cBhvr>
                                        <p:cTn id="24"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29" dur="13">
                                          <p:stCondLst>
                                            <p:cond delay="325"/>
                                          </p:stCondLst>
                                        </p:cTn>
                                        <p:tgtEl>
                                          <p:spTgt spid="31"/>
                                        </p:tgtEl>
                                      </p:cBhvr>
                                      <p:to x="100000" y="60000"/>
                                    </p:animScale>
                                    <p:animScale>
                                      <p:cBhvr>
                                        <p:cTn id="30" dur="83" decel="50000">
                                          <p:stCondLst>
                                            <p:cond delay="338"/>
                                          </p:stCondLst>
                                        </p:cTn>
                                        <p:tgtEl>
                                          <p:spTgt spid="31"/>
                                        </p:tgtEl>
                                      </p:cBhvr>
                                      <p:to x="100000" y="100000"/>
                                    </p:animScale>
                                    <p:animScale>
                                      <p:cBhvr>
                                        <p:cTn id="31" dur="13">
                                          <p:stCondLst>
                                            <p:cond delay="656"/>
                                          </p:stCondLst>
                                        </p:cTn>
                                        <p:tgtEl>
                                          <p:spTgt spid="31"/>
                                        </p:tgtEl>
                                      </p:cBhvr>
                                      <p:to x="100000" y="80000"/>
                                    </p:animScale>
                                    <p:animScale>
                                      <p:cBhvr>
                                        <p:cTn id="32" dur="83" decel="50000">
                                          <p:stCondLst>
                                            <p:cond delay="669"/>
                                          </p:stCondLst>
                                        </p:cTn>
                                        <p:tgtEl>
                                          <p:spTgt spid="31"/>
                                        </p:tgtEl>
                                      </p:cBhvr>
                                      <p:to x="100000" y="100000"/>
                                    </p:animScale>
                                    <p:animScale>
                                      <p:cBhvr>
                                        <p:cTn id="33" dur="13">
                                          <p:stCondLst>
                                            <p:cond delay="821"/>
                                          </p:stCondLst>
                                        </p:cTn>
                                        <p:tgtEl>
                                          <p:spTgt spid="31"/>
                                        </p:tgtEl>
                                      </p:cBhvr>
                                      <p:to x="100000" y="90000"/>
                                    </p:animScale>
                                    <p:animScale>
                                      <p:cBhvr>
                                        <p:cTn id="34" dur="83" decel="50000">
                                          <p:stCondLst>
                                            <p:cond delay="834"/>
                                          </p:stCondLst>
                                        </p:cTn>
                                        <p:tgtEl>
                                          <p:spTgt spid="31"/>
                                        </p:tgtEl>
                                      </p:cBhvr>
                                      <p:to x="100000" y="100000"/>
                                    </p:animScale>
                                    <p:animScale>
                                      <p:cBhvr>
                                        <p:cTn id="35" dur="13">
                                          <p:stCondLst>
                                            <p:cond delay="904"/>
                                          </p:stCondLst>
                                        </p:cTn>
                                        <p:tgtEl>
                                          <p:spTgt spid="31"/>
                                        </p:tgtEl>
                                      </p:cBhvr>
                                      <p:to x="100000" y="95000"/>
                                    </p:animScale>
                                    <p:animScale>
                                      <p:cBhvr>
                                        <p:cTn id="36" dur="83" decel="50000">
                                          <p:stCondLst>
                                            <p:cond delay="917"/>
                                          </p:stCondLst>
                                        </p:cTn>
                                        <p:tgtEl>
                                          <p:spTgt spid="31"/>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290">
                                          <p:stCondLst>
                                            <p:cond delay="0"/>
                                          </p:stCondLst>
                                        </p:cTn>
                                        <p:tgtEl>
                                          <p:spTgt spid="33"/>
                                        </p:tgtEl>
                                      </p:cBhvr>
                                    </p:animEffect>
                                    <p:anim calcmode="lin" valueType="num">
                                      <p:cBhvr>
                                        <p:cTn id="40"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45" dur="13">
                                          <p:stCondLst>
                                            <p:cond delay="325"/>
                                          </p:stCondLst>
                                        </p:cTn>
                                        <p:tgtEl>
                                          <p:spTgt spid="33"/>
                                        </p:tgtEl>
                                      </p:cBhvr>
                                      <p:to x="100000" y="60000"/>
                                    </p:animScale>
                                    <p:animScale>
                                      <p:cBhvr>
                                        <p:cTn id="46" dur="83" decel="50000">
                                          <p:stCondLst>
                                            <p:cond delay="338"/>
                                          </p:stCondLst>
                                        </p:cTn>
                                        <p:tgtEl>
                                          <p:spTgt spid="33"/>
                                        </p:tgtEl>
                                      </p:cBhvr>
                                      <p:to x="100000" y="100000"/>
                                    </p:animScale>
                                    <p:animScale>
                                      <p:cBhvr>
                                        <p:cTn id="47" dur="13">
                                          <p:stCondLst>
                                            <p:cond delay="656"/>
                                          </p:stCondLst>
                                        </p:cTn>
                                        <p:tgtEl>
                                          <p:spTgt spid="33"/>
                                        </p:tgtEl>
                                      </p:cBhvr>
                                      <p:to x="100000" y="80000"/>
                                    </p:animScale>
                                    <p:animScale>
                                      <p:cBhvr>
                                        <p:cTn id="48" dur="83" decel="50000">
                                          <p:stCondLst>
                                            <p:cond delay="669"/>
                                          </p:stCondLst>
                                        </p:cTn>
                                        <p:tgtEl>
                                          <p:spTgt spid="33"/>
                                        </p:tgtEl>
                                      </p:cBhvr>
                                      <p:to x="100000" y="100000"/>
                                    </p:animScale>
                                    <p:animScale>
                                      <p:cBhvr>
                                        <p:cTn id="49" dur="13">
                                          <p:stCondLst>
                                            <p:cond delay="821"/>
                                          </p:stCondLst>
                                        </p:cTn>
                                        <p:tgtEl>
                                          <p:spTgt spid="33"/>
                                        </p:tgtEl>
                                      </p:cBhvr>
                                      <p:to x="100000" y="90000"/>
                                    </p:animScale>
                                    <p:animScale>
                                      <p:cBhvr>
                                        <p:cTn id="50" dur="83" decel="50000">
                                          <p:stCondLst>
                                            <p:cond delay="834"/>
                                          </p:stCondLst>
                                        </p:cTn>
                                        <p:tgtEl>
                                          <p:spTgt spid="33"/>
                                        </p:tgtEl>
                                      </p:cBhvr>
                                      <p:to x="100000" y="100000"/>
                                    </p:animScale>
                                    <p:animScale>
                                      <p:cBhvr>
                                        <p:cTn id="51" dur="13">
                                          <p:stCondLst>
                                            <p:cond delay="904"/>
                                          </p:stCondLst>
                                        </p:cTn>
                                        <p:tgtEl>
                                          <p:spTgt spid="33"/>
                                        </p:tgtEl>
                                      </p:cBhvr>
                                      <p:to x="100000" y="95000"/>
                                    </p:animScale>
                                    <p:animScale>
                                      <p:cBhvr>
                                        <p:cTn id="52" dur="83" decel="50000">
                                          <p:stCondLst>
                                            <p:cond delay="917"/>
                                          </p:stCondLst>
                                        </p:cTn>
                                        <p:tgtEl>
                                          <p:spTgt spid="33"/>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290">
                                          <p:stCondLst>
                                            <p:cond delay="0"/>
                                          </p:stCondLst>
                                        </p:cTn>
                                        <p:tgtEl>
                                          <p:spTgt spid="34"/>
                                        </p:tgtEl>
                                      </p:cBhvr>
                                    </p:animEffect>
                                    <p:anim calcmode="lin" valueType="num">
                                      <p:cBhvr>
                                        <p:cTn id="56"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61" dur="13">
                                          <p:stCondLst>
                                            <p:cond delay="325"/>
                                          </p:stCondLst>
                                        </p:cTn>
                                        <p:tgtEl>
                                          <p:spTgt spid="34"/>
                                        </p:tgtEl>
                                      </p:cBhvr>
                                      <p:to x="100000" y="60000"/>
                                    </p:animScale>
                                    <p:animScale>
                                      <p:cBhvr>
                                        <p:cTn id="62" dur="83" decel="50000">
                                          <p:stCondLst>
                                            <p:cond delay="338"/>
                                          </p:stCondLst>
                                        </p:cTn>
                                        <p:tgtEl>
                                          <p:spTgt spid="34"/>
                                        </p:tgtEl>
                                      </p:cBhvr>
                                      <p:to x="100000" y="100000"/>
                                    </p:animScale>
                                    <p:animScale>
                                      <p:cBhvr>
                                        <p:cTn id="63" dur="13">
                                          <p:stCondLst>
                                            <p:cond delay="656"/>
                                          </p:stCondLst>
                                        </p:cTn>
                                        <p:tgtEl>
                                          <p:spTgt spid="34"/>
                                        </p:tgtEl>
                                      </p:cBhvr>
                                      <p:to x="100000" y="80000"/>
                                    </p:animScale>
                                    <p:animScale>
                                      <p:cBhvr>
                                        <p:cTn id="64" dur="83" decel="50000">
                                          <p:stCondLst>
                                            <p:cond delay="669"/>
                                          </p:stCondLst>
                                        </p:cTn>
                                        <p:tgtEl>
                                          <p:spTgt spid="34"/>
                                        </p:tgtEl>
                                      </p:cBhvr>
                                      <p:to x="100000" y="100000"/>
                                    </p:animScale>
                                    <p:animScale>
                                      <p:cBhvr>
                                        <p:cTn id="65" dur="13">
                                          <p:stCondLst>
                                            <p:cond delay="821"/>
                                          </p:stCondLst>
                                        </p:cTn>
                                        <p:tgtEl>
                                          <p:spTgt spid="34"/>
                                        </p:tgtEl>
                                      </p:cBhvr>
                                      <p:to x="100000" y="90000"/>
                                    </p:animScale>
                                    <p:animScale>
                                      <p:cBhvr>
                                        <p:cTn id="66" dur="83" decel="50000">
                                          <p:stCondLst>
                                            <p:cond delay="834"/>
                                          </p:stCondLst>
                                        </p:cTn>
                                        <p:tgtEl>
                                          <p:spTgt spid="34"/>
                                        </p:tgtEl>
                                      </p:cBhvr>
                                      <p:to x="100000" y="100000"/>
                                    </p:animScale>
                                    <p:animScale>
                                      <p:cBhvr>
                                        <p:cTn id="67" dur="13">
                                          <p:stCondLst>
                                            <p:cond delay="904"/>
                                          </p:stCondLst>
                                        </p:cTn>
                                        <p:tgtEl>
                                          <p:spTgt spid="34"/>
                                        </p:tgtEl>
                                      </p:cBhvr>
                                      <p:to x="100000" y="95000"/>
                                    </p:animScale>
                                    <p:animScale>
                                      <p:cBhvr>
                                        <p:cTn id="68" dur="83" decel="50000">
                                          <p:stCondLst>
                                            <p:cond delay="917"/>
                                          </p:stCondLst>
                                        </p:cTn>
                                        <p:tgtEl>
                                          <p:spTgt spid="34"/>
                                        </p:tgtEl>
                                      </p:cBhvr>
                                      <p:to x="100000" y="100000"/>
                                    </p:animScale>
                                  </p:childTnLst>
                                </p:cTn>
                              </p:par>
                              <p:par>
                                <p:cTn id="69" presetID="12" presetClass="entr" presetSubtype="4" fill="hold" grpId="0" nodeType="withEffect">
                                  <p:stCondLst>
                                    <p:cond delay="0"/>
                                  </p:stCondLst>
                                  <p:iterate type="lt">
                                    <p:tmPct val="5983"/>
                                  </p:iterate>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300"/>
                                        <p:tgtEl>
                                          <p:spTgt spid="29"/>
                                        </p:tgtEl>
                                        <p:attrNameLst>
                                          <p:attrName>ppt_y</p:attrName>
                                        </p:attrNameLst>
                                      </p:cBhvr>
                                      <p:tavLst>
                                        <p:tav tm="0">
                                          <p:val>
                                            <p:strVal val="#ppt_y+#ppt_h*1.125000"/>
                                          </p:val>
                                        </p:tav>
                                        <p:tav tm="100000">
                                          <p:val>
                                            <p:strVal val="#ppt_y"/>
                                          </p:val>
                                        </p:tav>
                                      </p:tavLst>
                                    </p:anim>
                                    <p:animEffect transition="in" filter="wipe(up)">
                                      <p:cBhvr>
                                        <p:cTn id="72" dur="300"/>
                                        <p:tgtEl>
                                          <p:spTgt spid="29"/>
                                        </p:tgtEl>
                                      </p:cBhvr>
                                    </p:animEffect>
                                  </p:childTnLst>
                                </p:cTn>
                              </p:par>
                              <p:par>
                                <p:cTn id="73" presetID="12" presetClass="entr" presetSubtype="4" fill="hold" grpId="0" nodeType="withEffect">
                                  <p:stCondLst>
                                    <p:cond delay="1000"/>
                                  </p:stCondLst>
                                  <p:iterate type="lt">
                                    <p:tmPct val="5983"/>
                                  </p:iterate>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300"/>
                                        <p:tgtEl>
                                          <p:spTgt spid="30"/>
                                        </p:tgtEl>
                                        <p:attrNameLst>
                                          <p:attrName>ppt_y</p:attrName>
                                        </p:attrNameLst>
                                      </p:cBhvr>
                                      <p:tavLst>
                                        <p:tav tm="0">
                                          <p:val>
                                            <p:strVal val="#ppt_y+#ppt_h*1.125000"/>
                                          </p:val>
                                        </p:tav>
                                        <p:tav tm="100000">
                                          <p:val>
                                            <p:strVal val="#ppt_y"/>
                                          </p:val>
                                        </p:tav>
                                      </p:tavLst>
                                    </p:anim>
                                    <p:animEffect transition="in" filter="wipe(up)">
                                      <p:cBhvr>
                                        <p:cTn id="76" dur="3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bldLvl="0" animBg="1"/>
      <p:bldP spid="32" grpId="0"/>
      <p:bldP spid="33" grpId="0" bldLvl="0" animBg="1"/>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pic>
        <p:nvPicPr>
          <p:cNvPr id="5" name="图片 5" descr="3"/>
          <p:cNvPicPr>
            <a:picLocks noChangeAspect="1"/>
          </p:cNvPicPr>
          <p:nvPr>
            <p:custDataLst>
              <p:tags r:id="rId2"/>
            </p:custDataLst>
          </p:nvPr>
        </p:nvPicPr>
        <p:blipFill>
          <a:blip r:embed="rId3"/>
          <a:stretch>
            <a:fillRect/>
          </a:stretch>
        </p:blipFill>
        <p:spPr>
          <a:xfrm>
            <a:off x="1924050" y="1129030"/>
            <a:ext cx="5883275" cy="3322955"/>
          </a:xfrm>
          <a:prstGeom prst="rect">
            <a:avLst/>
          </a:prstGeom>
          <a:effectLst>
            <a:softEdge rad="63500"/>
          </a:effectLst>
        </p:spPr>
      </p:pic>
      <p:sp>
        <p:nvSpPr>
          <p:cNvPr id="7" name="文本框 6"/>
          <p:cNvSpPr txBox="1"/>
          <p:nvPr>
            <p:custDataLst>
              <p:tags r:id="rId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1</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8" name="TextBox 20"/>
          <p:cNvSpPr txBox="1"/>
          <p:nvPr>
            <p:custDataLst>
              <p:tags r:id="rId5"/>
            </p:custDataLst>
          </p:nvPr>
        </p:nvSpPr>
        <p:spPr>
          <a:xfrm>
            <a:off x="3792855" y="647065"/>
            <a:ext cx="2145665" cy="541655"/>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教育的分类</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p:sp>
        <p:nvSpPr>
          <p:cNvPr id="46" name="Oval 16"/>
          <p:cNvSpPr/>
          <p:nvPr>
            <p:custDataLst>
              <p:tags r:id="rId2"/>
            </p:custDataLst>
          </p:nvPr>
        </p:nvSpPr>
        <p:spPr>
          <a:xfrm rot="16200000">
            <a:off x="3935551" y="3287756"/>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7" name="Group 1"/>
          <p:cNvGrpSpPr/>
          <p:nvPr/>
        </p:nvGrpSpPr>
        <p:grpSpPr>
          <a:xfrm rot="16200000">
            <a:off x="3281892" y="2745994"/>
            <a:ext cx="40469" cy="1278632"/>
            <a:chOff x="6077893" y="2108487"/>
            <a:chExt cx="36214" cy="1552769"/>
          </a:xfrm>
          <a:solidFill>
            <a:schemeClr val="accent2">
              <a:lumMod val="75000"/>
            </a:schemeClr>
          </a:solidFill>
        </p:grpSpPr>
        <p:cxnSp>
          <p:nvCxnSpPr>
            <p:cNvPr id="48" name="Straight Connector 14"/>
            <p:cNvCxnSpPr/>
            <p:nvPr>
              <p:custDataLst>
                <p:tags r:id="rId3"/>
              </p:custDataLst>
            </p:nvPr>
          </p:nvCxnSpPr>
          <p:spPr>
            <a:xfrm>
              <a:off x="6114107"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9" name="Straight Connector 24"/>
            <p:cNvCxnSpPr/>
            <p:nvPr>
              <p:custDataLst>
                <p:tags r:id="rId4"/>
              </p:custDataLst>
            </p:nvPr>
          </p:nvCxnSpPr>
          <p:spPr>
            <a:xfrm>
              <a:off x="6077893" y="2108487"/>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0" name="Group 2"/>
          <p:cNvGrpSpPr/>
          <p:nvPr/>
        </p:nvGrpSpPr>
        <p:grpSpPr>
          <a:xfrm rot="16200000">
            <a:off x="4668765" y="2826541"/>
            <a:ext cx="40473" cy="1129452"/>
            <a:chOff x="6077893" y="3797444"/>
            <a:chExt cx="36214" cy="1371599"/>
          </a:xfrm>
          <a:solidFill>
            <a:schemeClr val="accent2">
              <a:lumMod val="75000"/>
            </a:schemeClr>
          </a:solidFill>
        </p:grpSpPr>
        <p:cxnSp>
          <p:nvCxnSpPr>
            <p:cNvPr id="51" name="Straight Connector 19"/>
            <p:cNvCxnSpPr/>
            <p:nvPr>
              <p:custDataLst>
                <p:tags r:id="rId5"/>
              </p:custDataLst>
            </p:nvPr>
          </p:nvCxnSpPr>
          <p:spPr>
            <a:xfrm>
              <a:off x="6114107"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2" name="Straight Connector 25"/>
            <p:cNvCxnSpPr/>
            <p:nvPr>
              <p:custDataLst>
                <p:tags r:id="rId6"/>
              </p:custDataLst>
            </p:nvPr>
          </p:nvCxnSpPr>
          <p:spPr>
            <a:xfrm>
              <a:off x="6077893" y="3797444"/>
              <a:ext cx="0" cy="137159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53" name="Group 3"/>
          <p:cNvGrpSpPr/>
          <p:nvPr/>
        </p:nvGrpSpPr>
        <p:grpSpPr>
          <a:xfrm rot="16200000">
            <a:off x="6082453" y="2753383"/>
            <a:ext cx="40471" cy="1278634"/>
            <a:chOff x="6077893" y="5305231"/>
            <a:chExt cx="36214" cy="1552769"/>
          </a:xfrm>
          <a:solidFill>
            <a:schemeClr val="accent2">
              <a:lumMod val="75000"/>
            </a:schemeClr>
          </a:solidFill>
        </p:grpSpPr>
        <p:cxnSp>
          <p:nvCxnSpPr>
            <p:cNvPr id="54" name="Straight Connector 21"/>
            <p:cNvCxnSpPr/>
            <p:nvPr>
              <p:custDataLst>
                <p:tags r:id="rId7"/>
              </p:custDataLst>
            </p:nvPr>
          </p:nvCxnSpPr>
          <p:spPr>
            <a:xfrm>
              <a:off x="6114107"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Straight Connector 26"/>
            <p:cNvCxnSpPr/>
            <p:nvPr>
              <p:custDataLst>
                <p:tags r:id="rId8"/>
              </p:custDataLst>
            </p:nvPr>
          </p:nvCxnSpPr>
          <p:spPr>
            <a:xfrm>
              <a:off x="6077893" y="5305231"/>
              <a:ext cx="0" cy="1552769"/>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56" name="Oval 40"/>
          <p:cNvSpPr/>
          <p:nvPr>
            <p:custDataLst>
              <p:tags r:id="rId9"/>
            </p:custDataLst>
          </p:nvPr>
        </p:nvSpPr>
        <p:spPr>
          <a:xfrm rot="16200000">
            <a:off x="2464779" y="3274817"/>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Oval 41"/>
          <p:cNvSpPr/>
          <p:nvPr>
            <p:custDataLst>
              <p:tags r:id="rId10"/>
            </p:custDataLst>
          </p:nvPr>
        </p:nvSpPr>
        <p:spPr>
          <a:xfrm rot="16200000">
            <a:off x="5257431" y="3290018"/>
            <a:ext cx="185022" cy="19242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Isosceles Triangle 45"/>
          <p:cNvSpPr/>
          <p:nvPr>
            <p:custDataLst>
              <p:tags r:id="rId11"/>
            </p:custDataLst>
          </p:nvPr>
        </p:nvSpPr>
        <p:spPr>
          <a:xfrm>
            <a:off x="2516848" y="3079790"/>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Isosceles Triangle 48"/>
          <p:cNvSpPr/>
          <p:nvPr>
            <p:custDataLst>
              <p:tags r:id="rId12"/>
            </p:custDataLst>
          </p:nvPr>
        </p:nvSpPr>
        <p:spPr>
          <a:xfrm rot="10800000" flipH="1">
            <a:off x="3987485" y="351704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Isosceles Triangle 69"/>
          <p:cNvSpPr/>
          <p:nvPr>
            <p:custDataLst>
              <p:tags r:id="rId13"/>
            </p:custDataLst>
          </p:nvPr>
        </p:nvSpPr>
        <p:spPr>
          <a:xfrm>
            <a:off x="5300223" y="3098207"/>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70"/>
          <p:cNvSpPr/>
          <p:nvPr>
            <p:custDataLst>
              <p:tags r:id="rId14"/>
            </p:custDataLst>
          </p:nvPr>
        </p:nvSpPr>
        <p:spPr>
          <a:xfrm>
            <a:off x="1426890" y="2067187"/>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custDataLst>
              <p:tags r:id="rId15"/>
            </p:custDataLst>
          </p:nvPr>
        </p:nvSpPr>
        <p:spPr>
          <a:xfrm>
            <a:off x="1426890" y="2389615"/>
            <a:ext cx="2295722" cy="745490"/>
          </a:xfrm>
          <a:prstGeom prst="rect">
            <a:avLst/>
          </a:prstGeom>
          <a:noFill/>
        </p:spPr>
        <p:txBody>
          <a:bodyPr wrap="square" lIns="68580" tIns="34290" rIns="68580" bIns="34290" rtlCol="0">
            <a:spAutoFit/>
          </a:bodyPr>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根据幼儿生长发育的特点，</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着眼于幼儿身体素质的提高</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，有计划地为幼儿创设一个使其身心愉快的环境。</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63" name="TextBox 62"/>
          <p:cNvSpPr txBox="1"/>
          <p:nvPr>
            <p:custDataLst>
              <p:tags r:id="rId16"/>
            </p:custDataLst>
          </p:nvPr>
        </p:nvSpPr>
        <p:spPr>
          <a:xfrm>
            <a:off x="1426890" y="2080683"/>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促进幼儿体育的发展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Oval 40"/>
          <p:cNvSpPr/>
          <p:nvPr>
            <p:custDataLst>
              <p:tags r:id="rId17"/>
            </p:custDataLst>
          </p:nvPr>
        </p:nvSpPr>
        <p:spPr>
          <a:xfrm rot="16200000">
            <a:off x="6750513" y="3293269"/>
            <a:ext cx="185022" cy="19242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5" name="Isosceles Triangle 45"/>
          <p:cNvSpPr/>
          <p:nvPr>
            <p:custDataLst>
              <p:tags r:id="rId18"/>
            </p:custDataLst>
          </p:nvPr>
        </p:nvSpPr>
        <p:spPr>
          <a:xfrm rot="10800000">
            <a:off x="6802447" y="3532408"/>
            <a:ext cx="94094" cy="1642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0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6" name="Group 1"/>
          <p:cNvGrpSpPr/>
          <p:nvPr/>
        </p:nvGrpSpPr>
        <p:grpSpPr>
          <a:xfrm rot="16200000">
            <a:off x="7799211" y="2511134"/>
            <a:ext cx="40515" cy="1760461"/>
            <a:chOff x="6077892" y="2108486"/>
            <a:chExt cx="36254" cy="2137898"/>
          </a:xfrm>
          <a:solidFill>
            <a:schemeClr val="accent2">
              <a:lumMod val="75000"/>
            </a:schemeClr>
          </a:solidFill>
        </p:grpSpPr>
        <p:cxnSp>
          <p:nvCxnSpPr>
            <p:cNvPr id="67" name="Straight Connector 14"/>
            <p:cNvCxnSpPr/>
            <p:nvPr>
              <p:custDataLst>
                <p:tags r:id="rId19"/>
              </p:custDataLst>
            </p:nvPr>
          </p:nvCxnSpPr>
          <p:spPr>
            <a:xfrm rot="5400000" flipV="1">
              <a:off x="5045170" y="3177408"/>
              <a:ext cx="2137897" cy="54"/>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24"/>
            <p:cNvCxnSpPr/>
            <p:nvPr>
              <p:custDataLst>
                <p:tags r:id="rId20"/>
              </p:custDataLst>
            </p:nvPr>
          </p:nvCxnSpPr>
          <p:spPr>
            <a:xfrm rot="5400000" flipV="1">
              <a:off x="5008945" y="3177435"/>
              <a:ext cx="2137896" cy="1"/>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69" name="Group 1"/>
          <p:cNvGrpSpPr/>
          <p:nvPr/>
        </p:nvGrpSpPr>
        <p:grpSpPr>
          <a:xfrm rot="16200000">
            <a:off x="1491336" y="2422282"/>
            <a:ext cx="41039" cy="1926701"/>
            <a:chOff x="6077893" y="1321466"/>
            <a:chExt cx="36727" cy="2339790"/>
          </a:xfrm>
          <a:solidFill>
            <a:schemeClr val="accent2">
              <a:lumMod val="75000"/>
            </a:schemeClr>
          </a:solidFill>
        </p:grpSpPr>
        <p:cxnSp>
          <p:nvCxnSpPr>
            <p:cNvPr id="70" name="Straight Connector 14"/>
            <p:cNvCxnSpPr/>
            <p:nvPr>
              <p:custDataLst>
                <p:tags r:id="rId21"/>
              </p:custDataLst>
            </p:nvPr>
          </p:nvCxnSpPr>
          <p:spPr>
            <a:xfrm rot="5400000">
              <a:off x="4944469" y="2491105"/>
              <a:ext cx="2339789" cy="513"/>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24"/>
            <p:cNvCxnSpPr/>
            <p:nvPr>
              <p:custDataLst>
                <p:tags r:id="rId22"/>
              </p:custDataLst>
            </p:nvPr>
          </p:nvCxnSpPr>
          <p:spPr>
            <a:xfrm rot="5400000">
              <a:off x="4908253" y="2491106"/>
              <a:ext cx="2339789" cy="510"/>
            </a:xfrm>
            <a:prstGeom prst="line">
              <a:avLst/>
            </a:prstGeom>
            <a:grpFill/>
            <a:ln w="19050" cmpd="sng">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grpSp>
      <p:sp>
        <p:nvSpPr>
          <p:cNvPr id="72" name="Oval 71"/>
          <p:cNvSpPr/>
          <p:nvPr>
            <p:custDataLst>
              <p:tags r:id="rId23"/>
            </p:custDataLst>
          </p:nvPr>
        </p:nvSpPr>
        <p:spPr>
          <a:xfrm>
            <a:off x="3441360" y="1811371"/>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1</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3" name="TextBox 72"/>
          <p:cNvSpPr txBox="1"/>
          <p:nvPr>
            <p:custDataLst>
              <p:tags r:id="rId24"/>
            </p:custDataLst>
          </p:nvPr>
        </p:nvSpPr>
        <p:spPr>
          <a:xfrm rot="16200000">
            <a:off x="5297146" y="2558646"/>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4" name="Rectangle 70"/>
          <p:cNvSpPr/>
          <p:nvPr>
            <p:custDataLst>
              <p:tags r:id="rId25"/>
            </p:custDataLst>
          </p:nvPr>
        </p:nvSpPr>
        <p:spPr>
          <a:xfrm>
            <a:off x="4202081" y="2066855"/>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5" name="TextBox 74"/>
          <p:cNvSpPr txBox="1"/>
          <p:nvPr>
            <p:custDataLst>
              <p:tags r:id="rId26"/>
            </p:custDataLst>
          </p:nvPr>
        </p:nvSpPr>
        <p:spPr>
          <a:xfrm>
            <a:off x="4202081" y="2389284"/>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适宜的学前教育能够</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为幼儿营造良好的人际交往环境，增加幼儿的人际交往机会</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，并及时地为幼儿的社会交往提供指导。</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76" name="TextBox 75"/>
          <p:cNvSpPr txBox="1"/>
          <p:nvPr>
            <p:custDataLst>
              <p:tags r:id="rId27"/>
            </p:custDataLst>
          </p:nvPr>
        </p:nvSpPr>
        <p:spPr>
          <a:xfrm>
            <a:off x="4202081" y="2080352"/>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促进幼儿德育的发展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7" name="Oval 71"/>
          <p:cNvSpPr/>
          <p:nvPr>
            <p:custDataLst>
              <p:tags r:id="rId28"/>
            </p:custDataLst>
          </p:nvPr>
        </p:nvSpPr>
        <p:spPr>
          <a:xfrm>
            <a:off x="6216551" y="1811040"/>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3</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8" name="Rectangle 70"/>
          <p:cNvSpPr/>
          <p:nvPr>
            <p:custDataLst>
              <p:tags r:id="rId29"/>
            </p:custDataLst>
          </p:nvPr>
        </p:nvSpPr>
        <p:spPr>
          <a:xfrm>
            <a:off x="2892417" y="3655600"/>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9" name="TextBox 78"/>
          <p:cNvSpPr txBox="1"/>
          <p:nvPr>
            <p:custDataLst>
              <p:tags r:id="rId30"/>
            </p:custDataLst>
          </p:nvPr>
        </p:nvSpPr>
        <p:spPr>
          <a:xfrm>
            <a:off x="2892417" y="3920878"/>
            <a:ext cx="2295722" cy="745490"/>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学前期</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是幼儿智力发展最基础的阶段，是发展、形成智力最快的阶段，正确、合理的学前教育对其智力及其发展有着极大的推动作用。</a:t>
            </a:r>
            <a:endPar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0" name="TextBox 79"/>
          <p:cNvSpPr txBox="1"/>
          <p:nvPr>
            <p:custDataLst>
              <p:tags r:id="rId31"/>
            </p:custDataLst>
          </p:nvPr>
        </p:nvSpPr>
        <p:spPr>
          <a:xfrm>
            <a:off x="2892417" y="3669096"/>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促进幼儿智育的发展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1" name="Oval 71"/>
          <p:cNvSpPr/>
          <p:nvPr>
            <p:custDataLst>
              <p:tags r:id="rId32"/>
            </p:custDataLst>
          </p:nvPr>
        </p:nvSpPr>
        <p:spPr>
          <a:xfrm>
            <a:off x="4906888" y="3399784"/>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2</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82" name="TextBox 81"/>
          <p:cNvSpPr txBox="1"/>
          <p:nvPr>
            <p:custDataLst>
              <p:tags r:id="rId33"/>
            </p:custDataLst>
          </p:nvPr>
        </p:nvSpPr>
        <p:spPr>
          <a:xfrm rot="16200000">
            <a:off x="6803996" y="4146832"/>
            <a:ext cx="471924" cy="238527"/>
          </a:xfrm>
          <a:prstGeom prst="rect">
            <a:avLst/>
          </a:prstGeom>
          <a:noFill/>
        </p:spPr>
        <p:txBody>
          <a:bodyPr wrap="non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id-ID"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3" name="Rectangle 70"/>
          <p:cNvSpPr/>
          <p:nvPr>
            <p:custDataLst>
              <p:tags r:id="rId34"/>
            </p:custDataLst>
          </p:nvPr>
        </p:nvSpPr>
        <p:spPr>
          <a:xfrm>
            <a:off x="5708931" y="3655042"/>
            <a:ext cx="2295722" cy="1063566"/>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id-ID" sz="11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4" name="TextBox 83"/>
          <p:cNvSpPr txBox="1"/>
          <p:nvPr>
            <p:custDataLst>
              <p:tags r:id="rId35"/>
            </p:custDataLst>
          </p:nvPr>
        </p:nvSpPr>
        <p:spPr>
          <a:xfrm>
            <a:off x="5710201" y="3978105"/>
            <a:ext cx="2295722" cy="575945"/>
          </a:xfrm>
          <a:prstGeom prst="rect">
            <a:avLst/>
          </a:prstGeom>
          <a:noFill/>
        </p:spPr>
        <p:txBody>
          <a:bodyPr wrap="square" lIns="68580" tIns="34290" rIns="68580" bIns="34290"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  </a:t>
            </a:r>
            <a:r>
              <a:rPr kumimoji="0" lang="zh-CN" altLang="en-US" sz="1100"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以美熏陶、感染幼儿，满足其爱美的天性，</a:t>
            </a:r>
            <a:r>
              <a:rPr kumimoji="0" lang="zh-CN" altLang="en-US" sz="1100" b="1" i="0" u="sng"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萌发其美感和审美情趣，激发幼儿表现美、创造美的欲望</a:t>
            </a:r>
            <a:r>
              <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rPr>
              <a:t>。</a:t>
            </a:r>
            <a:endParaRPr kumimoji="0" lang="zh-CN" altLang="en-US" sz="1100" b="1" i="0" u="none" strike="noStrike" kern="1200" cap="none" spc="0" normalizeH="0" baseline="0" noProof="0" dirty="0">
              <a:ln>
                <a:noFill/>
              </a:ln>
              <a:solidFill>
                <a:prstClr val="black">
                  <a:lumMod val="75000"/>
                  <a:lumOff val="25000"/>
                </a:prstClr>
              </a:solidFill>
              <a:effectLst/>
              <a:uLnTx/>
              <a:uFillTx/>
              <a:latin typeface="黑体" panose="02010609060101010101" charset="-122"/>
              <a:ea typeface="黑体" panose="02010609060101010101" charset="-122"/>
              <a:cs typeface="+mn-cs"/>
            </a:endParaRPr>
          </a:p>
        </p:txBody>
      </p:sp>
      <p:sp>
        <p:nvSpPr>
          <p:cNvPr id="85" name="TextBox 84"/>
          <p:cNvSpPr txBox="1"/>
          <p:nvPr>
            <p:custDataLst>
              <p:tags r:id="rId36"/>
            </p:custDataLst>
          </p:nvPr>
        </p:nvSpPr>
        <p:spPr>
          <a:xfrm>
            <a:off x="5708931" y="3668538"/>
            <a:ext cx="2295722" cy="252730"/>
          </a:xfrm>
          <a:prstGeom prst="rect">
            <a:avLst/>
          </a:prstGeom>
          <a:solidFill>
            <a:schemeClr val="accent1"/>
          </a:solidFill>
          <a:ln>
            <a:noFill/>
          </a:ln>
        </p:spPr>
        <p:txBody>
          <a:bodyPr wrap="square" lIns="68580" tIns="34290" rIns="68580" bIns="34290" rtlCol="0">
            <a:spAutoFit/>
          </a:bodyPr>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促进幼儿美育的发展</a:t>
            </a:r>
            <a:endPar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6" name="Oval 71"/>
          <p:cNvSpPr/>
          <p:nvPr>
            <p:custDataLst>
              <p:tags r:id="rId37"/>
            </p:custDataLst>
          </p:nvPr>
        </p:nvSpPr>
        <p:spPr>
          <a:xfrm>
            <a:off x="7723402" y="3399227"/>
            <a:ext cx="479053" cy="479053"/>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4</a:t>
            </a:r>
            <a:endParaRPr kumimoji="0" lang="id-ID" sz="23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38"/>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TextBox 20"/>
          <p:cNvSpPr txBox="1"/>
          <p:nvPr>
            <p:custDataLst>
              <p:tags r:id="rId39"/>
            </p:custDataLst>
          </p:nvPr>
        </p:nvSpPr>
        <p:spPr>
          <a:xfrm>
            <a:off x="454025" y="777240"/>
            <a:ext cx="4846320" cy="46037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二、</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学前教育的</a:t>
            </a:r>
            <a:r>
              <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意义</a:t>
            </a:r>
            <a:endParaRPr lang="zh-CN" altLang="en-US" sz="24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
        <p:nvSpPr>
          <p:cNvPr id="10" name="TextBox 20"/>
          <p:cNvSpPr txBox="1"/>
          <p:nvPr>
            <p:custDataLst>
              <p:tags r:id="rId40"/>
            </p:custDataLst>
          </p:nvPr>
        </p:nvSpPr>
        <p:spPr>
          <a:xfrm>
            <a:off x="647700" y="1337945"/>
            <a:ext cx="5004435" cy="396240"/>
          </a:xfrm>
          <a:prstGeom prst="rect">
            <a:avLst/>
          </a:prstGeom>
          <a:noFill/>
        </p:spPr>
        <p:txBody>
          <a:bodyPr wrap="square" rtlCol="0">
            <a:no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2272AB"/>
                </a:solidFill>
                <a:effectLst/>
                <a:uLnTx/>
                <a:uFillTx/>
                <a:latin typeface="微软雅黑" panose="020B0503020204020204" pitchFamily="34" charset="-122"/>
                <a:ea typeface="微软雅黑" panose="020B0503020204020204" pitchFamily="34" charset="-122"/>
                <a:cs typeface="+mn-cs"/>
              </a:rPr>
              <a:t>（一）学前</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教育</a:t>
            </a:r>
            <a:r>
              <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rPr>
              <a:t>对幼儿个人发展的意义</a:t>
            </a:r>
            <a:endParaRPr lang="zh-CN" altLang="en-US" sz="2000" b="1" noProof="0" dirty="0">
              <a:ln>
                <a:noFill/>
              </a:ln>
              <a:solidFill>
                <a:srgbClr val="2272AB"/>
              </a:solidFill>
              <a:effectLst/>
              <a:uLnTx/>
              <a:uFillTx/>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45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60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85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95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10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110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120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12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130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135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140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145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15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6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p:stCondLst>
                              <p:cond delay="165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p:stCondLst>
                              <p:cond delay="170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ldLvl="0" animBg="1"/>
      <p:bldP spid="56" grpId="0" bldLvl="0" animBg="1"/>
      <p:bldP spid="57" grpId="0" bldLvl="0" animBg="1"/>
      <p:bldP spid="58" grpId="0" bldLvl="0" animBg="1"/>
      <p:bldP spid="59" grpId="0" bldLvl="0" animBg="1"/>
      <p:bldP spid="60" grpId="0" bldLvl="0" animBg="1"/>
      <p:bldP spid="61" grpId="0" bldLvl="0" animBg="1"/>
      <p:bldP spid="62" grpId="0"/>
      <p:bldP spid="63" grpId="0" bldLvl="0" animBg="1"/>
      <p:bldP spid="64" grpId="0" bldLvl="0" animBg="1"/>
      <p:bldP spid="65" grpId="0" bldLvl="0" animBg="1"/>
      <p:bldP spid="72" grpId="0" bldLvl="0" animBg="1"/>
      <p:bldP spid="73" grpId="0"/>
      <p:bldP spid="74" grpId="0" bldLvl="0" animBg="1"/>
      <p:bldP spid="75" grpId="0"/>
      <p:bldP spid="76" grpId="0" bldLvl="0" animBg="1"/>
      <p:bldP spid="77" grpId="0" bldLvl="0" animBg="1"/>
      <p:bldP spid="78" grpId="0" bldLvl="0" animBg="1"/>
      <p:bldP spid="79" grpId="0"/>
      <p:bldP spid="80" grpId="0" bldLvl="0" animBg="1"/>
      <p:bldP spid="81" grpId="0" bldLvl="0" animBg="1"/>
      <p:bldP spid="82" grpId="0"/>
      <p:bldP spid="83" grpId="0" bldLvl="0" animBg="1"/>
      <p:bldP spid="84" grpId="0"/>
      <p:bldP spid="85" grpId="0" bldLvl="0" animBg="1"/>
      <p:bldP spid="8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1"/>
          <a:stretch>
            <a:fillRect/>
          </a:stretch>
        </a:blipFill>
        <a:effectLst/>
      </p:bgPr>
    </p:bg>
    <p:spTree>
      <p:nvGrpSpPr>
        <p:cNvPr id="1" name=""/>
        <p:cNvGrpSpPr/>
        <p:nvPr/>
      </p:nvGrpSpPr>
      <p:grpSpPr>
        <a:xfrm>
          <a:off x="0" y="0"/>
          <a:ext cx="0" cy="0"/>
          <a:chOff x="0" y="0"/>
          <a:chExt cx="0" cy="0"/>
        </a:xfrm>
      </p:grpSpPr>
      <p:sp>
        <p:nvSpPr>
          <p:cNvPr id="3" name="TextBox 20"/>
          <p:cNvSpPr txBox="1"/>
          <p:nvPr>
            <p:custDataLst>
              <p:tags r:id="rId2"/>
            </p:custDataLst>
          </p:nvPr>
        </p:nvSpPr>
        <p:spPr>
          <a:xfrm>
            <a:off x="404677" y="801889"/>
            <a:ext cx="6024880" cy="398780"/>
          </a:xfrm>
          <a:prstGeom prst="rect">
            <a:avLst/>
          </a:prstGeom>
          <a:noFill/>
        </p:spPr>
        <p:txBody>
          <a:bodyPr wrap="none" rtlCol="0">
            <a:spAutoFit/>
          </a:bodyPr>
          <a:p>
            <a:pPr marR="0" indent="0" defTabSz="914400" fontAlgn="auto">
              <a:lnSpc>
                <a:spcPct val="100000"/>
              </a:lnSpc>
              <a:spcBef>
                <a:spcPts val="0"/>
              </a:spcBef>
              <a:spcAft>
                <a:spcPts val="0"/>
              </a:spcAft>
              <a:buClrTx/>
              <a:buSzTx/>
              <a:buFontTx/>
              <a:buNone/>
              <a:defRPr/>
            </a:pPr>
            <a:r>
              <a:rPr kumimoji="0" lang="zh-CN" altLang="en-US" sz="2000" b="1" i="0" kern="1200" cap="none" spc="0" normalizeH="0" baseline="0" noProof="0" dirty="0">
                <a:solidFill>
                  <a:srgbClr val="2272AB"/>
                </a:solidFill>
                <a:latin typeface="微软雅黑" panose="020B0503020204020204" pitchFamily="34" charset="-122"/>
                <a:ea typeface="微软雅黑" panose="020B0503020204020204" pitchFamily="34" charset="-122"/>
                <a:cs typeface="+mn-cs"/>
              </a:rPr>
              <a:t>（二）学前</a:t>
            </a:r>
            <a:r>
              <a:rPr lang="zh-CN" altLang="en-US" sz="2000" b="1" noProof="0" dirty="0">
                <a:solidFill>
                  <a:srgbClr val="2272AB"/>
                </a:solidFill>
                <a:latin typeface="微软雅黑" panose="020B0503020204020204" pitchFamily="34" charset="-122"/>
                <a:ea typeface="微软雅黑" panose="020B0503020204020204" pitchFamily="34" charset="-122"/>
                <a:sym typeface="+mn-ea"/>
              </a:rPr>
              <a:t>教育对家庭、社会、教育事业发展的意义</a:t>
            </a:r>
            <a:endParaRPr lang="zh-CN" altLang="en-US" sz="2000" b="1" noProof="0" dirty="0">
              <a:solidFill>
                <a:srgbClr val="2272AB"/>
              </a:solidFill>
              <a:latin typeface="微软雅黑" panose="020B0503020204020204" pitchFamily="34" charset="-122"/>
              <a:ea typeface="微软雅黑" panose="020B0503020204020204" pitchFamily="34" charset="-122"/>
              <a:sym typeface="+mn-ea"/>
            </a:endParaRPr>
          </a:p>
        </p:txBody>
      </p:sp>
      <p:grpSp>
        <p:nvGrpSpPr>
          <p:cNvPr id="37" name="组合 36"/>
          <p:cNvGrpSpPr/>
          <p:nvPr>
            <p:custDataLst>
              <p:tags r:id="rId3"/>
            </p:custDataLst>
          </p:nvPr>
        </p:nvGrpSpPr>
        <p:grpSpPr>
          <a:xfrm>
            <a:off x="311049" y="1448245"/>
            <a:ext cx="1501663" cy="671415"/>
            <a:chOff x="465719" y="1295954"/>
            <a:chExt cx="1658494" cy="740511"/>
          </a:xfrm>
        </p:grpSpPr>
        <p:sp>
          <p:nvSpPr>
            <p:cNvPr id="38" name="Freeform 1"/>
            <p:cNvSpPr>
              <a:spLocks noChangeArrowheads="1"/>
            </p:cNvSpPr>
            <p:nvPr>
              <p:custDataLst>
                <p:tags r:id="rId4"/>
              </p:custDataLst>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1"/>
            <p:cNvSpPr>
              <a:spLocks noEditPoints="1"/>
            </p:cNvSpPr>
            <p:nvPr>
              <p:custDataLst>
                <p:tags r:id="rId5"/>
              </p:custDataLst>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0" name="TextBox 39"/>
          <p:cNvSpPr txBox="1"/>
          <p:nvPr>
            <p:custDataLst>
              <p:tags r:id="rId6"/>
            </p:custDataLst>
          </p:nvPr>
        </p:nvSpPr>
        <p:spPr>
          <a:xfrm>
            <a:off x="1972945" y="1604645"/>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幼儿园不仅从时间上</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保障了父母的工作</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，更是</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为幼儿提供了高质量的学前教育</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为家庭科学、合理地教养幼儿提供了帮助和指导</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1" name="TextBox 40"/>
          <p:cNvSpPr txBox="1"/>
          <p:nvPr>
            <p:custDataLst>
              <p:tags r:id="rId7"/>
            </p:custDataLst>
          </p:nvPr>
        </p:nvSpPr>
        <p:spPr>
          <a:xfrm>
            <a:off x="1866900" y="1364615"/>
            <a:ext cx="290195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1.减轻家庭教养幼儿的负担</a:t>
            </a:r>
            <a:endParaRPr kumimoji="0" lang="en-US" alt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2" name="组合 41"/>
          <p:cNvGrpSpPr/>
          <p:nvPr>
            <p:custDataLst>
              <p:tags r:id="rId8"/>
            </p:custDataLst>
          </p:nvPr>
        </p:nvGrpSpPr>
        <p:grpSpPr>
          <a:xfrm>
            <a:off x="311049" y="3730819"/>
            <a:ext cx="1501663" cy="703527"/>
            <a:chOff x="465719" y="3291830"/>
            <a:chExt cx="1658494" cy="740511"/>
          </a:xfrm>
        </p:grpSpPr>
        <p:sp>
          <p:nvSpPr>
            <p:cNvPr id="43" name="Freeform 1"/>
            <p:cNvSpPr>
              <a:spLocks noChangeArrowheads="1"/>
            </p:cNvSpPr>
            <p:nvPr>
              <p:custDataLst>
                <p:tags r:id="rId9"/>
              </p:custDataLst>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44" name="Picture 2"/>
            <p:cNvPicPr>
              <a:picLocks noChangeAspect="1" noChangeArrowheads="1"/>
            </p:cNvPicPr>
            <p:nvPr>
              <p:custDataLst>
                <p:tags r:id="rId10"/>
              </p:custDataLst>
            </p:nvPr>
          </p:nvPicPr>
          <p:blipFill>
            <a:blip r:embed="rId11" cstate="print">
              <a:extLst>
                <a:ext uri="{28A0092B-C50C-407E-A947-70E740481C1C}">
                  <a14:useLocalDpi xmlns:a14="http://schemas.microsoft.com/office/drawing/2010/main" val="0"/>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45"/>
          <p:cNvSpPr txBox="1"/>
          <p:nvPr>
            <p:custDataLst>
              <p:tags r:id="rId12"/>
            </p:custDataLst>
          </p:nvPr>
        </p:nvSpPr>
        <p:spPr>
          <a:xfrm>
            <a:off x="1867535" y="2523490"/>
            <a:ext cx="2901315"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2.维系社会发展的稳定运行</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sp>
        <p:nvSpPr>
          <p:cNvPr id="47" name="TextBox 46"/>
          <p:cNvSpPr txBox="1"/>
          <p:nvPr>
            <p:custDataLst>
              <p:tags r:id="rId13"/>
            </p:custDataLst>
          </p:nvPr>
        </p:nvSpPr>
        <p:spPr>
          <a:xfrm>
            <a:off x="1972945" y="3921760"/>
            <a:ext cx="6807835" cy="667385"/>
          </a:xfrm>
          <a:prstGeom prst="rect">
            <a:avLst/>
          </a:prstGeom>
          <a:noFill/>
        </p:spPr>
        <p:txBody>
          <a:bodyPr wrap="square" lIns="78230" tIns="39115" rIns="78230" bIns="39115" rtlCol="0">
            <a:spAutoFit/>
          </a:bodyPr>
          <a:p>
            <a:pPr marR="0" indent="0" defTabSz="914400" fontAlgn="auto">
              <a:lnSpc>
                <a:spcPts val="2300"/>
              </a:lnSpc>
              <a:spcBef>
                <a:spcPts val="0"/>
              </a:spcBef>
              <a:spcAft>
                <a:spcPts val="0"/>
              </a:spcAft>
              <a:buClrTx/>
              <a:buSzTx/>
              <a:buFontTx/>
              <a:buNone/>
              <a:defRPr/>
            </a:pPr>
            <a:r>
              <a:rPr kumimoji="0" lang="en-US" altLang="zh-CN"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  </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在教育体系中，学前教育是终身学习的开端，是国民教育体系的重要组成部分，</a:t>
            </a:r>
            <a:r>
              <a:rPr kumimoji="0" lang="zh-CN" altLang="en-US" sz="1400" b="1" i="0" u="sng"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对整个教育事业的发展具有重要的影响</a:t>
            </a:r>
            <a:r>
              <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rPr>
              <a:t>。</a:t>
            </a:r>
            <a:endParaRPr kumimoji="0" lang="zh-CN" altLang="en-US" sz="1400" b="0" i="0" kern="1200" cap="none" spc="0" normalizeH="0" baseline="0" noProof="0" dirty="0">
              <a:solidFill>
                <a:prstClr val="black">
                  <a:lumMod val="95000"/>
                  <a:lumOff val="5000"/>
                </a:prstClr>
              </a:solidFill>
              <a:latin typeface="黑体" panose="02010609060101010101" charset="-122"/>
              <a:ea typeface="黑体" panose="02010609060101010101" charset="-122"/>
              <a:cs typeface="+mn-cs"/>
            </a:endParaRPr>
          </a:p>
        </p:txBody>
      </p:sp>
      <p:sp>
        <p:nvSpPr>
          <p:cNvPr id="48" name="TextBox 47"/>
          <p:cNvSpPr txBox="1"/>
          <p:nvPr>
            <p:custDataLst>
              <p:tags r:id="rId14"/>
            </p:custDataLst>
          </p:nvPr>
        </p:nvSpPr>
        <p:spPr>
          <a:xfrm>
            <a:off x="1866900" y="3681730"/>
            <a:ext cx="3239770" cy="296545"/>
          </a:xfrm>
          <a:prstGeom prst="rect">
            <a:avLst/>
          </a:prstGeom>
          <a:noFill/>
        </p:spPr>
        <p:txBody>
          <a:bodyPr wrap="square" lIns="51764" tIns="25882" rIns="51764" bIns="25882" rtlCol="0">
            <a:spAutoFit/>
          </a:bodyPr>
          <a:p>
            <a:pPr marR="0" indent="0" defTabSz="914400" fontAlgn="auto">
              <a:lnSpc>
                <a:spcPct val="100000"/>
              </a:lnSpc>
              <a:spcBef>
                <a:spcPts val="0"/>
              </a:spcBef>
              <a:spcAft>
                <a:spcPts val="0"/>
              </a:spcAft>
              <a:buClrTx/>
              <a:buSzTx/>
              <a:buFontTx/>
              <a:buNone/>
              <a:defRPr/>
            </a:pPr>
            <a:r>
              <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rPr>
              <a:t>3.提高教育事业的整体水平</a:t>
            </a:r>
            <a:endParaRPr kumimoji="0" lang="zh-CN" sz="1600" b="1" i="0" kern="1200" cap="none" spc="0" normalizeH="0" baseline="0" noProof="0" dirty="0">
              <a:solidFill>
                <a:prstClr val="black">
                  <a:lumMod val="75000"/>
                  <a:lumOff val="25000"/>
                </a:prstClr>
              </a:solidFill>
              <a:latin typeface="微软雅黑" panose="020B0503020204020204" pitchFamily="34" charset="-122"/>
              <a:ea typeface="微软雅黑" panose="020B0503020204020204" pitchFamily="34" charset="-122"/>
              <a:cs typeface="+mn-cs"/>
            </a:endParaRPr>
          </a:p>
        </p:txBody>
      </p:sp>
      <p:grpSp>
        <p:nvGrpSpPr>
          <p:cNvPr id="49" name="Group 4"/>
          <p:cNvGrpSpPr/>
          <p:nvPr>
            <p:custDataLst>
              <p:tags r:id="rId15"/>
            </p:custDataLst>
          </p:nvPr>
        </p:nvGrpSpPr>
        <p:grpSpPr>
          <a:xfrm>
            <a:off x="311049" y="2592690"/>
            <a:ext cx="1501663" cy="702856"/>
            <a:chOff x="1372486" y="3793072"/>
            <a:chExt cx="6146978" cy="2804667"/>
          </a:xfrm>
        </p:grpSpPr>
        <p:sp>
          <p:nvSpPr>
            <p:cNvPr id="50" name="Freeform 1"/>
            <p:cNvSpPr>
              <a:spLocks noChangeArrowheads="1"/>
            </p:cNvSpPr>
            <p:nvPr>
              <p:custDataLst>
                <p:tags r:id="rId16"/>
              </p:custDataLst>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2"/>
            </a:solidFill>
            <a:ln>
              <a:noFill/>
            </a:ln>
            <a:effec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custDataLst>
                  <p:tags r:id="rId17"/>
                </p:custDataLst>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2"/>
              <p:cNvSpPr>
                <a:spLocks noChangeArrowheads="1"/>
              </p:cNvSpPr>
              <p:nvPr>
                <p:custDataLst>
                  <p:tags r:id="rId18"/>
                </p:custDataLst>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13"/>
              <p:cNvSpPr>
                <a:spLocks noChangeArrowheads="1"/>
              </p:cNvSpPr>
              <p:nvPr>
                <p:custDataLst>
                  <p:tags r:id="rId19"/>
                </p:custDataLst>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14"/>
              <p:cNvSpPr>
                <a:spLocks noChangeArrowheads="1"/>
              </p:cNvSpPr>
              <p:nvPr>
                <p:custDataLst>
                  <p:tags r:id="rId20"/>
                </p:custDataLst>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5"/>
              <p:cNvSpPr>
                <a:spLocks noChangeArrowheads="1"/>
              </p:cNvSpPr>
              <p:nvPr>
                <p:custDataLst>
                  <p:tags r:id="rId21"/>
                </p:custDataLst>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16"/>
              <p:cNvSpPr>
                <a:spLocks noChangeArrowheads="1"/>
              </p:cNvSpPr>
              <p:nvPr>
                <p:custDataLst>
                  <p:tags r:id="rId22"/>
                </p:custDataLst>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sp>
        <p:nvSpPr>
          <p:cNvPr id="100" name="文本框 99"/>
          <p:cNvSpPr txBox="1"/>
          <p:nvPr>
            <p:custDataLst>
              <p:tags r:id="rId23"/>
            </p:custDataLst>
          </p:nvPr>
        </p:nvSpPr>
        <p:spPr>
          <a:xfrm>
            <a:off x="1972945" y="2844165"/>
            <a:ext cx="6808470" cy="681355"/>
          </a:xfrm>
          <a:prstGeom prst="rect">
            <a:avLst/>
          </a:prstGeom>
          <a:noFill/>
          <a:ln w="9525">
            <a:noFill/>
          </a:ln>
        </p:spPr>
        <p:txBody>
          <a:bodyPr wrap="square">
            <a:spAutoFit/>
          </a:bodyPr>
          <a:p>
            <a:pPr indent="0" algn="l" fontAlgn="auto">
              <a:lnSpc>
                <a:spcPts val="2300"/>
              </a:lnSpc>
            </a:pPr>
            <a:r>
              <a:rPr lang="en-US" altLang="zh-CN" sz="1400" b="0" noProof="0" dirty="0">
                <a:solidFill>
                  <a:prstClr val="black">
                    <a:lumMod val="95000"/>
                    <a:lumOff val="5000"/>
                  </a:prstClr>
                </a:solidFill>
                <a:latin typeface="黑体" panose="02010609060101010101" charset="-122"/>
                <a:ea typeface="黑体" panose="02010609060101010101" charset="-122"/>
              </a:rPr>
              <a:t>  </a:t>
            </a:r>
            <a:r>
              <a:rPr lang="zh-CN" altLang="en-US" sz="1400" b="0" noProof="0" dirty="0">
                <a:solidFill>
                  <a:prstClr val="black">
                    <a:lumMod val="95000"/>
                    <a:lumOff val="5000"/>
                  </a:prstClr>
                </a:solidFill>
                <a:latin typeface="黑体" panose="02010609060101010101" charset="-122"/>
                <a:ea typeface="黑体" panose="02010609060101010101" charset="-122"/>
              </a:rPr>
              <a:t>学前教育对社会发展的意义显而易见，在保障父母工作和家庭稳定的同时，也就</a:t>
            </a:r>
            <a:r>
              <a:rPr lang="zh-CN" altLang="en-US" sz="1400" b="1" u="sng" noProof="0" dirty="0">
                <a:solidFill>
                  <a:prstClr val="black">
                    <a:lumMod val="95000"/>
                    <a:lumOff val="5000"/>
                  </a:prstClr>
                </a:solidFill>
                <a:latin typeface="黑体" panose="02010609060101010101" charset="-122"/>
                <a:ea typeface="黑体" panose="02010609060101010101" charset="-122"/>
              </a:rPr>
              <a:t>维系了社会的稳定运行</a:t>
            </a:r>
            <a:r>
              <a:rPr lang="zh-CN" altLang="en-US" sz="1400" b="0" noProof="0" dirty="0">
                <a:solidFill>
                  <a:prstClr val="black">
                    <a:lumMod val="95000"/>
                    <a:lumOff val="5000"/>
                  </a:prstClr>
                </a:solidFill>
                <a:latin typeface="黑体" panose="02010609060101010101" charset="-122"/>
                <a:ea typeface="黑体" panose="02010609060101010101" charset="-122"/>
              </a:rPr>
              <a:t>。</a:t>
            </a:r>
            <a:endParaRPr lang="zh-CN" altLang="en-US" sz="1400" b="0" noProof="0" dirty="0">
              <a:solidFill>
                <a:prstClr val="black">
                  <a:lumMod val="95000"/>
                  <a:lumOff val="5000"/>
                </a:prstClr>
              </a:solidFill>
              <a:latin typeface="黑体" panose="02010609060101010101" charset="-122"/>
              <a:ea typeface="黑体" panose="02010609060101010101" charset="-122"/>
            </a:endParaRPr>
          </a:p>
        </p:txBody>
      </p:sp>
      <p:sp>
        <p:nvSpPr>
          <p:cNvPr id="7" name="文本框 6"/>
          <p:cNvSpPr txBox="1"/>
          <p:nvPr>
            <p:custDataLst>
              <p:tags r:id="rId24"/>
            </p:custDataLst>
          </p:nvPr>
        </p:nvSpPr>
        <p:spPr>
          <a:xfrm>
            <a:off x="276225" y="259715"/>
            <a:ext cx="1448435" cy="466725"/>
          </a:xfrm>
          <a:prstGeom prst="rect">
            <a:avLst/>
          </a:prstGeom>
          <a:noFill/>
        </p:spPr>
        <p:txBody>
          <a:bodyPr wrap="square" rtlCol="0">
            <a:noAutofit/>
          </a:bodyPr>
          <a:p>
            <a:pPr algn="ct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知识点</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2</a:t>
            </a:r>
            <a:endParaRPr lang="en-US" altLang="zh-CN" sz="2400" b="1"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p:stCondLst>
                              <p:cond delay="200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3000"/>
                            </p:stCondLst>
                            <p:childTnLst>
                              <p:par>
                                <p:cTn id="27" presetID="2" presetClass="entr" presetSubtype="8" decel="10000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0-#ppt_w/2"/>
                                          </p:val>
                                        </p:tav>
                                        <p:tav tm="100000">
                                          <p:val>
                                            <p:strVal val="#ppt_x"/>
                                          </p:val>
                                        </p:tav>
                                      </p:tavLst>
                                    </p:anim>
                                    <p:anim calcmode="lin" valueType="num">
                                      <p:cBhvr additive="base">
                                        <p:cTn id="30" dur="500" fill="hold"/>
                                        <p:tgtEl>
                                          <p:spTgt spid="42"/>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500"/>
                                        <p:tgtEl>
                                          <p:spTgt spid="48"/>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left)">
                                      <p:cBhvr>
                                        <p:cTn id="38"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6" grpId="0"/>
      <p:bldP spid="47" grpId="0"/>
      <p:bldP spid="48" grpId="0"/>
    </p:bldLst>
  </p:timing>
</p:sld>
</file>

<file path=ppt/tags/tag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ISPRING_PRESENTATION_TITLE" val="清新简约教育教学课程设计教师说课PPT"/>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67.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6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69.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70.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1.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7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4.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5.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6.xml><?xml version="1.0" encoding="utf-8"?>
<p:tagLst xmlns:p="http://schemas.openxmlformats.org/presentationml/2006/main">
  <p:tag name="KSO_WM_BEAUTIFY_FLAG" val=""/>
  <p:tag name="KSO_WM_DIAGRAM_VIRTUALLY_FRAME" val="{&quot;height&quot;:260.9085826771653,&quot;left&quot;:89.9920472440945,&quot;top&quot;:100.44141732283465,&quot;width&quot;:601.4579527559056}"/>
</p:tagLst>
</file>

<file path=ppt/tags/tag77.xml><?xml version="1.0" encoding="utf-8"?>
<p:tagLst xmlns:p="http://schemas.openxmlformats.org/presentationml/2006/main">
  <p:tag name="KSO_WM_DIAGRAM_VIRTUALLY_FRAME" val="{&quot;height&quot;:243.78448818897635,&quot;left&quot;:89.9920472440945,&quot;top&quot;:100.44141732283465,&quot;width&quot;:582.2579527559055}"/>
</p:tagLst>
</file>

<file path=ppt/tags/tag78.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79.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80.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1.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2.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3.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4.xml><?xml version="1.0" encoding="utf-8"?>
<p:tagLst xmlns:p="http://schemas.openxmlformats.org/presentationml/2006/main">
  <p:tag name="KSO_WM_BEAUTIFY_FLAG" val=""/>
  <p:tag name="KSO_WM_DIAGRAM_VIRTUALLY_FRAME" val="{&quot;height&quot;:243.78448818897635,&quot;left&quot;:89.9920472440945,&quot;top&quot;:100.44141732283465,&quot;width&quot;:582.2579527559055}"/>
</p:tagLst>
</file>

<file path=ppt/tags/tag85.xml><?xml version="1.0" encoding="utf-8"?>
<p:tagLst xmlns:p="http://schemas.openxmlformats.org/presentationml/2006/main">
  <p:tag name="KSO_WM_DIAGRAM_VIRTUALLY_FRAME" val="{&quot;height&quot;:260.9085826771653,&quot;left&quot;:89.9920472440945,&quot;top&quot;:100.44141732283465,&quot;width&quot;:601.4579527559056}"/>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9.xml><?xml version="1.0" encoding="utf-8"?>
<p:tagLst xmlns:p="http://schemas.openxmlformats.org/presentationml/2006/main">
  <p:tag name="KSO_WM_BEAUTIFY_FLAG" val=""/>
  <p:tag name="KSO_WM_DIAGRAM_VIRTUALLY_FRAME" val="{&quot;height&quot;:290.552755905512,&quot;left&quot;:21.458188976377947,&quot;top&quot;:76.47149606299213,&quot;width&quot;:671.4918110236221}"/>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87">
      <a:dk1>
        <a:sysClr val="windowText" lastClr="000000"/>
      </a:dk1>
      <a:lt1>
        <a:sysClr val="window" lastClr="FFFFFF"/>
      </a:lt1>
      <a:dk2>
        <a:srgbClr val="195D5C"/>
      </a:dk2>
      <a:lt2>
        <a:srgbClr val="EEECE1"/>
      </a:lt2>
      <a:accent1>
        <a:srgbClr val="217977"/>
      </a:accent1>
      <a:accent2>
        <a:srgbClr val="595959"/>
      </a:accent2>
      <a:accent3>
        <a:srgbClr val="A5A5A5"/>
      </a:accent3>
      <a:accent4>
        <a:srgbClr val="A5A5A5"/>
      </a:accent4>
      <a:accent5>
        <a:srgbClr val="A5A5A5"/>
      </a:accent5>
      <a:accent6>
        <a:srgbClr val="A5A5A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4782</Words>
  <Application>WPS 演示</Application>
  <PresentationFormat>全屏显示(16:9)</PresentationFormat>
  <Paragraphs>332</Paragraphs>
  <Slides>30</Slides>
  <Notes>27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Arial</vt:lpstr>
      <vt:lpstr>宋体</vt:lpstr>
      <vt:lpstr>Wingdings</vt:lpstr>
      <vt:lpstr>Calibri</vt:lpstr>
      <vt:lpstr>微软雅黑</vt:lpstr>
      <vt:lpstr>黑体</vt:lpstr>
      <vt:lpstr>等线</vt:lpstr>
      <vt:lpstr>Arial Unicode MS</vt:lpstr>
      <vt:lpstr>等线 Light</vt:lpstr>
      <vt:lpstr>Open Sans</vt:lpstr>
      <vt:lpstr>Segoe Print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清新简约教育教学课程设计教师说课PPT</dc:title>
  <dc:creator/>
  <cp:lastModifiedBy>邹洪升</cp:lastModifiedBy>
  <cp:revision>45</cp:revision>
  <dcterms:created xsi:type="dcterms:W3CDTF">2025-01-10T08:26:00Z</dcterms:created>
  <dcterms:modified xsi:type="dcterms:W3CDTF">2025-01-14T01:54:55Z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CC7CC9889E004C548FA084607E391425_13</vt:lpwstr>
  </property>
  <property fmtid="{D5CDD505-2E9C-101B-9397-08002B2CF9AE}" pid="3" name="KSOProductBuildVer">
    <vt:lpwstr>2052-12.1.0.19770</vt:lpwstr>
  </property>
</Properties>
</file>