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306" r:id="rId7"/>
    <p:sldId id="382" r:id="rId8"/>
    <p:sldId id="307" r:id="rId9"/>
    <p:sldId id="333" r:id="rId10"/>
    <p:sldId id="424" r:id="rId11"/>
    <p:sldId id="359" r:id="rId12"/>
    <p:sldId id="425" r:id="rId13"/>
    <p:sldId id="428" r:id="rId14"/>
    <p:sldId id="429" r:id="rId15"/>
    <p:sldId id="344" r:id="rId16"/>
    <p:sldId id="430" r:id="rId17"/>
    <p:sldId id="431" r:id="rId18"/>
    <p:sldId id="433" r:id="rId19"/>
    <p:sldId id="434" r:id="rId20"/>
    <p:sldId id="435" r:id="rId21"/>
    <p:sldId id="436" r:id="rId22"/>
    <p:sldId id="438" r:id="rId23"/>
    <p:sldId id="439" r:id="rId24"/>
    <p:sldId id="385" r:id="rId25"/>
    <p:sldId id="334" r:id="rId26"/>
    <p:sldId id="440" r:id="rId27"/>
    <p:sldId id="441" r:id="rId28"/>
    <p:sldId id="442" r:id="rId29"/>
    <p:sldId id="443" r:id="rId30"/>
    <p:sldId id="464" r:id="rId31"/>
    <p:sldId id="465" r:id="rId32"/>
    <p:sldId id="466" r:id="rId33"/>
    <p:sldId id="467" r:id="rId34"/>
    <p:sldId id="468" r:id="rId35"/>
    <p:sldId id="472" r:id="rId36"/>
    <p:sldId id="469" r:id="rId37"/>
    <p:sldId id="475" r:id="rId38"/>
    <p:sldId id="470" r:id="rId39"/>
    <p:sldId id="471" r:id="rId40"/>
    <p:sldId id="476" r:id="rId41"/>
    <p:sldId id="473" r:id="rId42"/>
    <p:sldId id="477" r:id="rId43"/>
    <p:sldId id="474" r:id="rId44"/>
    <p:sldId id="478" r:id="rId45"/>
    <p:sldId id="479" r:id="rId46"/>
    <p:sldId id="480" r:id="rId47"/>
    <p:sldId id="481" r:id="rId48"/>
    <p:sldId id="483" r:id="rId49"/>
    <p:sldId id="482" r:id="rId50"/>
    <p:sldId id="484" r:id="rId51"/>
    <p:sldId id="485" r:id="rId52"/>
    <p:sldId id="486" r:id="rId53"/>
    <p:sldId id="488" r:id="rId54"/>
    <p:sldId id="489" r:id="rId55"/>
    <p:sldId id="490" r:id="rId56"/>
    <p:sldId id="491" r:id="rId57"/>
    <p:sldId id="492" r:id="rId58"/>
    <p:sldId id="493" r:id="rId59"/>
    <p:sldId id="495" r:id="rId60"/>
    <p:sldId id="496" r:id="rId61"/>
    <p:sldId id="498" r:id="rId62"/>
    <p:sldId id="497" r:id="rId63"/>
    <p:sldId id="499" r:id="rId64"/>
    <p:sldId id="500" r:id="rId65"/>
    <p:sldId id="501" r:id="rId66"/>
    <p:sldId id="503" r:id="rId67"/>
    <p:sldId id="502" r:id="rId68"/>
    <p:sldId id="504" r:id="rId69"/>
    <p:sldId id="505" r:id="rId70"/>
    <p:sldId id="506" r:id="rId71"/>
    <p:sldId id="507" r:id="rId72"/>
    <p:sldId id="508" r:id="rId73"/>
    <p:sldId id="509" r:id="rId74"/>
    <p:sldId id="510" r:id="rId75"/>
    <p:sldId id="308" r:id="rId76"/>
    <p:sldId id="343" r:id="rId77"/>
    <p:sldId id="511" r:id="rId78"/>
    <p:sldId id="419" r:id="rId79"/>
    <p:sldId id="338" r:id="rId80"/>
    <p:sldId id="292" r:id="rId81"/>
  </p:sldIdLst>
  <p:sldSz cx="9144000" cy="5143500" type="screen16x9"/>
  <p:notesSz cx="6858000" cy="9144000"/>
  <p:custDataLst>
    <p:tags r:id="rId85"/>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5D5C"/>
    <a:srgbClr val="CAD4D4"/>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0" d="100"/>
          <a:sy n="140" d="100"/>
        </p:scale>
        <p:origin x="282" y="10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5" Type="http://schemas.openxmlformats.org/officeDocument/2006/relationships/tags" Target="tags/tag332.xml"/><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C8A8B0-57A6-4B23-957B-32A0EF62DBF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C5B591-B820-4404-A2EE-0481BC8BD39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C5B591-B820-4404-A2EE-0481BC8BD39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1F1F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1F1F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875"/>
            <a:ext cx="9144000" cy="5117749"/>
          </a:xfrm>
          <a:prstGeom prst="rect">
            <a:avLst/>
          </a:prstGeom>
        </p:spPr>
      </p:pic>
      <p:sp>
        <p:nvSpPr>
          <p:cNvPr id="4" name="文本框 3"/>
          <p:cNvSpPr txBox="1"/>
          <p:nvPr userDrawn="1"/>
        </p:nvSpPr>
        <p:spPr>
          <a:xfrm>
            <a:off x="355600" y="292100"/>
            <a:ext cx="1210588" cy="400110"/>
          </a:xfrm>
          <a:prstGeom prst="rect">
            <a:avLst/>
          </a:prstGeom>
          <a:noFill/>
        </p:spPr>
        <p:txBody>
          <a:bodyPr wrap="none" rtlCol="0">
            <a:spAutoFit/>
          </a:bodyPr>
          <a:lstStyle/>
          <a:p>
            <a:r>
              <a:rPr lang="zh-CN" altLang="en-US" sz="2000" dirty="0"/>
              <a:t>学校名称</a:t>
            </a:r>
            <a:endParaRPr lang="zh-CN" altLang="en-US" sz="20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1" Type="http://schemas.openxmlformats.org/officeDocument/2006/relationships/slideLayout" Target="../slideLayouts/slideLayout2.xml"/><Relationship Id="rId10" Type="http://schemas.openxmlformats.org/officeDocument/2006/relationships/tags" Target="../tags/tag42.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4.pn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6" Type="http://schemas.openxmlformats.org/officeDocument/2006/relationships/notesSlide" Target="../notesSlides/notesSlide8.xml"/><Relationship Id="rId25" Type="http://schemas.openxmlformats.org/officeDocument/2006/relationships/slideLayout" Target="../slideLayouts/slideLayout1.xml"/><Relationship Id="rId24" Type="http://schemas.openxmlformats.org/officeDocument/2006/relationships/tags" Target="../tags/tag69.xml"/><Relationship Id="rId23" Type="http://schemas.openxmlformats.org/officeDocument/2006/relationships/tags" Target="../tags/tag68.xml"/><Relationship Id="rId22" Type="http://schemas.openxmlformats.org/officeDocument/2006/relationships/tags" Target="../tags/tag67.xml"/><Relationship Id="rId21" Type="http://schemas.openxmlformats.org/officeDocument/2006/relationships/tags" Target="../tags/tag66.xml"/><Relationship Id="rId20" Type="http://schemas.openxmlformats.org/officeDocument/2006/relationships/tags" Target="../tags/tag65.xml"/><Relationship Id="rId2" Type="http://schemas.openxmlformats.org/officeDocument/2006/relationships/tags" Target="../tags/tag48.xml"/><Relationship Id="rId19" Type="http://schemas.openxmlformats.org/officeDocument/2006/relationships/tags" Target="../tags/tag64.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image" Target="../media/image5.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5" Type="http://schemas.openxmlformats.org/officeDocument/2006/relationships/notesSlide" Target="../notesSlides/notesSlide9.xml"/><Relationship Id="rId24" Type="http://schemas.openxmlformats.org/officeDocument/2006/relationships/slideLayout" Target="../slideLayouts/slideLayout1.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tags" Target="../tags/tag70.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image" Target="../media/image5.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tags" Target="../tags/tag111.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1" Type="http://schemas.openxmlformats.org/officeDocument/2006/relationships/notesSlide" Target="../notesSlides/notesSlide19.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1" Type="http://schemas.openxmlformats.org/officeDocument/2006/relationships/notesSlide" Target="../notesSlides/notesSlide20.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43.xml"/><Relationship Id="rId7" Type="http://schemas.openxmlformats.org/officeDocument/2006/relationships/image" Target="../media/image10.png"/><Relationship Id="rId6" Type="http://schemas.openxmlformats.org/officeDocument/2006/relationships/tags" Target="../tags/tag142.xml"/><Relationship Id="rId5" Type="http://schemas.openxmlformats.org/officeDocument/2006/relationships/image" Target="../media/image9.jpeg"/><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0" Type="http://schemas.openxmlformats.org/officeDocument/2006/relationships/notesSlide" Target="../notesSlides/notesSlide24.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3.xml"/><Relationship Id="rId14" Type="http://schemas.openxmlformats.org/officeDocument/2006/relationships/slideLayout" Target="../slideLayouts/slideLayout1.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0" Type="http://schemas.openxmlformats.org/officeDocument/2006/relationships/notesSlide" Target="../notesSlides/notesSlide26.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1.xml"/><Relationship Id="rId7" Type="http://schemas.openxmlformats.org/officeDocument/2006/relationships/image" Target="../media/image13.jpeg"/><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9.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4.jpeg"/><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0" Type="http://schemas.openxmlformats.org/officeDocument/2006/relationships/notesSlide" Target="../notesSlides/notesSlide28.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6.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15.png"/><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2" Type="http://schemas.openxmlformats.org/officeDocument/2006/relationships/notesSlide" Target="../notesSlides/notesSlide29.xml"/><Relationship Id="rId11" Type="http://schemas.openxmlformats.org/officeDocument/2006/relationships/slideLayout" Target="../slideLayouts/slideLayout1.xml"/><Relationship Id="rId10" Type="http://schemas.openxmlformats.org/officeDocument/2006/relationships/image" Target="../media/image16.jpeg"/><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9.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1.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4.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1.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9" Type="http://schemas.openxmlformats.org/officeDocument/2006/relationships/notesSlide" Target="../notesSlides/notesSlide33.xml"/><Relationship Id="rId8" Type="http://schemas.openxmlformats.org/officeDocument/2006/relationships/slideLayout" Target="../slideLayouts/slideLayout1.xml"/><Relationship Id="rId7" Type="http://schemas.openxmlformats.org/officeDocument/2006/relationships/image" Target="../media/image17.jpeg"/><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34.xml"/><Relationship Id="rId7" Type="http://schemas.openxmlformats.org/officeDocument/2006/relationships/slideLayout" Target="../slideLayouts/slideLayout1.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9.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1.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5.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1.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1.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4.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38.xml"/><Relationship Id="rId8" Type="http://schemas.openxmlformats.org/officeDocument/2006/relationships/slideLayout" Target="../slideLayouts/slideLayout1.xml"/><Relationship Id="rId7" Type="http://schemas.openxmlformats.org/officeDocument/2006/relationships/image" Target="../media/image18.jpeg"/><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slideLayout" Target="../slideLayouts/slideLayout1.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slideLayout" Target="../slideLayouts/slideLayout1.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41.xml"/><Relationship Id="rId6" Type="http://schemas.openxmlformats.org/officeDocument/2006/relationships/slideLayout" Target="../slideLayouts/slideLayout1.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1.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8.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2" Type="http://schemas.openxmlformats.org/officeDocument/2006/relationships/notesSlide" Target="../notesSlides/notesSlide43.xml"/><Relationship Id="rId11" Type="http://schemas.openxmlformats.org/officeDocument/2006/relationships/slideLayout" Target="../slideLayouts/slideLayout1.xml"/><Relationship Id="rId10" Type="http://schemas.openxmlformats.org/officeDocument/2006/relationships/tags" Target="../tags/tag247.xml"/><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1.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45.xml"/><Relationship Id="rId6" Type="http://schemas.openxmlformats.org/officeDocument/2006/relationships/slideLayout" Target="../slideLayouts/slideLayout1.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image" Target="../media/image1.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7.xml"/><Relationship Id="rId1" Type="http://schemas.openxmlformats.org/officeDocument/2006/relationships/image" Target="../media/image1.jpeg"/></Relationships>
</file>

<file path=ppt/slides/_rels/slide59.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1.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2.xml"/><Relationship Id="rId1" Type="http://schemas.openxmlformats.org/officeDocument/2006/relationships/image" Target="../media/image1.jpeg"/></Relationships>
</file>

<file path=ppt/slides/_rels/slide61.xml.rels><?xml version="1.0" encoding="UTF-8" standalone="yes"?>
<Relationships xmlns="http://schemas.openxmlformats.org/package/2006/relationships"><Relationship Id="rId9" Type="http://schemas.openxmlformats.org/officeDocument/2006/relationships/notesSlide" Target="../notesSlides/notesSlide47.xml"/><Relationship Id="rId8" Type="http://schemas.openxmlformats.org/officeDocument/2006/relationships/slideLayout" Target="../slideLayouts/slideLayout1.xml"/><Relationship Id="rId7" Type="http://schemas.openxmlformats.org/officeDocument/2006/relationships/image" Target="../media/image19.jpeg"/><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image" Target="../media/image1.jpeg"/></Relationships>
</file>

<file path=ppt/slides/_rels/slide62.xml.rels><?xml version="1.0" encoding="UTF-8" standalone="yes"?>
<Relationships xmlns="http://schemas.openxmlformats.org/package/2006/relationships"><Relationship Id="rId8" Type="http://schemas.openxmlformats.org/officeDocument/2006/relationships/notesSlide" Target="../notesSlides/notesSlide48.xml"/><Relationship Id="rId7" Type="http://schemas.openxmlformats.org/officeDocument/2006/relationships/slideLayout" Target="../slideLayouts/slideLayout1.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image" Target="../media/image1.jpe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3.xml"/><Relationship Id="rId1" Type="http://schemas.openxmlformats.org/officeDocument/2006/relationships/image" Target="../media/image1.jpeg"/></Relationships>
</file>

<file path=ppt/slides/_rels/slide64.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1.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image" Target="../media/image1.jpeg"/></Relationships>
</file>

<file path=ppt/slides/_rels/slide65.xml.rels><?xml version="1.0" encoding="UTF-8" standalone="yes"?>
<Relationships xmlns="http://schemas.openxmlformats.org/package/2006/relationships"><Relationship Id="rId8" Type="http://schemas.openxmlformats.org/officeDocument/2006/relationships/notesSlide" Target="../notesSlides/notesSlide50.xml"/><Relationship Id="rId7" Type="http://schemas.openxmlformats.org/officeDocument/2006/relationships/slideLayout" Target="../slideLayouts/slideLayout1.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image" Target="../media/image1.jpeg"/></Relationships>
</file>

<file path=ppt/slides/_rels/slide66.xml.rels><?xml version="1.0" encoding="UTF-8" standalone="yes"?>
<Relationships xmlns="http://schemas.openxmlformats.org/package/2006/relationships"><Relationship Id="rId8" Type="http://schemas.openxmlformats.org/officeDocument/2006/relationships/notesSlide" Target="../notesSlides/notesSlide51.xml"/><Relationship Id="rId7" Type="http://schemas.openxmlformats.org/officeDocument/2006/relationships/slideLayout" Target="../slideLayouts/slideLayout1.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image" Target="../media/image1.jpeg"/></Relationships>
</file>

<file path=ppt/slides/_rels/slide67.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image" Target="../media/image20.jpeg"/><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3" Type="http://schemas.openxmlformats.org/officeDocument/2006/relationships/notesSlide" Target="../notesSlides/notesSlide52.xml"/><Relationship Id="rId12" Type="http://schemas.openxmlformats.org/officeDocument/2006/relationships/slideLayout" Target="../slideLayouts/slideLayout1.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image" Target="../media/image1.jpeg"/></Relationships>
</file>

<file path=ppt/slides/_rels/slide68.xml.rels><?xml version="1.0" encoding="UTF-8" standalone="yes"?>
<Relationships xmlns="http://schemas.openxmlformats.org/package/2006/relationships"><Relationship Id="rId8" Type="http://schemas.openxmlformats.org/officeDocument/2006/relationships/notesSlide" Target="../notesSlides/notesSlide53.xml"/><Relationship Id="rId7" Type="http://schemas.openxmlformats.org/officeDocument/2006/relationships/slideLayout" Target="../slideLayouts/slideLayout1.xml"/><Relationship Id="rId6" Type="http://schemas.openxmlformats.org/officeDocument/2006/relationships/tags" Target="../tags/tag302.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image" Target="../media/image1.jpeg"/></Relationships>
</file>

<file path=ppt/slides/_rels/slide69.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1.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image" Target="../media/image1.jpeg"/></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xml"/><Relationship Id="rId2" Type="http://schemas.openxmlformats.org/officeDocument/2006/relationships/tags" Target="../tags/tag306.xml"/><Relationship Id="rId1" Type="http://schemas.openxmlformats.org/officeDocument/2006/relationships/image" Target="../media/image1.jpeg"/></Relationships>
</file>

<file path=ppt/slides/_rels/slide71.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4" Type="http://schemas.openxmlformats.org/officeDocument/2006/relationships/notesSlide" Target="../notesSlides/notesSlide56.xml"/><Relationship Id="rId13" Type="http://schemas.openxmlformats.org/officeDocument/2006/relationships/slideLayout" Target="../slideLayouts/slideLayout1.xml"/><Relationship Id="rId12" Type="http://schemas.openxmlformats.org/officeDocument/2006/relationships/tags" Target="../tags/tag317.xml"/><Relationship Id="rId11" Type="http://schemas.openxmlformats.org/officeDocument/2006/relationships/tags" Target="../tags/tag316.xml"/><Relationship Id="rId10" Type="http://schemas.openxmlformats.org/officeDocument/2006/relationships/tags" Target="../tags/tag315.xml"/><Relationship Id="rId1" Type="http://schemas.openxmlformats.org/officeDocument/2006/relationships/image" Target="../media/image1.jpeg"/></Relationships>
</file>

<file path=ppt/slides/_rels/slide72.xml.rels><?xml version="1.0" encoding="UTF-8" standalone="yes"?>
<Relationships xmlns="http://schemas.openxmlformats.org/package/2006/relationships"><Relationship Id="rId6" Type="http://schemas.openxmlformats.org/officeDocument/2006/relationships/notesSlide" Target="../notesSlides/notesSlide57.xml"/><Relationship Id="rId5" Type="http://schemas.openxmlformats.org/officeDocument/2006/relationships/slideLayout" Target="../slideLayouts/slideLayout1.xml"/><Relationship Id="rId4" Type="http://schemas.openxmlformats.org/officeDocument/2006/relationships/image" Target="../media/image21.png"/><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image" Target="../media/image1.jpeg"/></Relationships>
</file>

<file path=ppt/slides/_rels/slide73.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1.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image" Target="../media/image1.jpeg"/></Relationships>
</file>

<file path=ppt/slides/_rels/slide74.xml.rels><?xml version="1.0" encoding="UTF-8" standalone="yes"?>
<Relationships xmlns="http://schemas.openxmlformats.org/package/2006/relationships"><Relationship Id="rId6" Type="http://schemas.openxmlformats.org/officeDocument/2006/relationships/notesSlide" Target="../notesSlides/notesSlide59.xml"/><Relationship Id="rId5" Type="http://schemas.openxmlformats.org/officeDocument/2006/relationships/slideLayout" Target="../slideLayouts/slideLayout1.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image" Target="../media/image1.jpeg"/></Relationships>
</file>

<file path=ppt/slides/_rels/slide75.xml.rels><?xml version="1.0" encoding="UTF-8" standalone="yes"?>
<Relationships xmlns="http://schemas.openxmlformats.org/package/2006/relationships"><Relationship Id="rId6" Type="http://schemas.openxmlformats.org/officeDocument/2006/relationships/notesSlide" Target="../notesSlides/notesSlide60.xml"/><Relationship Id="rId5" Type="http://schemas.openxmlformats.org/officeDocument/2006/relationships/slideLayout" Target="../slideLayouts/slideLayout1.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image" Target="../media/image1.jpeg"/></Relationships>
</file>

<file path=ppt/slides/_rels/slide76.xml.rels><?xml version="1.0" encoding="UTF-8" standalone="yes"?>
<Relationships xmlns="http://schemas.openxmlformats.org/package/2006/relationships"><Relationship Id="rId6" Type="http://schemas.openxmlformats.org/officeDocument/2006/relationships/notesSlide" Target="../notesSlides/notesSlide61.xml"/><Relationship Id="rId5" Type="http://schemas.openxmlformats.org/officeDocument/2006/relationships/slideLayout" Target="../slideLayouts/slideLayout1.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image" Target="../media/image1.jpeg"/></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19.xml"/><Relationship Id="rId2" Type="http://schemas.openxmlformats.org/officeDocument/2006/relationships/image" Target="../media/image3.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2" Type="http://schemas.openxmlformats.org/officeDocument/2006/relationships/slideLayout" Target="../slideLayouts/slideLayout2.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5" name="Picture 4" descr="cloud.png"/>
          <p:cNvPicPr>
            <a:picLocks noChangeAspect="1"/>
          </p:cNvPicPr>
          <p:nvPr/>
        </p:nvPicPr>
        <p:blipFill>
          <a:blip r:embed="rId2" cstate="print"/>
          <a:stretch>
            <a:fillRect/>
          </a:stretch>
        </p:blipFill>
        <p:spPr>
          <a:xfrm>
            <a:off x="474345" y="138430"/>
            <a:ext cx="8195310" cy="4744085"/>
          </a:xfrm>
          <a:prstGeom prst="rect">
            <a:avLst/>
          </a:prstGeom>
        </p:spPr>
      </p:pic>
      <p:sp>
        <p:nvSpPr>
          <p:cNvPr id="16" name="文本框 15"/>
          <p:cNvSpPr txBox="1"/>
          <p:nvPr/>
        </p:nvSpPr>
        <p:spPr>
          <a:xfrm>
            <a:off x="1676400" y="1068705"/>
            <a:ext cx="5791200" cy="722630"/>
          </a:xfrm>
          <a:prstGeom prst="rect">
            <a:avLst/>
          </a:prstGeom>
          <a:noFill/>
        </p:spPr>
        <p:txBody>
          <a:bodyPr wrap="none" rtlCol="0">
            <a:noAutofit/>
          </a:bodyPr>
          <a:lstStyle/>
          <a:p>
            <a:pPr algn="l"/>
            <a:r>
              <a:rPr lang="zh-CN" altLang="en-US" sz="4400" b="1" dirty="0">
                <a:solidFill>
                  <a:schemeClr val="bg1"/>
                </a:solidFill>
              </a:rPr>
              <a:t>《学前教育基础知识》</a:t>
            </a:r>
            <a:endParaRPr lang="zh-CN" altLang="en-US" sz="4400" b="1" dirty="0">
              <a:solidFill>
                <a:schemeClr val="bg1"/>
              </a:solidFill>
            </a:endParaRPr>
          </a:p>
        </p:txBody>
      </p:sp>
      <p:sp>
        <p:nvSpPr>
          <p:cNvPr id="17" name="文本框 16"/>
          <p:cNvSpPr txBox="1"/>
          <p:nvPr/>
        </p:nvSpPr>
        <p:spPr>
          <a:xfrm>
            <a:off x="1682115" y="1976755"/>
            <a:ext cx="5483860" cy="1391285"/>
          </a:xfrm>
          <a:prstGeom prst="rect">
            <a:avLst/>
          </a:prstGeom>
          <a:noFill/>
        </p:spPr>
        <p:txBody>
          <a:bodyPr wrap="square" rtlCol="0">
            <a:noAutofit/>
          </a:bodyPr>
          <a:lstStyle/>
          <a:p>
            <a:pPr algn="ctr">
              <a:lnSpc>
                <a:spcPct val="150000"/>
              </a:lnSpc>
            </a:pPr>
            <a:r>
              <a:rPr lang="zh-CN" altLang="en-US" sz="2800" b="1" dirty="0">
                <a:solidFill>
                  <a:schemeClr val="bg1"/>
                </a:solidFill>
              </a:rPr>
              <a:t>主题</a:t>
            </a:r>
            <a:r>
              <a:rPr lang="en-US" altLang="zh-CN" sz="2800" b="1" dirty="0">
                <a:solidFill>
                  <a:schemeClr val="bg1"/>
                </a:solidFill>
              </a:rPr>
              <a:t>7</a:t>
            </a:r>
            <a:r>
              <a:rPr lang="en-US" altLang="zh-CN" sz="2800" b="1" dirty="0">
                <a:solidFill>
                  <a:schemeClr val="bg1"/>
                </a:solidFill>
              </a:rPr>
              <a:t>  </a:t>
            </a:r>
            <a:endParaRPr lang="en-US" altLang="zh-CN" sz="2800" b="1" dirty="0">
              <a:solidFill>
                <a:schemeClr val="bg1"/>
              </a:solidFill>
            </a:endParaRPr>
          </a:p>
          <a:p>
            <a:pPr algn="ctr">
              <a:lnSpc>
                <a:spcPct val="150000"/>
              </a:lnSpc>
            </a:pPr>
            <a:r>
              <a:rPr lang="zh-CN" altLang="en-US" sz="2800" b="1" dirty="0">
                <a:solidFill>
                  <a:schemeClr val="bg1"/>
                </a:solidFill>
              </a:rPr>
              <a:t>幼儿园</a:t>
            </a:r>
            <a:r>
              <a:rPr lang="zh-CN" altLang="en-US" sz="2800" b="1" dirty="0">
                <a:solidFill>
                  <a:schemeClr val="bg1"/>
                </a:solidFill>
              </a:rPr>
              <a:t>游戏</a:t>
            </a:r>
            <a:endParaRPr lang="zh-CN" altLang="en-US" sz="2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by="(-#ppt_w*2)" calcmode="lin" valueType="num">
                                      <p:cBhvr rctx="PPT">
                                        <p:cTn id="13" dur="500" autoRev="1" fill="hold">
                                          <p:stCondLst>
                                            <p:cond delay="0"/>
                                          </p:stCondLst>
                                        </p:cTn>
                                        <p:tgtEl>
                                          <p:spTgt spid="16"/>
                                        </p:tgtEl>
                                        <p:attrNameLst>
                                          <p:attrName>ppt_w</p:attrName>
                                        </p:attrNameLst>
                                      </p:cBhvr>
                                    </p:anim>
                                    <p:anim by="(#ppt_w*0.50)" calcmode="lin" valueType="num">
                                      <p:cBhvr>
                                        <p:cTn id="14" dur="500" decel="50000" autoRev="1" fill="hold">
                                          <p:stCondLst>
                                            <p:cond delay="0"/>
                                          </p:stCondLst>
                                        </p:cTn>
                                        <p:tgtEl>
                                          <p:spTgt spid="16"/>
                                        </p:tgtEl>
                                        <p:attrNameLst>
                                          <p:attrName>ppt_x</p:attrName>
                                        </p:attrNameLst>
                                      </p:cBhvr>
                                    </p:anim>
                                    <p:anim from="(-#ppt_h/2)" to="(#ppt_y)" calcmode="lin" valueType="num">
                                      <p:cBhvr>
                                        <p:cTn id="15" dur="1000" fill="hold">
                                          <p:stCondLst>
                                            <p:cond delay="0"/>
                                          </p:stCondLst>
                                        </p:cTn>
                                        <p:tgtEl>
                                          <p:spTgt spid="16"/>
                                        </p:tgtEl>
                                        <p:attrNameLst>
                                          <p:attrName>ppt_y</p:attrName>
                                        </p:attrNameLst>
                                      </p:cBhvr>
                                    </p:anim>
                                    <p:animRot by="21600000">
                                      <p:cBhvr>
                                        <p:cTn id="16" dur="1000" fill="hold">
                                          <p:stCondLst>
                                            <p:cond delay="0"/>
                                          </p:stCondLst>
                                        </p:cTn>
                                        <p:tgtEl>
                                          <p:spTgt spid="16"/>
                                        </p:tgtEl>
                                        <p:attrNameLst>
                                          <p:attrName>r</p:attrName>
                                        </p:attrNameLst>
                                      </p:cBhvr>
                                    </p:animRot>
                                  </p:childTnLst>
                                </p:cTn>
                              </p:par>
                            </p:childTnLst>
                          </p:cTn>
                        </p:par>
                        <p:par>
                          <p:cTn id="17" fill="hold">
                            <p:stCondLst>
                              <p:cond delay="29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61" name="Rectangle 70"/>
          <p:cNvSpPr/>
          <p:nvPr>
            <p:custDataLst>
              <p:tags r:id="rId2"/>
            </p:custDataLst>
          </p:nvPr>
        </p:nvSpPr>
        <p:spPr>
          <a:xfrm>
            <a:off x="695325" y="1788795"/>
            <a:ext cx="3539490" cy="1699260"/>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3"/>
            </p:custDataLst>
          </p:nvPr>
        </p:nvSpPr>
        <p:spPr>
          <a:xfrm>
            <a:off x="694690" y="2183765"/>
            <a:ext cx="3449320" cy="1065530"/>
          </a:xfrm>
          <a:prstGeom prst="rect">
            <a:avLst/>
          </a:prstGeom>
          <a:noFill/>
        </p:spPr>
        <p:txBody>
          <a:bodyPr wrap="square" lIns="68580" tIns="34290" rIns="68580" bIns="34290" rtlCol="0">
            <a:noAutofit/>
          </a:bodyPr>
          <a:p>
            <a:pPr marR="0" lvl="0" indent="0" algn="just" defTabSz="914400" rtl="0" fontAlgn="auto">
              <a:lnSpc>
                <a:spcPts val="23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幼儿可以</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依靠想象不断变换物体的功能</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不断变换人物的角色</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不断变换游戏的情节</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，幼儿在想象中把狭小的游戏场所变成无比广阔的天地。</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4"/>
            </p:custDataLst>
          </p:nvPr>
        </p:nvSpPr>
        <p:spPr>
          <a:xfrm>
            <a:off x="695325" y="1802765"/>
            <a:ext cx="3539490" cy="381000"/>
          </a:xfrm>
          <a:prstGeom prst="rect">
            <a:avLst/>
          </a:prstGeom>
          <a:solidFill>
            <a:schemeClr val="accent1"/>
          </a:solidFill>
          <a:ln>
            <a:noFill/>
          </a:ln>
        </p:spPr>
        <p:txBody>
          <a:bodyPr wrap="square" lIns="68580" tIns="34290" rIns="68580" bIns="34290"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想象性</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5"/>
            </p:custDataLst>
          </p:nvPr>
        </p:nvSpPr>
        <p:spPr>
          <a:xfrm>
            <a:off x="349545" y="160817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3</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6"/>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Rectangle 70"/>
          <p:cNvSpPr/>
          <p:nvPr>
            <p:custDataLst>
              <p:tags r:id="rId7"/>
            </p:custDataLst>
          </p:nvPr>
        </p:nvSpPr>
        <p:spPr>
          <a:xfrm>
            <a:off x="5098415" y="1788795"/>
            <a:ext cx="3539490" cy="1699260"/>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 name="TextBox 61"/>
          <p:cNvSpPr txBox="1"/>
          <p:nvPr>
            <p:custDataLst>
              <p:tags r:id="rId8"/>
            </p:custDataLst>
          </p:nvPr>
        </p:nvSpPr>
        <p:spPr>
          <a:xfrm>
            <a:off x="5097780" y="2230120"/>
            <a:ext cx="3470910" cy="1186180"/>
          </a:xfrm>
          <a:prstGeom prst="rect">
            <a:avLst/>
          </a:prstGeom>
          <a:noFill/>
        </p:spPr>
        <p:txBody>
          <a:bodyPr wrap="square" lIns="68580" tIns="34290" rIns="68580" bIns="34290" rtlCol="0">
            <a:noAutofit/>
          </a:bodyPr>
          <a:p>
            <a:pPr marR="0" lvl="0" indent="0" algn="just" defTabSz="914400" rtl="0" fontAlgn="auto">
              <a:lnSpc>
                <a:spcPts val="23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a:t>
            </a:r>
            <a:r>
              <a:rPr kumimoji="0" lang="zh-CN" altLang="en-US" sz="1600" i="0" u="sng"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重视的是游戏的过程</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，而非游戏的结果，</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幼儿游戏没有任何功利的目的</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，既没有外部目标，也没有内在约定。</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4" name="TextBox 62"/>
          <p:cNvSpPr txBox="1"/>
          <p:nvPr>
            <p:custDataLst>
              <p:tags r:id="rId9"/>
            </p:custDataLst>
          </p:nvPr>
        </p:nvSpPr>
        <p:spPr>
          <a:xfrm>
            <a:off x="5098415" y="1802765"/>
            <a:ext cx="3539490" cy="381000"/>
          </a:xfrm>
          <a:prstGeom prst="rect">
            <a:avLst/>
          </a:prstGeom>
          <a:solidFill>
            <a:schemeClr val="accent1"/>
          </a:solidFill>
          <a:ln>
            <a:noFill/>
          </a:ln>
        </p:spPr>
        <p:txBody>
          <a:bodyPr wrap="square" lIns="68580" tIns="34290" rIns="68580" bIns="34290"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非功利性</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Oval 71"/>
          <p:cNvSpPr/>
          <p:nvPr>
            <p:custDataLst>
              <p:tags r:id="rId10"/>
            </p:custDataLst>
          </p:nvPr>
        </p:nvSpPr>
        <p:spPr>
          <a:xfrm>
            <a:off x="4752635" y="160817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4</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300" fill="hold"/>
                                        <p:tgtEl>
                                          <p:spTgt spid="5"/>
                                        </p:tgtEl>
                                        <p:attrNameLst>
                                          <p:attrName>ppt_w</p:attrName>
                                        </p:attrNameLst>
                                      </p:cBhvr>
                                      <p:tavLst>
                                        <p:tav tm="0">
                                          <p:val>
                                            <p:fltVal val="0"/>
                                          </p:val>
                                        </p:tav>
                                        <p:tav tm="100000">
                                          <p:val>
                                            <p:strVal val="#ppt_w"/>
                                          </p:val>
                                        </p:tav>
                                      </p:tavLst>
                                    </p:anim>
                                    <p:anim calcmode="lin" valueType="num">
                                      <p:cBhvr>
                                        <p:cTn id="28" dur="300" fill="hold"/>
                                        <p:tgtEl>
                                          <p:spTgt spid="5"/>
                                        </p:tgtEl>
                                        <p:attrNameLst>
                                          <p:attrName>ppt_h</p:attrName>
                                        </p:attrNameLst>
                                      </p:cBhvr>
                                      <p:tavLst>
                                        <p:tav tm="0">
                                          <p:val>
                                            <p:fltVal val="0"/>
                                          </p:val>
                                        </p:tav>
                                        <p:tav tm="100000">
                                          <p:val>
                                            <p:strVal val="#ppt_h"/>
                                          </p:val>
                                        </p:tav>
                                      </p:tavLst>
                                    </p:anim>
                                    <p:animEffect transition="in" filter="fade">
                                      <p:cBhvr>
                                        <p:cTn id="29" dur="300"/>
                                        <p:tgtEl>
                                          <p:spTgt spid="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up)">
                                      <p:cBhvr>
                                        <p:cTn id="33" dur="300"/>
                                        <p:tgtEl>
                                          <p:spTgt spid="2"/>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300"/>
                                        <p:tgtEl>
                                          <p:spTgt spid="4"/>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600"/>
                                        <p:tgtEl>
                                          <p:spTgt spid="3"/>
                                        </p:tgtEl>
                                      </p:cBhvr>
                                    </p:animEffect>
                                    <p:anim calcmode="lin" valueType="num">
                                      <p:cBhvr>
                                        <p:cTn id="42" dur="600" fill="hold"/>
                                        <p:tgtEl>
                                          <p:spTgt spid="3"/>
                                        </p:tgtEl>
                                        <p:attrNameLst>
                                          <p:attrName>ppt_x</p:attrName>
                                        </p:attrNameLst>
                                      </p:cBhvr>
                                      <p:tavLst>
                                        <p:tav tm="0">
                                          <p:val>
                                            <p:strVal val="#ppt_x"/>
                                          </p:val>
                                        </p:tav>
                                        <p:tav tm="100000">
                                          <p:val>
                                            <p:strVal val="#ppt_x"/>
                                          </p:val>
                                        </p:tav>
                                      </p:tavLst>
                                    </p:anim>
                                    <p:anim calcmode="lin" valueType="num">
                                      <p:cBhvr>
                                        <p:cTn id="43" dur="6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P spid="2" grpId="0" bldLvl="0" animBg="1"/>
      <p:bldP spid="3" grpId="0"/>
      <p:bldP spid="4" grpId="0" bldLvl="0" animBg="1"/>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61" name="Rectangle 70"/>
          <p:cNvSpPr/>
          <p:nvPr>
            <p:custDataLst>
              <p:tags r:id="rId2"/>
            </p:custDataLst>
          </p:nvPr>
        </p:nvSpPr>
        <p:spPr>
          <a:xfrm>
            <a:off x="250190" y="1226185"/>
            <a:ext cx="5530215" cy="3201670"/>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3"/>
            </p:custDataLst>
          </p:nvPr>
        </p:nvSpPr>
        <p:spPr>
          <a:xfrm>
            <a:off x="465455" y="1667510"/>
            <a:ext cx="5254625" cy="2587625"/>
          </a:xfrm>
          <a:prstGeom prst="rect">
            <a:avLst/>
          </a:prstGeom>
          <a:noFill/>
        </p:spPr>
        <p:txBody>
          <a:bodyPr wrap="square" lIns="68580" tIns="34290" rIns="68580" bIns="34290" rtlCol="0">
            <a:noAutofit/>
          </a:bodyPr>
          <a:p>
            <a:pPr marR="0" lvl="0" indent="0" algn="just" defTabSz="914400" rtl="0" fontAlgn="auto">
              <a:lnSpc>
                <a:spcPts val="23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幼儿的游戏</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具有假想成分</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，是指幼儿的游戏</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是想象与现实的结合，是幼儿在假想的情境中对生活经验的创造性反映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①对游戏角色的假想（以人代人）</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：如扮演警察、医生、病人等角色。</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 ②对游戏材料的假想（以物代物）</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：如把木棍当筷子、把橡皮泥当面团。</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③对游戏情景的假想（情景转换）</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：如把活动室的一角当做医院。</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4"/>
            </p:custDataLst>
          </p:nvPr>
        </p:nvSpPr>
        <p:spPr>
          <a:xfrm>
            <a:off x="365125" y="1239520"/>
            <a:ext cx="5415280" cy="427990"/>
          </a:xfrm>
          <a:prstGeom prst="rect">
            <a:avLst/>
          </a:prstGeom>
          <a:solidFill>
            <a:schemeClr val="accent1"/>
          </a:solidFill>
          <a:ln>
            <a:noFill/>
          </a:ln>
        </p:spPr>
        <p:txBody>
          <a:bodyPr wrap="square" lIns="68580" tIns="34290" rIns="68580" bIns="34290"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虚构性和社会性</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5"/>
            </p:custDataLst>
          </p:nvPr>
        </p:nvSpPr>
        <p:spPr>
          <a:xfrm>
            <a:off x="250485" y="104556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5</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6"/>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2" name="图片 112" descr="图片1"/>
          <p:cNvPicPr>
            <a:picLocks noChangeAspect="1"/>
          </p:cNvPicPr>
          <p:nvPr/>
        </p:nvPicPr>
        <p:blipFill>
          <a:blip r:embed="rId7"/>
          <a:stretch>
            <a:fillRect/>
          </a:stretch>
        </p:blipFill>
        <p:spPr>
          <a:xfrm>
            <a:off x="5806440" y="1524635"/>
            <a:ext cx="3201035" cy="26168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grpSp>
        <p:nvGrpSpPr>
          <p:cNvPr id="37" name="组合 36"/>
          <p:cNvGrpSpPr/>
          <p:nvPr>
            <p:custDataLst>
              <p:tags r:id="rId2"/>
            </p:custDataLst>
          </p:nvPr>
        </p:nvGrpSpPr>
        <p:grpSpPr>
          <a:xfrm>
            <a:off x="311049" y="1530795"/>
            <a:ext cx="1501663" cy="671415"/>
            <a:chOff x="465719" y="1295954"/>
            <a:chExt cx="1658494" cy="740511"/>
          </a:xfrm>
        </p:grpSpPr>
        <p:sp>
          <p:nvSpPr>
            <p:cNvPr id="38" name="Freeform 1"/>
            <p:cNvSpPr>
              <a:spLocks noChangeArrowheads="1"/>
            </p:cNvSpPr>
            <p:nvPr>
              <p:custDataLst>
                <p:tags r:id="rId3"/>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4"/>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5"/>
            </p:custDataLst>
          </p:nvPr>
        </p:nvSpPr>
        <p:spPr>
          <a:xfrm>
            <a:off x="1972945" y="1687195"/>
            <a:ext cx="6807835" cy="66738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游戏</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有利于幼儿大肌肉、小肌肉、躯干肌肉的发展</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有助于幼儿感觉运动技能的提高</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有助于幼儿对身体机能的认识</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6"/>
            </p:custDataLst>
          </p:nvPr>
        </p:nvSpPr>
        <p:spPr>
          <a:xfrm>
            <a:off x="1866900" y="1447165"/>
            <a:ext cx="2901950"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en-US" altLang="zh-CN"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1.</a:t>
            </a:r>
            <a:r>
              <a:rPr kumimoji="0" lang="zh-CN" altLang="en-US"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促进幼儿体力的发展</a:t>
            </a:r>
            <a:endParaRPr kumimoji="0" lang="zh-CN" altLang="en-US"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endParaRPr>
          </a:p>
        </p:txBody>
      </p:sp>
      <p:grpSp>
        <p:nvGrpSpPr>
          <p:cNvPr id="42" name="组合 41"/>
          <p:cNvGrpSpPr/>
          <p:nvPr>
            <p:custDataLst>
              <p:tags r:id="rId7"/>
            </p:custDataLst>
          </p:nvPr>
        </p:nvGrpSpPr>
        <p:grpSpPr>
          <a:xfrm>
            <a:off x="311049" y="3813369"/>
            <a:ext cx="1501663" cy="703527"/>
            <a:chOff x="465719" y="3291830"/>
            <a:chExt cx="1658494" cy="740511"/>
          </a:xfrm>
        </p:grpSpPr>
        <p:sp>
          <p:nvSpPr>
            <p:cNvPr id="43" name="Freeform 1"/>
            <p:cNvSpPr>
              <a:spLocks noChangeArrowheads="1"/>
            </p:cNvSpPr>
            <p:nvPr>
              <p:custDataLst>
                <p:tags r:id="rId8"/>
              </p:custDataLst>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44" name="Picture 2"/>
            <p:cNvPicPr>
              <a:picLocks noChangeAspect="1" noChangeArrowheads="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TextBox 45"/>
          <p:cNvSpPr txBox="1"/>
          <p:nvPr>
            <p:custDataLst>
              <p:tags r:id="rId11"/>
            </p:custDataLst>
          </p:nvPr>
        </p:nvSpPr>
        <p:spPr>
          <a:xfrm>
            <a:off x="1866900" y="2606040"/>
            <a:ext cx="2901950"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2.促进幼儿智力的发展</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7" name="TextBox 46"/>
          <p:cNvSpPr txBox="1"/>
          <p:nvPr>
            <p:custDataLst>
              <p:tags r:id="rId12"/>
            </p:custDataLst>
          </p:nvPr>
        </p:nvSpPr>
        <p:spPr>
          <a:xfrm>
            <a:off x="1972945" y="4004310"/>
            <a:ext cx="6807835" cy="66738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游戏为幼儿</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提供了宽松的心理氛围</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，进一步</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催发了幼儿的探究行为</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激发了幼儿的发散性思维</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提高了幼儿的创造性水平</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8" name="TextBox 47"/>
          <p:cNvSpPr txBox="1"/>
          <p:nvPr>
            <p:custDataLst>
              <p:tags r:id="rId13"/>
            </p:custDataLst>
          </p:nvPr>
        </p:nvSpPr>
        <p:spPr>
          <a:xfrm>
            <a:off x="1866900" y="3707765"/>
            <a:ext cx="3239770"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zh-CN" altLang="en-US"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3.促进幼儿创造力的发展</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grpSp>
        <p:nvGrpSpPr>
          <p:cNvPr id="49" name="Group 4"/>
          <p:cNvGrpSpPr/>
          <p:nvPr>
            <p:custDataLst>
              <p:tags r:id="rId14"/>
            </p:custDataLst>
          </p:nvPr>
        </p:nvGrpSpPr>
        <p:grpSpPr>
          <a:xfrm>
            <a:off x="311049" y="2675240"/>
            <a:ext cx="1501663" cy="702856"/>
            <a:chOff x="1372486" y="3793072"/>
            <a:chExt cx="6146978" cy="2804667"/>
          </a:xfrm>
        </p:grpSpPr>
        <p:sp>
          <p:nvSpPr>
            <p:cNvPr id="50" name="Freeform 1"/>
            <p:cNvSpPr>
              <a:spLocks noChangeArrowheads="1"/>
            </p:cNvSpPr>
            <p:nvPr>
              <p:custDataLst>
                <p:tags r:id="rId15"/>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6"/>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7"/>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8"/>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9"/>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20"/>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21"/>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22"/>
            </p:custDataLst>
          </p:nvPr>
        </p:nvSpPr>
        <p:spPr>
          <a:xfrm>
            <a:off x="1972945" y="2926715"/>
            <a:ext cx="6808470" cy="681355"/>
          </a:xfrm>
          <a:prstGeom prst="rect">
            <a:avLst/>
          </a:prstGeom>
          <a:noFill/>
          <a:ln w="9525">
            <a:noFill/>
          </a:ln>
        </p:spPr>
        <p:txBody>
          <a:bodyPr wrap="square">
            <a:spAutoFit/>
          </a:bodyPr>
          <a:p>
            <a:pPr indent="0" algn="l" fontAlgn="auto">
              <a:lnSpc>
                <a:spcPts val="2300"/>
              </a:lnSpc>
            </a:pPr>
            <a:r>
              <a:rPr lang="en-US" altLang="zh-CN" sz="1600" b="0" noProof="0" dirty="0">
                <a:solidFill>
                  <a:prstClr val="black">
                    <a:lumMod val="95000"/>
                    <a:lumOff val="5000"/>
                  </a:prstClr>
                </a:solidFill>
                <a:latin typeface="黑体" panose="02010609060101010101" charset="-122"/>
                <a:ea typeface="黑体" panose="02010609060101010101" charset="-122"/>
              </a:rPr>
              <a:t>  </a:t>
            </a:r>
            <a:r>
              <a:rPr lang="zh-CN" altLang="en-US" sz="1600" b="0" noProof="0" dirty="0">
                <a:solidFill>
                  <a:prstClr val="black">
                    <a:lumMod val="95000"/>
                    <a:lumOff val="5000"/>
                  </a:prstClr>
                </a:solidFill>
                <a:latin typeface="黑体" panose="02010609060101010101" charset="-122"/>
                <a:ea typeface="黑体" panose="02010609060101010101" charset="-122"/>
              </a:rPr>
              <a:t>游戏进一步</a:t>
            </a:r>
            <a:r>
              <a:rPr lang="zh-CN" altLang="en-US" sz="1600" b="0" u="sng" noProof="0" dirty="0">
                <a:solidFill>
                  <a:prstClr val="black">
                    <a:lumMod val="95000"/>
                    <a:lumOff val="5000"/>
                  </a:prstClr>
                </a:solidFill>
                <a:latin typeface="黑体" panose="02010609060101010101" charset="-122"/>
                <a:ea typeface="黑体" panose="02010609060101010101" charset="-122"/>
              </a:rPr>
              <a:t>丰富了幼儿的知识</a:t>
            </a:r>
            <a:r>
              <a:rPr lang="zh-CN" altLang="en-US" sz="1600" b="0" noProof="0" dirty="0">
                <a:solidFill>
                  <a:prstClr val="black">
                    <a:lumMod val="95000"/>
                    <a:lumOff val="5000"/>
                  </a:prstClr>
                </a:solidFill>
                <a:latin typeface="黑体" panose="02010609060101010101" charset="-122"/>
                <a:ea typeface="黑体" panose="02010609060101010101" charset="-122"/>
              </a:rPr>
              <a:t>，</a:t>
            </a:r>
            <a:r>
              <a:rPr lang="zh-CN" altLang="en-US" sz="1600" b="0" u="sng" noProof="0" dirty="0">
                <a:solidFill>
                  <a:prstClr val="black">
                    <a:lumMod val="95000"/>
                    <a:lumOff val="5000"/>
                  </a:prstClr>
                </a:solidFill>
                <a:latin typeface="黑体" panose="02010609060101010101" charset="-122"/>
                <a:ea typeface="黑体" panose="02010609060101010101" charset="-122"/>
              </a:rPr>
              <a:t>提高了幼儿的感知能力</a:t>
            </a:r>
            <a:r>
              <a:rPr lang="zh-CN" altLang="en-US" sz="1600" b="0" noProof="0" dirty="0">
                <a:solidFill>
                  <a:prstClr val="black">
                    <a:lumMod val="95000"/>
                    <a:lumOff val="5000"/>
                  </a:prstClr>
                </a:solidFill>
                <a:latin typeface="黑体" panose="02010609060101010101" charset="-122"/>
                <a:ea typeface="黑体" panose="02010609060101010101" charset="-122"/>
              </a:rPr>
              <a:t>，</a:t>
            </a:r>
            <a:r>
              <a:rPr lang="zh-CN" altLang="en-US" sz="1600" b="0" u="sng" noProof="0" dirty="0">
                <a:solidFill>
                  <a:prstClr val="black">
                    <a:lumMod val="95000"/>
                    <a:lumOff val="5000"/>
                  </a:prstClr>
                </a:solidFill>
                <a:latin typeface="黑体" panose="02010609060101010101" charset="-122"/>
                <a:ea typeface="黑体" panose="02010609060101010101" charset="-122"/>
              </a:rPr>
              <a:t>激发了幼儿的想象力</a:t>
            </a:r>
            <a:r>
              <a:rPr lang="zh-CN" altLang="en-US" sz="1600" b="0" noProof="0" dirty="0">
                <a:solidFill>
                  <a:prstClr val="black">
                    <a:lumMod val="95000"/>
                    <a:lumOff val="5000"/>
                  </a:prstClr>
                </a:solidFill>
                <a:latin typeface="黑体" panose="02010609060101010101" charset="-122"/>
                <a:ea typeface="黑体" panose="02010609060101010101" charset="-122"/>
              </a:rPr>
              <a:t>，</a:t>
            </a:r>
            <a:r>
              <a:rPr lang="zh-CN" altLang="en-US" sz="1600" b="0" u="sng" noProof="0" dirty="0">
                <a:solidFill>
                  <a:prstClr val="black">
                    <a:lumMod val="95000"/>
                    <a:lumOff val="5000"/>
                  </a:prstClr>
                </a:solidFill>
                <a:latin typeface="黑体" panose="02010609060101010101" charset="-122"/>
                <a:ea typeface="黑体" panose="02010609060101010101" charset="-122"/>
              </a:rPr>
              <a:t>发展了幼儿的思维能力</a:t>
            </a:r>
            <a:r>
              <a:rPr lang="zh-CN" altLang="en-US" sz="1600" b="0" noProof="0" dirty="0">
                <a:solidFill>
                  <a:prstClr val="black">
                    <a:lumMod val="95000"/>
                    <a:lumOff val="5000"/>
                  </a:prstClr>
                </a:solidFill>
                <a:latin typeface="黑体" panose="02010609060101010101" charset="-122"/>
                <a:ea typeface="黑体" panose="02010609060101010101" charset="-122"/>
              </a:rPr>
              <a:t>，</a:t>
            </a:r>
            <a:r>
              <a:rPr lang="zh-CN" altLang="en-US" sz="1600" b="0" u="sng" noProof="0" dirty="0">
                <a:solidFill>
                  <a:prstClr val="black">
                    <a:lumMod val="95000"/>
                    <a:lumOff val="5000"/>
                  </a:prstClr>
                </a:solidFill>
                <a:latin typeface="黑体" panose="02010609060101010101" charset="-122"/>
                <a:ea typeface="黑体" panose="02010609060101010101" charset="-122"/>
              </a:rPr>
              <a:t>培养了幼儿的语言能力</a:t>
            </a:r>
            <a:r>
              <a:rPr lang="zh-CN" altLang="en-US" sz="1600" b="0" noProof="0" dirty="0">
                <a:solidFill>
                  <a:prstClr val="black">
                    <a:lumMod val="95000"/>
                    <a:lumOff val="5000"/>
                  </a:prstClr>
                </a:solidFill>
                <a:latin typeface="黑体" panose="02010609060101010101" charset="-122"/>
                <a:ea typeface="黑体" panose="02010609060101010101" charset="-122"/>
              </a:rPr>
              <a:t>。</a:t>
            </a:r>
            <a:endParaRPr lang="zh-CN" altLang="en-US" sz="16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2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24"/>
            </p:custDataLst>
          </p:nvPr>
        </p:nvSpPr>
        <p:spPr>
          <a:xfrm>
            <a:off x="454025" y="799465"/>
            <a:ext cx="484632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三、幼儿游戏的教育</a:t>
            </a: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作用</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3000"/>
                            </p:stCondLst>
                            <p:childTnLst>
                              <p:par>
                                <p:cTn id="27" presetID="2" presetClass="entr" presetSubtype="8" decel="100000"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0-#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left)">
                                      <p:cBhvr>
                                        <p:cTn id="38"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grpSp>
        <p:nvGrpSpPr>
          <p:cNvPr id="37" name="组合 36"/>
          <p:cNvGrpSpPr/>
          <p:nvPr>
            <p:custDataLst>
              <p:tags r:id="rId2"/>
            </p:custDataLst>
          </p:nvPr>
        </p:nvGrpSpPr>
        <p:grpSpPr>
          <a:xfrm>
            <a:off x="311049" y="1137095"/>
            <a:ext cx="1501663" cy="671415"/>
            <a:chOff x="465719" y="1295954"/>
            <a:chExt cx="1658494" cy="740511"/>
          </a:xfrm>
        </p:grpSpPr>
        <p:sp>
          <p:nvSpPr>
            <p:cNvPr id="38" name="Freeform 1"/>
            <p:cNvSpPr>
              <a:spLocks noChangeArrowheads="1"/>
            </p:cNvSpPr>
            <p:nvPr>
              <p:custDataLst>
                <p:tags r:id="rId3"/>
              </p:custDataLst>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custDataLst>
                <p:tags r:id="rId4"/>
              </p:custDataLst>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custDataLst>
              <p:tags r:id="rId5"/>
            </p:custDataLst>
          </p:nvPr>
        </p:nvSpPr>
        <p:spPr>
          <a:xfrm>
            <a:off x="1972945" y="1293495"/>
            <a:ext cx="6807835" cy="66738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游戏使幼儿</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有机会表现自己的情感</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能给幼儿带来极大的欢愉</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充分体验到快乐</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，能帮助幼儿</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克服恐惧情绪</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，使幼儿</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进行情感宣泄</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1" name="TextBox 40"/>
          <p:cNvSpPr txBox="1"/>
          <p:nvPr>
            <p:custDataLst>
              <p:tags r:id="rId6"/>
            </p:custDataLst>
          </p:nvPr>
        </p:nvSpPr>
        <p:spPr>
          <a:xfrm>
            <a:off x="1866900" y="1053465"/>
            <a:ext cx="2901950"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en-US" altLang="zh-CN"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4.</a:t>
            </a:r>
            <a:r>
              <a:rPr kumimoji="0" lang="zh-CN" altLang="en-US"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促进幼儿情感的发展</a:t>
            </a:r>
            <a:endParaRPr kumimoji="0" lang="zh-CN" altLang="en-US"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endParaRPr>
          </a:p>
        </p:txBody>
      </p:sp>
      <p:grpSp>
        <p:nvGrpSpPr>
          <p:cNvPr id="42" name="组合 41"/>
          <p:cNvGrpSpPr/>
          <p:nvPr>
            <p:custDataLst>
              <p:tags r:id="rId7"/>
            </p:custDataLst>
          </p:nvPr>
        </p:nvGrpSpPr>
        <p:grpSpPr>
          <a:xfrm>
            <a:off x="311049" y="3419669"/>
            <a:ext cx="1501663" cy="703527"/>
            <a:chOff x="465719" y="3291830"/>
            <a:chExt cx="1658494" cy="740511"/>
          </a:xfrm>
        </p:grpSpPr>
        <p:sp>
          <p:nvSpPr>
            <p:cNvPr id="43" name="Freeform 1"/>
            <p:cNvSpPr>
              <a:spLocks noChangeArrowheads="1"/>
            </p:cNvSpPr>
            <p:nvPr>
              <p:custDataLst>
                <p:tags r:id="rId8"/>
              </p:custDataLst>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44" name="Picture 2"/>
            <p:cNvPicPr>
              <a:picLocks noChangeAspect="1" noChangeArrowheads="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TextBox 45"/>
          <p:cNvSpPr txBox="1"/>
          <p:nvPr>
            <p:custDataLst>
              <p:tags r:id="rId11"/>
            </p:custDataLst>
          </p:nvPr>
        </p:nvSpPr>
        <p:spPr>
          <a:xfrm>
            <a:off x="1866900" y="2212340"/>
            <a:ext cx="2901950"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en-US" altLang="zh-CN"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5</a:t>
            </a:r>
            <a:r>
              <a:rPr kumimoji="0" lang="zh-CN" altLang="en-US"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.促进幼儿社会性的发展</a:t>
            </a:r>
            <a:endParaRPr kumimoji="0" lang="zh-CN" altLang="en-US" sz="1600" b="1" i="0" kern="1200" cap="none" spc="0" normalizeH="0" baseline="0" noProof="0" dirty="0">
              <a:solidFill>
                <a:prstClr val="black">
                  <a:lumMod val="75000"/>
                  <a:lumOff val="25000"/>
                </a:prstClr>
              </a:solidFill>
              <a:latin typeface="微软雅黑" panose="020B0503020204020204" pitchFamily="34" charset="-122"/>
              <a:ea typeface="微软雅黑" panose="020B0503020204020204" pitchFamily="34" charset="-122"/>
              <a:cs typeface="+mn-cs"/>
            </a:endParaRPr>
          </a:p>
        </p:txBody>
      </p:sp>
      <p:sp>
        <p:nvSpPr>
          <p:cNvPr id="47" name="TextBox 46"/>
          <p:cNvSpPr txBox="1"/>
          <p:nvPr>
            <p:custDataLst>
              <p:tags r:id="rId12"/>
            </p:custDataLst>
          </p:nvPr>
        </p:nvSpPr>
        <p:spPr>
          <a:xfrm>
            <a:off x="1972945" y="3610610"/>
            <a:ext cx="6807835" cy="667385"/>
          </a:xfrm>
          <a:prstGeom prst="rect">
            <a:avLst/>
          </a:prstGeom>
          <a:noFill/>
        </p:spPr>
        <p:txBody>
          <a:bodyPr wrap="square" lIns="78230" tIns="39115" rIns="78230" bIns="39115" rtlCol="0">
            <a:spAutoFit/>
          </a:bodyPr>
          <a:p>
            <a:pPr marR="0" indent="0" defTabSz="914400" fontAlgn="auto">
              <a:lnSpc>
                <a:spcPts val="2300"/>
              </a:lnSpc>
              <a:spcBef>
                <a:spcPts val="0"/>
              </a:spcBef>
              <a:spcAft>
                <a:spcPts val="0"/>
              </a:spcAft>
              <a:buClrTx/>
              <a:buSzTx/>
              <a:buFontTx/>
              <a:buNone/>
              <a:defRPr/>
            </a:pPr>
            <a:r>
              <a:rPr kumimoji="0" lang="en-US" altLang="zh-CN"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  </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游戏的</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设施有利于幼儿领略美</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，游戏的</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内容有益于幼儿欣赏美</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，游戏的</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成果有助于幼儿再现美</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，游戏的</a:t>
            </a:r>
            <a:r>
              <a:rPr kumimoji="0" lang="zh-CN" altLang="en-US" sz="1600" b="0" i="0" u="sng"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过程有利于幼儿大胆创造美</a:t>
            </a:r>
            <a:r>
              <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rPr>
              <a:t>。</a:t>
            </a:r>
            <a:endParaRPr kumimoji="0" lang="zh-CN" altLang="en-US" sz="1600" b="0" i="0" kern="1200" cap="none" spc="0" normalizeH="0" baseline="0" noProof="0" dirty="0">
              <a:solidFill>
                <a:prstClr val="black">
                  <a:lumMod val="95000"/>
                  <a:lumOff val="5000"/>
                </a:prstClr>
              </a:solidFill>
              <a:latin typeface="黑体" panose="02010609060101010101" charset="-122"/>
              <a:ea typeface="黑体" panose="02010609060101010101" charset="-122"/>
              <a:cs typeface="+mn-cs"/>
            </a:endParaRPr>
          </a:p>
        </p:txBody>
      </p:sp>
      <p:sp>
        <p:nvSpPr>
          <p:cNvPr id="48" name="TextBox 47"/>
          <p:cNvSpPr txBox="1"/>
          <p:nvPr>
            <p:custDataLst>
              <p:tags r:id="rId13"/>
            </p:custDataLst>
          </p:nvPr>
        </p:nvSpPr>
        <p:spPr>
          <a:xfrm>
            <a:off x="1866900" y="3370580"/>
            <a:ext cx="3239770" cy="296545"/>
          </a:xfrm>
          <a:prstGeom prst="rect">
            <a:avLst/>
          </a:prstGeom>
          <a:noFill/>
        </p:spPr>
        <p:txBody>
          <a:bodyPr wrap="square" lIns="51764" tIns="25882" rIns="51764" bIns="25882" rtlCol="0">
            <a:spAutoFit/>
          </a:bodyPr>
          <a:p>
            <a:pPr marR="0" indent="0" defTabSz="914400" fontAlgn="auto">
              <a:lnSpc>
                <a:spcPct val="100000"/>
              </a:lnSpc>
              <a:spcBef>
                <a:spcPts val="0"/>
              </a:spcBef>
              <a:spcAft>
                <a:spcPts val="0"/>
              </a:spcAft>
              <a:buClrTx/>
              <a:buSzTx/>
              <a:buFontTx/>
              <a:buNone/>
              <a:defRPr/>
            </a:pPr>
            <a:r>
              <a:rPr kumimoji="0" lang="en-US" altLang="zh-CN"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6.</a:t>
            </a:r>
            <a:r>
              <a:rPr kumimoji="0" lang="zh-CN" altLang="en-US"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促进幼儿的美感的发展</a:t>
            </a:r>
            <a:endParaRPr kumimoji="0" lang="zh-CN" altLang="en-US" sz="1600" b="1" i="0" kern="1200" cap="none" spc="0" normalizeH="0" baseline="0" noProof="0" dirty="0">
              <a:solidFill>
                <a:srgbClr val="FF0000"/>
              </a:solidFill>
              <a:latin typeface="黑体" panose="02010609060101010101" charset="-122"/>
              <a:ea typeface="黑体" panose="02010609060101010101" charset="-122"/>
              <a:cs typeface="黑体" panose="02010609060101010101" charset="-122"/>
            </a:endParaRPr>
          </a:p>
        </p:txBody>
      </p:sp>
      <p:grpSp>
        <p:nvGrpSpPr>
          <p:cNvPr id="49" name="Group 4"/>
          <p:cNvGrpSpPr/>
          <p:nvPr>
            <p:custDataLst>
              <p:tags r:id="rId14"/>
            </p:custDataLst>
          </p:nvPr>
        </p:nvGrpSpPr>
        <p:grpSpPr>
          <a:xfrm>
            <a:off x="311049" y="2281540"/>
            <a:ext cx="1501663" cy="702856"/>
            <a:chOff x="1372486" y="3793072"/>
            <a:chExt cx="6146978" cy="2804667"/>
          </a:xfrm>
        </p:grpSpPr>
        <p:sp>
          <p:nvSpPr>
            <p:cNvPr id="50" name="Freeform 1"/>
            <p:cNvSpPr>
              <a:spLocks noChangeArrowheads="1"/>
            </p:cNvSpPr>
            <p:nvPr>
              <p:custDataLst>
                <p:tags r:id="rId15"/>
              </p:custDataLst>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custDataLst>
                  <p:tags r:id="rId16"/>
                </p:custDataLst>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custDataLst>
                  <p:tags r:id="rId17"/>
                </p:custDataLst>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custDataLst>
                  <p:tags r:id="rId18"/>
                </p:custDataLst>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custDataLst>
                  <p:tags r:id="rId19"/>
                </p:custDataLst>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custDataLst>
                  <p:tags r:id="rId20"/>
                </p:custDataLst>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custDataLst>
                  <p:tags r:id="rId21"/>
                </p:custDataLst>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00" name="文本框 99"/>
          <p:cNvSpPr txBox="1"/>
          <p:nvPr>
            <p:custDataLst>
              <p:tags r:id="rId22"/>
            </p:custDataLst>
          </p:nvPr>
        </p:nvSpPr>
        <p:spPr>
          <a:xfrm>
            <a:off x="1972945" y="2533015"/>
            <a:ext cx="6808470" cy="681355"/>
          </a:xfrm>
          <a:prstGeom prst="rect">
            <a:avLst/>
          </a:prstGeom>
          <a:noFill/>
          <a:ln w="9525">
            <a:noFill/>
          </a:ln>
        </p:spPr>
        <p:txBody>
          <a:bodyPr wrap="square">
            <a:spAutoFit/>
          </a:bodyPr>
          <a:p>
            <a:pPr indent="0" algn="l" fontAlgn="auto">
              <a:lnSpc>
                <a:spcPts val="2300"/>
              </a:lnSpc>
            </a:pPr>
            <a:r>
              <a:rPr lang="en-US" altLang="zh-CN" sz="1600" b="0" noProof="0" dirty="0">
                <a:solidFill>
                  <a:prstClr val="black">
                    <a:lumMod val="95000"/>
                    <a:lumOff val="5000"/>
                  </a:prstClr>
                </a:solidFill>
                <a:latin typeface="黑体" panose="02010609060101010101" charset="-122"/>
                <a:ea typeface="黑体" panose="02010609060101010101" charset="-122"/>
              </a:rPr>
              <a:t>  </a:t>
            </a:r>
            <a:r>
              <a:rPr lang="zh-CN" altLang="en-US" sz="1600" b="0" noProof="0" dirty="0">
                <a:solidFill>
                  <a:prstClr val="black">
                    <a:lumMod val="95000"/>
                    <a:lumOff val="5000"/>
                  </a:prstClr>
                </a:solidFill>
                <a:latin typeface="黑体" panose="02010609060101010101" charset="-122"/>
                <a:ea typeface="黑体" panose="02010609060101010101" charset="-122"/>
              </a:rPr>
              <a:t>游戏</a:t>
            </a:r>
            <a:r>
              <a:rPr lang="zh-CN" altLang="en-US" sz="1600" b="0" u="sng" noProof="0" dirty="0">
                <a:solidFill>
                  <a:prstClr val="black">
                    <a:lumMod val="95000"/>
                    <a:lumOff val="5000"/>
                  </a:prstClr>
                </a:solidFill>
                <a:latin typeface="黑体" panose="02010609060101010101" charset="-122"/>
                <a:ea typeface="黑体" panose="02010609060101010101" charset="-122"/>
              </a:rPr>
              <a:t>有助于克服幼儿的自我中心</a:t>
            </a:r>
            <a:r>
              <a:rPr lang="zh-CN" altLang="en-US" sz="1600" b="0" noProof="0" dirty="0">
                <a:solidFill>
                  <a:prstClr val="black">
                    <a:lumMod val="95000"/>
                    <a:lumOff val="5000"/>
                  </a:prstClr>
                </a:solidFill>
                <a:latin typeface="黑体" panose="02010609060101010101" charset="-122"/>
                <a:ea typeface="黑体" panose="02010609060101010101" charset="-122"/>
              </a:rPr>
              <a:t>，</a:t>
            </a:r>
            <a:r>
              <a:rPr lang="zh-CN" altLang="en-US" sz="1600" b="0" u="sng" noProof="0" dirty="0">
                <a:solidFill>
                  <a:prstClr val="black">
                    <a:lumMod val="95000"/>
                    <a:lumOff val="5000"/>
                  </a:prstClr>
                </a:solidFill>
                <a:latin typeface="黑体" panose="02010609060101010101" charset="-122"/>
                <a:ea typeface="黑体" panose="02010609060101010101" charset="-122"/>
              </a:rPr>
              <a:t>培养了幼儿的合群行为</a:t>
            </a:r>
            <a:r>
              <a:rPr lang="zh-CN" altLang="en-US" sz="1600" b="0" noProof="0" dirty="0">
                <a:solidFill>
                  <a:prstClr val="black">
                    <a:lumMod val="95000"/>
                    <a:lumOff val="5000"/>
                  </a:prstClr>
                </a:solidFill>
                <a:latin typeface="黑体" panose="02010609060101010101" charset="-122"/>
                <a:ea typeface="黑体" panose="02010609060101010101" charset="-122"/>
              </a:rPr>
              <a:t>，</a:t>
            </a:r>
            <a:r>
              <a:rPr lang="zh-CN" altLang="en-US" sz="1600" b="0" u="sng" noProof="0" dirty="0">
                <a:solidFill>
                  <a:prstClr val="black">
                    <a:lumMod val="95000"/>
                    <a:lumOff val="5000"/>
                  </a:prstClr>
                </a:solidFill>
                <a:latin typeface="黑体" panose="02010609060101010101" charset="-122"/>
                <a:ea typeface="黑体" panose="02010609060101010101" charset="-122"/>
              </a:rPr>
              <a:t>提高了幼儿的交往技能</a:t>
            </a:r>
            <a:r>
              <a:rPr lang="zh-CN" altLang="en-US" sz="1600" b="0" noProof="0" dirty="0">
                <a:solidFill>
                  <a:prstClr val="black">
                    <a:lumMod val="95000"/>
                    <a:lumOff val="5000"/>
                  </a:prstClr>
                </a:solidFill>
                <a:latin typeface="黑体" panose="02010609060101010101" charset="-122"/>
                <a:ea typeface="黑体" panose="02010609060101010101" charset="-122"/>
              </a:rPr>
              <a:t>，</a:t>
            </a:r>
            <a:r>
              <a:rPr lang="zh-CN" altLang="en-US" sz="1600" b="0" u="sng" noProof="0" dirty="0">
                <a:solidFill>
                  <a:prstClr val="black">
                    <a:lumMod val="95000"/>
                    <a:lumOff val="5000"/>
                  </a:prstClr>
                </a:solidFill>
                <a:latin typeface="黑体" panose="02010609060101010101" charset="-122"/>
                <a:ea typeface="黑体" panose="02010609060101010101" charset="-122"/>
              </a:rPr>
              <a:t>发展了幼儿遵守规则的能力</a:t>
            </a:r>
            <a:r>
              <a:rPr lang="zh-CN" altLang="en-US" sz="1600" b="0" noProof="0" dirty="0">
                <a:solidFill>
                  <a:prstClr val="black">
                    <a:lumMod val="95000"/>
                    <a:lumOff val="5000"/>
                  </a:prstClr>
                </a:solidFill>
                <a:latin typeface="黑体" panose="02010609060101010101" charset="-122"/>
                <a:ea typeface="黑体" panose="02010609060101010101" charset="-122"/>
              </a:rPr>
              <a:t>，</a:t>
            </a:r>
            <a:r>
              <a:rPr lang="zh-CN" altLang="en-US" sz="1600" b="0" u="sng" noProof="0" dirty="0">
                <a:solidFill>
                  <a:prstClr val="black">
                    <a:lumMod val="95000"/>
                    <a:lumOff val="5000"/>
                  </a:prstClr>
                </a:solidFill>
                <a:latin typeface="黑体" panose="02010609060101010101" charset="-122"/>
                <a:ea typeface="黑体" panose="02010609060101010101" charset="-122"/>
              </a:rPr>
              <a:t>锻炼了幼儿顽强的意志</a:t>
            </a:r>
            <a:r>
              <a:rPr lang="zh-CN" altLang="en-US" sz="1600" b="0" noProof="0" dirty="0">
                <a:solidFill>
                  <a:prstClr val="black">
                    <a:lumMod val="95000"/>
                    <a:lumOff val="5000"/>
                  </a:prstClr>
                </a:solidFill>
                <a:latin typeface="黑体" panose="02010609060101010101" charset="-122"/>
                <a:ea typeface="黑体" panose="02010609060101010101" charset="-122"/>
              </a:rPr>
              <a:t>。</a:t>
            </a:r>
            <a:endParaRPr lang="zh-CN" altLang="en-US" sz="1600" b="0" noProof="0" dirty="0">
              <a:solidFill>
                <a:prstClr val="black">
                  <a:lumMod val="95000"/>
                  <a:lumOff val="5000"/>
                </a:prstClr>
              </a:solidFill>
              <a:latin typeface="黑体" panose="02010609060101010101" charset="-122"/>
              <a:ea typeface="黑体" panose="02010609060101010101" charset="-122"/>
            </a:endParaRPr>
          </a:p>
        </p:txBody>
      </p:sp>
      <p:sp>
        <p:nvSpPr>
          <p:cNvPr id="7" name="文本框 6"/>
          <p:cNvSpPr txBox="1"/>
          <p:nvPr>
            <p:custDataLst>
              <p:tags r:id="rId2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3000"/>
                            </p:stCondLst>
                            <p:childTnLst>
                              <p:par>
                                <p:cTn id="27" presetID="2" presetClass="entr" presetSubtype="8" decel="100000"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0-#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left)">
                                      <p:cBhvr>
                                        <p:cTn id="38"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6" grpId="0"/>
      <p:bldP spid="47"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五边形 2"/>
          <p:cNvSpPr/>
          <p:nvPr>
            <p:custDataLst>
              <p:tags r:id="rId2"/>
            </p:custDataLst>
          </p:nvPr>
        </p:nvSpPr>
        <p:spPr>
          <a:xfrm flipH="1">
            <a:off x="403225" y="1406525"/>
            <a:ext cx="4398645" cy="382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（一）以幼儿对游戏的体验形式为依据的分类</a:t>
            </a:r>
            <a:endParaRPr kumimoji="0" lang="zh-CN" altLang="en-US" sz="1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Text Box 10"/>
          <p:cNvSpPr txBox="1">
            <a:spLocks noChangeArrowheads="1"/>
          </p:cNvSpPr>
          <p:nvPr>
            <p:custDataLst>
              <p:tags r:id="rId3"/>
            </p:custDataLst>
          </p:nvPr>
        </p:nvSpPr>
        <p:spPr bwMode="auto">
          <a:xfrm>
            <a:off x="515620" y="2004695"/>
            <a:ext cx="7913370" cy="2249170"/>
          </a:xfrm>
          <a:prstGeom prst="rect">
            <a:avLst/>
          </a:prstGeom>
          <a:noFill/>
          <a:ln w="9525">
            <a:noFill/>
            <a:miter lim="800000"/>
          </a:ln>
        </p:spPr>
        <p:txBody>
          <a:bodyPr wrap="square" lIns="34290" tIns="17145" rIns="34290" bIns="17145">
            <a:noAutofit/>
          </a:bodyPr>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en-US" altLang="zh-CN"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1.</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机能游戏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2</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岁前幼儿的典型游戏，</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反复做某个动作以示快乐和满足</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。如动手脚、伸舌头、上下楼梯、躲猫猫等。</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en-US" altLang="zh-CN"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2.</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想象游戏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：利用玩具来模仿各种人和事物的游戏，</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一般从</a:t>
            </a:r>
            <a:r>
              <a:rPr kumimoji="0" lang="en-US" altLang="zh-CN"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2</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岁左右开始</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，随年龄的增加而逐渐增多。</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en-US" altLang="zh-CN"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3.</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接受游戏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：通过</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看画册、听故事</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等活动来获得乐趣的相对被动的游戏。</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en-US" altLang="zh-CN"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4.</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结构游戏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：运用</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积土、粘土、沙等材料</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进行创造并欣赏结果的游戏。</a:t>
            </a:r>
            <a:endParaRPr kumimoji="0" lang="zh-CN" altLang="en-US" sz="14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p:txBody>
      </p:sp>
      <p:sp>
        <p:nvSpPr>
          <p:cNvPr id="8" name="文本框 7"/>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5"/>
            </p:custDataLst>
          </p:nvPr>
        </p:nvSpPr>
        <p:spPr>
          <a:xfrm>
            <a:off x="454025" y="777240"/>
            <a:ext cx="3312795"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solidFill>
                  <a:srgbClr val="2272AB"/>
                </a:solidFill>
                <a:latin typeface="微软雅黑" panose="020B0503020204020204" pitchFamily="34" charset="-122"/>
                <a:ea typeface="微软雅黑" panose="020B0503020204020204" pitchFamily="34" charset="-122"/>
                <a:sym typeface="+mn-ea"/>
              </a:rPr>
              <a:t>四、幼儿游戏的</a:t>
            </a:r>
            <a:r>
              <a:rPr lang="zh-CN" altLang="en-US" sz="2400" b="1" noProof="0" dirty="0">
                <a:solidFill>
                  <a:srgbClr val="2272AB"/>
                </a:solidFill>
                <a:latin typeface="微软雅黑" panose="020B0503020204020204" pitchFamily="34" charset="-122"/>
                <a:ea typeface="微软雅黑" panose="020B0503020204020204" pitchFamily="34" charset="-122"/>
                <a:sym typeface="+mn-ea"/>
              </a:rPr>
              <a:t>类型</a:t>
            </a:r>
            <a:endParaRPr lang="zh-CN" altLang="en-US" sz="2400" b="1" noProof="0" dirty="0">
              <a:solidFill>
                <a:srgbClr val="2272AB"/>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五边形 2"/>
          <p:cNvSpPr/>
          <p:nvPr>
            <p:custDataLst>
              <p:tags r:id="rId2"/>
            </p:custDataLst>
          </p:nvPr>
        </p:nvSpPr>
        <p:spPr>
          <a:xfrm flipH="1">
            <a:off x="403225" y="969645"/>
            <a:ext cx="4168775" cy="382905"/>
          </a:xfrm>
          <a:prstGeom prst="homePlate">
            <a:avLst/>
          </a:prstGeom>
        </p:spPr>
        <p:style>
          <a:lnRef idx="0">
            <a:srgbClr val="FFFFFF"/>
          </a:lnRef>
          <a:fillRef idx="1">
            <a:schemeClr val="accent2"/>
          </a:fillRef>
          <a:effectRef idx="0">
            <a:srgbClr val="FFFFFF"/>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（二）以幼儿社会性发展为依据的游戏分类</a:t>
            </a:r>
            <a:endParaRPr kumimoji="0" lang="zh-CN" altLang="en-US" sz="1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Text Box 10"/>
          <p:cNvSpPr txBox="1">
            <a:spLocks noChangeArrowheads="1"/>
          </p:cNvSpPr>
          <p:nvPr>
            <p:custDataLst>
              <p:tags r:id="rId3"/>
            </p:custDataLst>
          </p:nvPr>
        </p:nvSpPr>
        <p:spPr bwMode="auto">
          <a:xfrm>
            <a:off x="515620" y="1595755"/>
            <a:ext cx="7135495" cy="2479675"/>
          </a:xfrm>
          <a:prstGeom prst="rect">
            <a:avLst/>
          </a:prstGeom>
          <a:noFill/>
          <a:ln w="9525">
            <a:noFill/>
            <a:miter lim="800000"/>
          </a:ln>
        </p:spPr>
        <p:txBody>
          <a:bodyPr wrap="square" lIns="34290" tIns="17145" rIns="34290" bIns="17145">
            <a:noAutofit/>
          </a:bodyPr>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帕登</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认为幼儿之间的社会性互动随着年龄的增长而增加，将幼儿游戏分为：</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1.非游戏行为</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0-2</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岁）。</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2.旁观游戏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2</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岁以后）。</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3.独立游戏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2</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岁半以后）。</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4.平行游戏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2</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岁半</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—3</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岁半以后）。</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5.联合游戏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3</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岁半</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—4</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岁半以后）。</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 6.合作游戏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4</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岁半以后）。</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p:txBody>
      </p:sp>
      <p:sp>
        <p:nvSpPr>
          <p:cNvPr id="8" name="文本框 7"/>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五边形 2"/>
          <p:cNvSpPr/>
          <p:nvPr>
            <p:custDataLst>
              <p:tags r:id="rId2"/>
            </p:custDataLst>
          </p:nvPr>
        </p:nvSpPr>
        <p:spPr>
          <a:xfrm flipH="1">
            <a:off x="403225" y="969645"/>
            <a:ext cx="3921760" cy="382905"/>
          </a:xfrm>
          <a:prstGeom prst="homePlate">
            <a:avLst/>
          </a:prstGeom>
          <a:solidFill>
            <a:schemeClr val="accent1"/>
          </a:solidFill>
        </p:spPr>
        <p:style>
          <a:lnRef idx="0">
            <a:srgbClr val="FFFFFF"/>
          </a:lnRef>
          <a:fillRef idx="1">
            <a:schemeClr val="accent2"/>
          </a:fillRef>
          <a:effectRef idx="0">
            <a:srgbClr val="FFFFFF"/>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（三）以幼儿认知发展为依据的游戏分类</a:t>
            </a:r>
            <a:endParaRPr kumimoji="0" lang="zh-CN" altLang="en-US" sz="1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Text Box 10"/>
          <p:cNvSpPr txBox="1">
            <a:spLocks noChangeArrowheads="1"/>
          </p:cNvSpPr>
          <p:nvPr>
            <p:custDataLst>
              <p:tags r:id="rId3"/>
            </p:custDataLst>
          </p:nvPr>
        </p:nvSpPr>
        <p:spPr bwMode="auto">
          <a:xfrm>
            <a:off x="515620" y="1604645"/>
            <a:ext cx="7949565" cy="1934210"/>
          </a:xfrm>
          <a:prstGeom prst="rect">
            <a:avLst/>
          </a:prstGeom>
          <a:noFill/>
          <a:ln w="9525">
            <a:noFill/>
            <a:miter lim="800000"/>
          </a:ln>
        </p:spPr>
        <p:txBody>
          <a:bodyPr wrap="square" lIns="34290" tIns="17145" rIns="34290" bIns="17145">
            <a:noAutofit/>
          </a:bodyPr>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皮亚杰</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根据游戏与认知发展的关系，将游戏分为：</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en-US" altLang="zh-CN"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1.</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感觉机能性游戏</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动因来自</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感觉器官获得的快感</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，由简单重复的运动组成。</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2.象征性游戏</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把知觉到的事物用它的替代物象征的游戏。</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3.结构性游戏</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运用各种材料进行建构或构造</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4.规则性游戏</a:t>
            </a: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由两人以上参加，按规则游戏。</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p:txBody>
      </p:sp>
      <p:sp>
        <p:nvSpPr>
          <p:cNvPr id="8" name="文本框 7"/>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五边形 2"/>
          <p:cNvSpPr/>
          <p:nvPr>
            <p:custDataLst>
              <p:tags r:id="rId2"/>
            </p:custDataLst>
          </p:nvPr>
        </p:nvSpPr>
        <p:spPr>
          <a:xfrm flipH="1">
            <a:off x="403225" y="969645"/>
            <a:ext cx="4064000" cy="382905"/>
          </a:xfrm>
          <a:prstGeom prst="homePlate">
            <a:avLst/>
          </a:prstGeom>
          <a:solidFill>
            <a:schemeClr val="accent2"/>
          </a:solidFill>
        </p:spPr>
        <p:style>
          <a:lnRef idx="0">
            <a:srgbClr val="FFFFFF"/>
          </a:lnRef>
          <a:fillRef idx="1">
            <a:schemeClr val="accent2"/>
          </a:fillRef>
          <a:effectRef idx="0">
            <a:srgbClr val="FFFFFF"/>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（四）以教育的目的性为依据的游戏分类</a:t>
            </a:r>
            <a:endParaRPr kumimoji="0" lang="zh-CN" altLang="en-US" sz="1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Text Box 10"/>
          <p:cNvSpPr txBox="1">
            <a:spLocks noChangeArrowheads="1"/>
          </p:cNvSpPr>
          <p:nvPr>
            <p:custDataLst>
              <p:tags r:id="rId3"/>
            </p:custDataLst>
          </p:nvPr>
        </p:nvSpPr>
        <p:spPr bwMode="auto">
          <a:xfrm>
            <a:off x="515620" y="1487805"/>
            <a:ext cx="7949565" cy="2528570"/>
          </a:xfrm>
          <a:prstGeom prst="rect">
            <a:avLst/>
          </a:prstGeom>
          <a:noFill/>
          <a:ln w="9525">
            <a:noFill/>
            <a:miter lim="800000"/>
          </a:ln>
        </p:spPr>
        <p:txBody>
          <a:bodyPr wrap="square" lIns="34290" tIns="17145" rIns="34290" bIns="17145">
            <a:noAutofit/>
          </a:bodyPr>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1.自发游戏</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是幼儿</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自己发起的、自愿参加的、自主支配的游戏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。它一方面</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反映了幼儿的认知特点和社会性等方面的发展水平</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，另一方面也</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反映了幼儿的兴趣爱好</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2.教学游戏</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教师根据一定的教育目标和幼儿发展的需要，</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有目的地采用游戏形式进行教学</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，在一定程度上</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考虑了幼儿的兴趣和爱好，尊重了幼儿的意愿</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，幼儿的自主性和主动性得到了一定的体现。</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p:txBody>
      </p:sp>
      <p:sp>
        <p:nvSpPr>
          <p:cNvPr id="8" name="文本框 7"/>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五边形 2"/>
          <p:cNvSpPr/>
          <p:nvPr>
            <p:custDataLst>
              <p:tags r:id="rId2"/>
            </p:custDataLst>
          </p:nvPr>
        </p:nvSpPr>
        <p:spPr>
          <a:xfrm flipH="1">
            <a:off x="403225" y="969645"/>
            <a:ext cx="3607435" cy="382905"/>
          </a:xfrm>
          <a:prstGeom prst="homePlate">
            <a:avLst/>
          </a:prstGeom>
          <a:solidFill>
            <a:schemeClr val="accent1"/>
          </a:solidFill>
        </p:spPr>
        <p:style>
          <a:lnRef idx="0">
            <a:srgbClr val="FFFFFF"/>
          </a:lnRef>
          <a:fillRef idx="1">
            <a:schemeClr val="accent2"/>
          </a:fillRef>
          <a:effectRef idx="0">
            <a:srgbClr val="FFFFFF"/>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（五）学前教育机构常见的游戏分类</a:t>
            </a:r>
            <a:endParaRPr kumimoji="0" lang="zh-CN" altLang="en-US" sz="1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Text Box 10"/>
          <p:cNvSpPr txBox="1">
            <a:spLocks noChangeArrowheads="1"/>
          </p:cNvSpPr>
          <p:nvPr>
            <p:custDataLst>
              <p:tags r:id="rId3"/>
            </p:custDataLst>
          </p:nvPr>
        </p:nvSpPr>
        <p:spPr bwMode="auto">
          <a:xfrm>
            <a:off x="523875" y="1464945"/>
            <a:ext cx="8166100" cy="2988310"/>
          </a:xfrm>
          <a:prstGeom prst="rect">
            <a:avLst/>
          </a:prstGeom>
          <a:noFill/>
          <a:ln w="9525">
            <a:noFill/>
            <a:miter lim="800000"/>
          </a:ln>
        </p:spPr>
        <p:txBody>
          <a:bodyPr wrap="square" lIns="34290" tIns="17145" rIns="34290" bIns="17145">
            <a:noAutofit/>
          </a:bodyPr>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en-US" altLang="zh-CN"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1.</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创造性游戏</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幼儿</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从兴趣爱好出发，自主选择，自由玩耍的</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。在这类游戏中幼儿可以无拘无束、自由自在地操作、摆弄玩具材料，充分表达自己的情感，实现自己的愿望，创造性地解决各种问题。幼儿的创造性、积极性在这类游戏中获得了极大的发展。主要包括</a:t>
            </a:r>
            <a:r>
              <a:rPr kumimoji="0" lang="zh-CN" altLang="en-US" sz="1600" b="0" i="0" u="sng"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角色游戏、结构游戏、表演游戏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en-US" altLang="zh-CN"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 2.</a:t>
            </a:r>
            <a:r>
              <a:rPr kumimoji="0" lang="zh-CN" altLang="en-US" sz="1600" b="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有规则游戏</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这类游戏是成人在幼儿自发游戏的基础上，依据一定的教育任务而设计编定的，一般都有</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游戏的目的、玩法、规则和结果</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四个部分，其中</a:t>
            </a:r>
            <a:r>
              <a:rPr kumimoji="0" lang="zh-CN" altLang="en-US" sz="1600" b="1"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游戏规则</a:t>
            </a:r>
            <a:r>
              <a:rPr kumimoji="0" lang="zh-CN" altLang="en-US" sz="1600" b="0" i="0" u="sng"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是此类游戏的核心</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。主要包括</a:t>
            </a:r>
            <a:r>
              <a:rPr kumimoji="0" lang="zh-CN" altLang="en-US" sz="1600" b="0" i="0" u="sng"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rPr>
              <a:t>体育游戏、智力游戏、音乐游戏</a:t>
            </a:r>
            <a:r>
              <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a:t>
            </a: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a:p>
            <a:pPr marR="0" lvl="0" indent="0" algn="just" defTabSz="815975" rtl="0" fontAlgn="auto">
              <a:lnSpc>
                <a:spcPts val="25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endParaRPr>
          </a:p>
        </p:txBody>
      </p:sp>
      <p:sp>
        <p:nvSpPr>
          <p:cNvPr id="8" name="文本框 7"/>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同步训练</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圆角 5"/>
          <p:cNvSpPr/>
          <p:nvPr>
            <p:custDataLst>
              <p:tags r:id="rId3"/>
            </p:custDataLst>
          </p:nvPr>
        </p:nvSpPr>
        <p:spPr>
          <a:xfrm>
            <a:off x="630555" y="889635"/>
            <a:ext cx="8064500" cy="3910330"/>
          </a:xfrm>
          <a:prstGeom prst="roundRect">
            <a:avLst>
              <a:gd name="adj" fmla="val 5915"/>
            </a:avLst>
          </a:prstGeom>
          <a:solidFill>
            <a:schemeClr val="bg1"/>
          </a:solidFill>
          <a:ln w="12700">
            <a:solidFill>
              <a:srgbClr val="AFD4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ts val="2500"/>
              </a:lnSpc>
            </a:pP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rPr>
              <a:t>一、选择题</a:t>
            </a:r>
            <a:endParaRPr lang="zh-CN" altLang="en-US" sz="1400" dirty="0">
              <a:solidFill>
                <a:schemeClr val="tx1"/>
              </a:solidFill>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1.</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关于幼儿游戏的内涵的说法不正确的是（）</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是幼儿生活的主要内容</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B.</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符合幼儿身心发展的需要</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C.</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是幼儿特有的一种学习方式</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D.</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游戏的动力来自教师的要求</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2.</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害怕打针的幼儿可以通过在角色游戏中扮演护士给娃娃打针来克服由真正的经历所带来的害怕感，体现的幼儿教育作用是（）</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促进幼儿身体的发展</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B.</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促进幼儿良好情感的发展</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C.</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促进幼儿社会性的发展</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D.</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促进幼儿智力和语言的发展</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3.</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在幼儿园教育中，教师根据一定的教育目标和幼儿发展的需要，有目的地采用游戏的形式进行教学称为</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endParaRPr lang="en-US" altLang="zh-CN"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创造性游戏</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B.</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有规则游戏</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C.</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教学游戏</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D.</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幼儿园教学活动</a:t>
            </a:r>
            <a:endParaRPr lang="zh-CN" altLang="en-US" sz="1600" noProof="0" dirty="0">
              <a:ln>
                <a:noFill/>
              </a:ln>
              <a:solidFill>
                <a:schemeClr val="tx1"/>
              </a:solidFill>
              <a:effectLst/>
              <a:uLnTx/>
              <a:uFillTx/>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280035" y="245745"/>
            <a:ext cx="1437005" cy="46037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目</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录</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5" name="Picture 4" descr="cloud.png"/>
          <p:cNvPicPr>
            <a:picLocks noChangeAspect="1"/>
          </p:cNvPicPr>
          <p:nvPr/>
        </p:nvPicPr>
        <p:blipFill>
          <a:blip r:embed="rId2" cstate="print"/>
          <a:stretch>
            <a:fillRect/>
          </a:stretch>
        </p:blipFill>
        <p:spPr>
          <a:xfrm>
            <a:off x="715010" y="887730"/>
            <a:ext cx="2623820" cy="1512570"/>
          </a:xfrm>
          <a:prstGeom prst="rect">
            <a:avLst/>
          </a:prstGeom>
        </p:spPr>
      </p:pic>
      <p:sp>
        <p:nvSpPr>
          <p:cNvPr id="16" name="文本框 15"/>
          <p:cNvSpPr txBox="1"/>
          <p:nvPr/>
        </p:nvSpPr>
        <p:spPr>
          <a:xfrm>
            <a:off x="1397000" y="1332230"/>
            <a:ext cx="1259840" cy="623570"/>
          </a:xfrm>
          <a:prstGeom prst="rect">
            <a:avLst/>
          </a:prstGeom>
          <a:noFill/>
        </p:spPr>
        <p:txBody>
          <a:bodyPr wrap="none" rtlCol="0">
            <a:noAutofit/>
          </a:bodyPr>
          <a:lstStyle/>
          <a:p>
            <a:pPr algn="ctr"/>
            <a:r>
              <a:rPr lang="zh-CN" altLang="en-US" sz="3200" b="1" dirty="0">
                <a:solidFill>
                  <a:schemeClr val="bg1"/>
                </a:solidFill>
                <a:latin typeface="黑体" panose="02010609060101010101" charset="-122"/>
                <a:ea typeface="黑体" panose="02010609060101010101" charset="-122"/>
                <a:cs typeface="黑体" panose="02010609060101010101" charset="-122"/>
              </a:rPr>
              <a:t>探寻</a:t>
            </a:r>
            <a:r>
              <a:rPr lang="en-US" altLang="zh-CN" sz="3200" b="1" dirty="0">
                <a:solidFill>
                  <a:schemeClr val="bg1"/>
                </a:solidFill>
                <a:latin typeface="黑体" panose="02010609060101010101" charset="-122"/>
                <a:ea typeface="黑体" panose="02010609060101010101" charset="-122"/>
                <a:cs typeface="黑体" panose="02010609060101010101" charset="-122"/>
              </a:rPr>
              <a:t>1</a:t>
            </a:r>
            <a:endParaRPr lang="en-US" altLang="zh-CN" sz="3200" b="1" dirty="0">
              <a:solidFill>
                <a:schemeClr val="bg1"/>
              </a:solidFill>
              <a:latin typeface="黑体" panose="02010609060101010101" charset="-122"/>
              <a:ea typeface="黑体" panose="02010609060101010101" charset="-122"/>
              <a:cs typeface="黑体" panose="02010609060101010101" charset="-122"/>
            </a:endParaRPr>
          </a:p>
        </p:txBody>
      </p:sp>
      <p:sp>
        <p:nvSpPr>
          <p:cNvPr id="13" name="文本框 12"/>
          <p:cNvSpPr txBox="1"/>
          <p:nvPr/>
        </p:nvSpPr>
        <p:spPr>
          <a:xfrm>
            <a:off x="3338830" y="1480820"/>
            <a:ext cx="3250565" cy="576580"/>
          </a:xfrm>
          <a:prstGeom prst="rect">
            <a:avLst/>
          </a:prstGeom>
          <a:noFill/>
        </p:spPr>
        <p:txBody>
          <a:bodyPr wrap="none" rtlCol="0">
            <a:noAutofit/>
          </a:bodyPr>
          <a:lstStyle/>
          <a:p>
            <a:pPr algn="l"/>
            <a:r>
              <a:rPr lang="zh-CN" altLang="en-US" sz="3200" b="1" dirty="0">
                <a:solidFill>
                  <a:srgbClr val="1A5D5C"/>
                </a:solidFill>
              </a:rPr>
              <a:t>幼儿游戏</a:t>
            </a:r>
            <a:r>
              <a:rPr lang="zh-CN" altLang="en-US" sz="3200" b="1" dirty="0">
                <a:solidFill>
                  <a:srgbClr val="1A5D5C"/>
                </a:solidFill>
              </a:rPr>
              <a:t>概述</a:t>
            </a:r>
            <a:endParaRPr lang="zh-CN" altLang="en-US" sz="3200" b="1" dirty="0">
              <a:solidFill>
                <a:srgbClr val="1A5D5C"/>
              </a:solidFill>
            </a:endParaRPr>
          </a:p>
        </p:txBody>
      </p:sp>
      <p:sp>
        <p:nvSpPr>
          <p:cNvPr id="19" name="文本框 18"/>
          <p:cNvSpPr txBox="1"/>
          <p:nvPr/>
        </p:nvSpPr>
        <p:spPr>
          <a:xfrm>
            <a:off x="3338830" y="3056890"/>
            <a:ext cx="5059680" cy="583565"/>
          </a:xfrm>
          <a:prstGeom prst="rect">
            <a:avLst/>
          </a:prstGeom>
          <a:noFill/>
        </p:spPr>
        <p:txBody>
          <a:bodyPr wrap="square" rtlCol="0">
            <a:spAutoFit/>
          </a:bodyPr>
          <a:lstStyle/>
          <a:p>
            <a:pPr algn="l"/>
            <a:r>
              <a:rPr lang="zh-CN" altLang="en-US" sz="3200" b="1" dirty="0">
                <a:solidFill>
                  <a:srgbClr val="1A5D5C"/>
                </a:solidFill>
              </a:rPr>
              <a:t>幼儿游戏的组织与指导</a:t>
            </a:r>
            <a:r>
              <a:rPr lang="zh-CN" altLang="en-US" sz="3200" b="1" dirty="0">
                <a:solidFill>
                  <a:srgbClr val="1A5D5C"/>
                </a:solidFill>
              </a:rPr>
              <a:t>策略</a:t>
            </a:r>
            <a:endParaRPr lang="zh-CN" altLang="en-US" sz="3200" b="1" dirty="0">
              <a:solidFill>
                <a:srgbClr val="1A5D5C"/>
              </a:solidFill>
            </a:endParaRPr>
          </a:p>
        </p:txBody>
      </p:sp>
      <p:pic>
        <p:nvPicPr>
          <p:cNvPr id="3" name="Picture 4" descr="cloud.png"/>
          <p:cNvPicPr>
            <a:picLocks noChangeAspect="1"/>
          </p:cNvPicPr>
          <p:nvPr/>
        </p:nvPicPr>
        <p:blipFill>
          <a:blip r:embed="rId2" cstate="print"/>
          <a:stretch>
            <a:fillRect/>
          </a:stretch>
        </p:blipFill>
        <p:spPr>
          <a:xfrm>
            <a:off x="670560" y="2526030"/>
            <a:ext cx="2623820" cy="1512570"/>
          </a:xfrm>
          <a:prstGeom prst="rect">
            <a:avLst/>
          </a:prstGeom>
        </p:spPr>
      </p:pic>
      <p:sp>
        <p:nvSpPr>
          <p:cNvPr id="6" name="文本框 5"/>
          <p:cNvSpPr txBox="1"/>
          <p:nvPr/>
        </p:nvSpPr>
        <p:spPr>
          <a:xfrm>
            <a:off x="1352550" y="2970530"/>
            <a:ext cx="1259840" cy="623570"/>
          </a:xfrm>
          <a:prstGeom prst="rect">
            <a:avLst/>
          </a:prstGeom>
          <a:noFill/>
        </p:spPr>
        <p:txBody>
          <a:bodyPr wrap="none" rtlCol="0">
            <a:noAutofit/>
          </a:bodyPr>
          <a:p>
            <a:pPr algn="ctr"/>
            <a:r>
              <a:rPr lang="zh-CN" altLang="en-US" sz="3200" b="1" dirty="0">
                <a:solidFill>
                  <a:schemeClr val="bg1"/>
                </a:solidFill>
                <a:latin typeface="黑体" panose="02010609060101010101" charset="-122"/>
                <a:ea typeface="黑体" panose="02010609060101010101" charset="-122"/>
                <a:cs typeface="黑体" panose="02010609060101010101" charset="-122"/>
              </a:rPr>
              <a:t>探寻</a:t>
            </a:r>
            <a:r>
              <a:rPr lang="en-US" altLang="zh-CN" sz="3200" b="1" dirty="0">
                <a:solidFill>
                  <a:schemeClr val="bg1"/>
                </a:solidFill>
                <a:latin typeface="黑体" panose="02010609060101010101" charset="-122"/>
                <a:ea typeface="黑体" panose="02010609060101010101" charset="-122"/>
                <a:cs typeface="黑体" panose="02010609060101010101" charset="-122"/>
              </a:rPr>
              <a:t>2</a:t>
            </a:r>
            <a:endParaRPr lang="en-US" altLang="zh-CN" sz="3200" b="1" dirty="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2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850"/>
                            </p:stCondLst>
                            <p:childTnLst>
                              <p:par>
                                <p:cTn id="22" presetID="10" presetClass="entr" presetSubtype="0" fill="hold" grpId="0" nodeType="afterEffect">
                                  <p:stCondLst>
                                    <p:cond delay="0"/>
                                  </p:stCondLst>
                                  <p:iterate type="lt">
                                    <p:tmPct val="14000"/>
                                  </p:iterate>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42"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3119"/>
                            </p:stCondLst>
                            <p:childTnLst>
                              <p:par>
                                <p:cTn id="31" presetID="31"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fltVal val="0"/>
                                          </p:val>
                                        </p:tav>
                                        <p:tav tm="100000">
                                          <p:val>
                                            <p:strVal val="#ppt_w"/>
                                          </p:val>
                                        </p:tav>
                                      </p:tavLst>
                                    </p:anim>
                                    <p:anim calcmode="lin" valueType="num">
                                      <p:cBhvr>
                                        <p:cTn id="34" dur="1000" fill="hold"/>
                                        <p:tgtEl>
                                          <p:spTgt spid="6"/>
                                        </p:tgtEl>
                                        <p:attrNameLst>
                                          <p:attrName>ppt_h</p:attrName>
                                        </p:attrNameLst>
                                      </p:cBhvr>
                                      <p:tavLst>
                                        <p:tav tm="0">
                                          <p:val>
                                            <p:fltVal val="0"/>
                                          </p:val>
                                        </p:tav>
                                        <p:tav tm="100000">
                                          <p:val>
                                            <p:strVal val="#ppt_h"/>
                                          </p:val>
                                        </p:tav>
                                      </p:tavLst>
                                    </p:anim>
                                    <p:anim calcmode="lin" valueType="num">
                                      <p:cBhvr>
                                        <p:cTn id="35" dur="1000" fill="hold"/>
                                        <p:tgtEl>
                                          <p:spTgt spid="6"/>
                                        </p:tgtEl>
                                        <p:attrNameLst>
                                          <p:attrName>style.rotation</p:attrName>
                                        </p:attrNameLst>
                                      </p:cBhvr>
                                      <p:tavLst>
                                        <p:tav tm="0">
                                          <p:val>
                                            <p:fltVal val="90"/>
                                          </p:val>
                                        </p:tav>
                                        <p:tav tm="100000">
                                          <p:val>
                                            <p:fltVal val="0"/>
                                          </p:val>
                                        </p:tav>
                                      </p:tavLst>
                                    </p:anim>
                                    <p:animEffect transition="in" filter="fade">
                                      <p:cBhvr>
                                        <p:cTn id="3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P spid="19"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同步训练</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圆角 5"/>
          <p:cNvSpPr/>
          <p:nvPr>
            <p:custDataLst>
              <p:tags r:id="rId3"/>
            </p:custDataLst>
          </p:nvPr>
        </p:nvSpPr>
        <p:spPr>
          <a:xfrm>
            <a:off x="630555" y="1240790"/>
            <a:ext cx="7661275" cy="2222500"/>
          </a:xfrm>
          <a:prstGeom prst="roundRect">
            <a:avLst>
              <a:gd name="adj" fmla="val 5915"/>
            </a:avLst>
          </a:prstGeom>
          <a:solidFill>
            <a:schemeClr val="bg1"/>
          </a:solidFill>
          <a:ln w="12700">
            <a:solidFill>
              <a:srgbClr val="AFD4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4.</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幼儿玩动物拼图积木，此类游戏属于</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endParaRPr lang="en-US" altLang="zh-CN"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角色游戏</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B.</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结构游戏</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C.</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表演游戏</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D.</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规则游戏</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二、简答题</a:t>
            </a:r>
            <a:endParaRPr lang="zh-CN" altLang="en-US" sz="1600" dirty="0">
              <a:solidFill>
                <a:schemeClr val="tx1"/>
              </a:solidFill>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600" noProof="0" dirty="0">
                <a:ln>
                  <a:noFill/>
                </a:ln>
                <a:solidFill>
                  <a:schemeClr val="tx1"/>
                </a:solidFill>
                <a:effectLst/>
                <a:uLnTx/>
                <a:uFillTx/>
                <a:latin typeface="黑体" panose="02010609060101010101" charset="-122"/>
                <a:ea typeface="黑体" panose="02010609060101010101" charset="-122"/>
              </a:rPr>
              <a:t>1.简述幼儿游戏的特点。</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2.简述幼儿游戏的类型。</a:t>
            </a:r>
            <a:endParaRPr lang="zh-CN" altLang="en-US" sz="1600" noProof="0" dirty="0">
              <a:ln>
                <a:noFill/>
              </a:ln>
              <a:solidFill>
                <a:schemeClr val="tx1"/>
              </a:solidFill>
              <a:effectLst/>
              <a:uLnTx/>
              <a:uFillTx/>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5" name="Picture 4" descr="cloud.png"/>
          <p:cNvPicPr>
            <a:picLocks noChangeAspect="1"/>
          </p:cNvPicPr>
          <p:nvPr/>
        </p:nvPicPr>
        <p:blipFill>
          <a:blip r:embed="rId2" cstate="print"/>
          <a:stretch>
            <a:fillRect/>
          </a:stretch>
        </p:blipFill>
        <p:spPr>
          <a:xfrm>
            <a:off x="721995" y="1460500"/>
            <a:ext cx="3282315" cy="1891665"/>
          </a:xfrm>
          <a:prstGeom prst="rect">
            <a:avLst/>
          </a:prstGeom>
        </p:spPr>
      </p:pic>
      <p:sp>
        <p:nvSpPr>
          <p:cNvPr id="16" name="文本框 15"/>
          <p:cNvSpPr txBox="1"/>
          <p:nvPr/>
        </p:nvSpPr>
        <p:spPr>
          <a:xfrm>
            <a:off x="1443990" y="1938655"/>
            <a:ext cx="1967230" cy="829945"/>
          </a:xfrm>
          <a:prstGeom prst="rect">
            <a:avLst/>
          </a:prstGeom>
          <a:noFill/>
        </p:spPr>
        <p:txBody>
          <a:bodyPr wrap="squar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探寻</a:t>
            </a:r>
            <a:r>
              <a:rPr lang="en-US" altLang="zh-CN"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3739515" y="1319530"/>
            <a:ext cx="4498975" cy="2173605"/>
          </a:xfrm>
          <a:prstGeom prst="rect">
            <a:avLst/>
          </a:prstGeom>
          <a:noFill/>
        </p:spPr>
        <p:txBody>
          <a:bodyPr wrap="none" rtlCol="0">
            <a:noAutofit/>
          </a:bodyPr>
          <a:lstStyle/>
          <a:p>
            <a:pPr algn="ctr">
              <a:lnSpc>
                <a:spcPct val="150000"/>
              </a:lnSpc>
            </a:pPr>
            <a:r>
              <a:rPr lang="zh-CN" altLang="en-US" sz="4000" b="1" dirty="0">
                <a:solidFill>
                  <a:srgbClr val="1A5D5C"/>
                </a:solidFill>
              </a:rPr>
              <a:t>幼儿游戏的组织</a:t>
            </a:r>
            <a:endParaRPr lang="zh-CN" altLang="en-US" sz="4000" b="1" dirty="0">
              <a:solidFill>
                <a:srgbClr val="1A5D5C"/>
              </a:solidFill>
            </a:endParaRPr>
          </a:p>
          <a:p>
            <a:pPr algn="ctr">
              <a:lnSpc>
                <a:spcPct val="150000"/>
              </a:lnSpc>
            </a:pPr>
            <a:r>
              <a:rPr lang="zh-CN" altLang="en-US" sz="4000" b="1" dirty="0">
                <a:solidFill>
                  <a:srgbClr val="1A5D5C"/>
                </a:solidFill>
              </a:rPr>
              <a:t>与指导策略</a:t>
            </a:r>
            <a:endParaRPr lang="zh-CN" altLang="en-US" sz="4000" b="1" dirty="0">
              <a:solidFill>
                <a:srgbClr val="1A5D5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2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11" name="圆角矩形 10"/>
          <p:cNvSpPr/>
          <p:nvPr>
            <p:custDataLst>
              <p:tags r:id="rId2"/>
            </p:custDataLst>
          </p:nvPr>
        </p:nvSpPr>
        <p:spPr>
          <a:xfrm>
            <a:off x="565150" y="883920"/>
            <a:ext cx="8002270" cy="3529330"/>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区域游戏开始了。</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在“小超市”，售货员甜甜在“超市”里无聊的摆弄着货架上的瓶瓶罐罐，因为没有客人来光顾她的超市。正在这时，张老师进了小超市，“你好，我想要一瓶矿泉水和一袋饼干，一共多少钱？”张老师以一名顾客的身份问甜甜。“矿泉水是5元，饼干是10元。”甜甜说。“好的，给你20元。”张老师递给甜甜一张20元的代币，甜甜转身放入了收银盒。“售货员，你还没有找我零钱呢？”张老师追问。“对了，对了，得找钱。”甜甜拿过收银盒，认真地计算应找顾客多少钱。</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在美工区，洋洋和天天尝试着用毛笔和水彩画画，可是刚画两下，宣纸就湿漉漉的了，根本就上不了颜色。王老师看到这种情况说：“你们试试在调颜料的时候少放一些水，再拿一个画毡垫在画纸下面，可能会好一些。”</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在积木区，小朋友们在热火朝天地搭建“幼儿园”，李老师在区域外仔细地观察着每一位幼儿的表现。</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情境导入</a:t>
            </a:r>
            <a:endParaRPr lang="zh-CN" altLang="en-US" sz="24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五边形 2"/>
          <p:cNvSpPr/>
          <p:nvPr>
            <p:custDataLst>
              <p:tags r:id="rId2"/>
            </p:custDataLst>
          </p:nvPr>
        </p:nvSpPr>
        <p:spPr>
          <a:xfrm flipH="1">
            <a:off x="403225" y="1503680"/>
            <a:ext cx="3395980" cy="382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159"/>
          <p:cNvSpPr txBox="1"/>
          <p:nvPr>
            <p:custDataLst>
              <p:tags r:id="rId3"/>
            </p:custDataLst>
          </p:nvPr>
        </p:nvSpPr>
        <p:spPr>
          <a:xfrm>
            <a:off x="394970" y="1553210"/>
            <a:ext cx="3404235" cy="314325"/>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（一）尊重幼儿游戏的意愿和兴趣</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Text Box 10"/>
          <p:cNvSpPr txBox="1">
            <a:spLocks noChangeArrowheads="1"/>
          </p:cNvSpPr>
          <p:nvPr>
            <p:custDataLst>
              <p:tags r:id="rId4"/>
            </p:custDataLst>
          </p:nvPr>
        </p:nvSpPr>
        <p:spPr bwMode="auto">
          <a:xfrm>
            <a:off x="454660" y="1974850"/>
            <a:ext cx="8192770" cy="904875"/>
          </a:xfrm>
          <a:prstGeom prst="rect">
            <a:avLst/>
          </a:prstGeom>
          <a:noFill/>
          <a:ln w="9525">
            <a:noFill/>
            <a:miter lim="800000"/>
          </a:ln>
        </p:spPr>
        <p:txBody>
          <a:bodyPr wrap="square" lIns="34290" tIns="17145" rIns="34290" bIns="17145">
            <a:noAutofit/>
          </a:bodyPr>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幼儿在按照自己的意愿和兴趣活动时，他们</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对活动有很高的自主性</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。他们</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在游戏开始、进行、结束中都有自己的想法，教师应予以尊重</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p:txBody>
      </p:sp>
      <p:sp>
        <p:nvSpPr>
          <p:cNvPr id="8" name="文本框 7"/>
          <p:cNvSpPr txBox="1"/>
          <p:nvPr>
            <p:custDataLst>
              <p:tags r:id="rId5"/>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6"/>
            </p:custDataLst>
          </p:nvPr>
        </p:nvSpPr>
        <p:spPr>
          <a:xfrm>
            <a:off x="454025" y="847725"/>
            <a:ext cx="5643245"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一、尊重幼儿游戏的自主性</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2" name="五边形 1"/>
          <p:cNvSpPr/>
          <p:nvPr>
            <p:custDataLst>
              <p:tags r:id="rId7"/>
            </p:custDataLst>
          </p:nvPr>
        </p:nvSpPr>
        <p:spPr>
          <a:xfrm flipH="1">
            <a:off x="343535" y="2794635"/>
            <a:ext cx="4630420" cy="38290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TextBox 159"/>
          <p:cNvSpPr txBox="1"/>
          <p:nvPr>
            <p:custDataLst>
              <p:tags r:id="rId8"/>
            </p:custDataLst>
          </p:nvPr>
        </p:nvSpPr>
        <p:spPr>
          <a:xfrm>
            <a:off x="335280" y="2844165"/>
            <a:ext cx="4638675" cy="314325"/>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二）尊重幼儿游戏中的想象、探索、表现、创造</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Text Box 10"/>
          <p:cNvSpPr txBox="1">
            <a:spLocks noChangeArrowheads="1"/>
          </p:cNvSpPr>
          <p:nvPr>
            <p:custDataLst>
              <p:tags r:id="rId9"/>
            </p:custDataLst>
          </p:nvPr>
        </p:nvSpPr>
        <p:spPr bwMode="auto">
          <a:xfrm>
            <a:off x="394970" y="3265805"/>
            <a:ext cx="8192770" cy="904875"/>
          </a:xfrm>
          <a:prstGeom prst="rect">
            <a:avLst/>
          </a:prstGeom>
          <a:noFill/>
          <a:ln w="9525">
            <a:noFill/>
            <a:miter lim="800000"/>
          </a:ln>
        </p:spPr>
        <p:txBody>
          <a:bodyPr wrap="square" lIns="34290" tIns="17145" rIns="34290" bIns="17145">
            <a:noAutofit/>
          </a:bodyPr>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幼儿游戏时的氛围</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是幼儿积极主动参与游戏的结果</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是幼儿游戏</a:t>
            </a:r>
            <a:r>
              <a:rPr kumimoji="0" lang="en-US" altLang="zh-CN"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假象</a:t>
            </a:r>
            <a:r>
              <a:rPr kumimoji="0" lang="en-US" altLang="zh-CN"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的特点在游戏中的体现</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P spid="28" grpId="0"/>
      <p:bldP spid="2" grpId="0" bldLvl="0" animBg="1"/>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五边形 2"/>
          <p:cNvSpPr/>
          <p:nvPr>
            <p:custDataLst>
              <p:tags r:id="rId2"/>
            </p:custDataLst>
          </p:nvPr>
        </p:nvSpPr>
        <p:spPr>
          <a:xfrm flipH="1">
            <a:off x="403225" y="1503680"/>
            <a:ext cx="2721610" cy="382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159"/>
          <p:cNvSpPr txBox="1"/>
          <p:nvPr>
            <p:custDataLst>
              <p:tags r:id="rId3"/>
            </p:custDataLst>
          </p:nvPr>
        </p:nvSpPr>
        <p:spPr>
          <a:xfrm>
            <a:off x="394970" y="1553210"/>
            <a:ext cx="2729865" cy="314325"/>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（一）丰富幼儿的生活经验</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Text Box 10"/>
          <p:cNvSpPr txBox="1">
            <a:spLocks noChangeArrowheads="1"/>
          </p:cNvSpPr>
          <p:nvPr>
            <p:custDataLst>
              <p:tags r:id="rId4"/>
            </p:custDataLst>
          </p:nvPr>
        </p:nvSpPr>
        <p:spPr bwMode="auto">
          <a:xfrm>
            <a:off x="454660" y="1974850"/>
            <a:ext cx="7967980" cy="596900"/>
          </a:xfrm>
          <a:prstGeom prst="rect">
            <a:avLst/>
          </a:prstGeom>
          <a:noFill/>
          <a:ln w="9525">
            <a:noFill/>
            <a:miter lim="800000"/>
          </a:ln>
        </p:spPr>
        <p:txBody>
          <a:bodyPr wrap="square" lIns="34290" tIns="17145" rIns="34290" bIns="17145">
            <a:noAutofit/>
          </a:bodyPr>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幼儿的游戏是对幼儿生活的反映，</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幼儿的生活经验丰富是游戏丰富的重要基础</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p:txBody>
      </p:sp>
      <p:sp>
        <p:nvSpPr>
          <p:cNvPr id="8" name="文本框 7"/>
          <p:cNvSpPr txBox="1"/>
          <p:nvPr>
            <p:custDataLst>
              <p:tags r:id="rId5"/>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6"/>
            </p:custDataLst>
          </p:nvPr>
        </p:nvSpPr>
        <p:spPr>
          <a:xfrm>
            <a:off x="454025" y="847725"/>
            <a:ext cx="5643245"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二、以间接指导为主</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2" name="五边形 1"/>
          <p:cNvSpPr/>
          <p:nvPr>
            <p:custDataLst>
              <p:tags r:id="rId7"/>
            </p:custDataLst>
          </p:nvPr>
        </p:nvSpPr>
        <p:spPr>
          <a:xfrm flipH="1">
            <a:off x="343535" y="2464435"/>
            <a:ext cx="3162300" cy="38290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TextBox 159"/>
          <p:cNvSpPr txBox="1"/>
          <p:nvPr>
            <p:custDataLst>
              <p:tags r:id="rId8"/>
            </p:custDataLst>
          </p:nvPr>
        </p:nvSpPr>
        <p:spPr>
          <a:xfrm>
            <a:off x="335280" y="2513965"/>
            <a:ext cx="3129280" cy="314325"/>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（二）观察并合理参与幼儿游戏</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Text Box 10"/>
          <p:cNvSpPr txBox="1">
            <a:spLocks noChangeArrowheads="1"/>
          </p:cNvSpPr>
          <p:nvPr>
            <p:custDataLst>
              <p:tags r:id="rId9"/>
            </p:custDataLst>
          </p:nvPr>
        </p:nvSpPr>
        <p:spPr bwMode="auto">
          <a:xfrm>
            <a:off x="335280" y="2912745"/>
            <a:ext cx="8331200" cy="1621790"/>
          </a:xfrm>
          <a:prstGeom prst="rect">
            <a:avLst/>
          </a:prstGeom>
          <a:noFill/>
          <a:ln w="9525">
            <a:noFill/>
            <a:miter lim="800000"/>
          </a:ln>
        </p:spPr>
        <p:txBody>
          <a:bodyPr wrap="square" lIns="34290" tIns="17145" rIns="34290" bIns="17145">
            <a:noAutofit/>
          </a:bodyPr>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第一，教师</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通过细致的观察，可以了解幼儿的发展水平</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第二，</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通过观察，进一步了解幼儿游戏的现状</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在观察的基础上，教师</a:t>
            </a:r>
            <a:r>
              <a:rPr kumimoji="0" lang="zh-CN" altLang="en-US" sz="1600" b="1"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应参与幼儿的游戏</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。第一，通过参与幼儿的游戏，可以进一步观察、了解幼儿；第二，可以使幼儿获得心理上的支持，增加幼儿对游戏的兴趣，促进游戏的发展。</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P spid="28" grpId="0"/>
      <p:bldP spid="2" grpId="0" bldLvl="0" animBg="1"/>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五边形 2"/>
          <p:cNvSpPr/>
          <p:nvPr>
            <p:custDataLst>
              <p:tags r:id="rId2"/>
            </p:custDataLst>
          </p:nvPr>
        </p:nvSpPr>
        <p:spPr>
          <a:xfrm flipH="1">
            <a:off x="403225" y="908685"/>
            <a:ext cx="3206115" cy="382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159"/>
          <p:cNvSpPr txBox="1"/>
          <p:nvPr>
            <p:custDataLst>
              <p:tags r:id="rId3"/>
            </p:custDataLst>
          </p:nvPr>
        </p:nvSpPr>
        <p:spPr>
          <a:xfrm>
            <a:off x="394970" y="958215"/>
            <a:ext cx="3213735" cy="314325"/>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三）适时适当地介入幼儿游戏</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Text Box 10"/>
          <p:cNvSpPr txBox="1">
            <a:spLocks noChangeArrowheads="1"/>
          </p:cNvSpPr>
          <p:nvPr>
            <p:custDataLst>
              <p:tags r:id="rId4"/>
            </p:custDataLst>
          </p:nvPr>
        </p:nvSpPr>
        <p:spPr bwMode="auto">
          <a:xfrm>
            <a:off x="454660" y="1372870"/>
            <a:ext cx="5909310" cy="3204845"/>
          </a:xfrm>
          <a:prstGeom prst="rect">
            <a:avLst/>
          </a:prstGeom>
          <a:noFill/>
          <a:ln w="9525">
            <a:noFill/>
            <a:miter lim="800000"/>
          </a:ln>
        </p:spPr>
        <p:txBody>
          <a:bodyPr wrap="square" lIns="34290" tIns="17145" rIns="34290" bIns="17145">
            <a:noAutofit/>
          </a:bodyPr>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en-US" altLang="zh-CN" sz="1600" b="0" i="0" u="none" strike="noStrike" kern="1200" cap="none" spc="0" normalizeH="0" baseline="0" dirty="0">
                <a:solidFill>
                  <a:srgbClr val="FF0000"/>
                </a:solidFill>
                <a:latin typeface="黑体" panose="02010609060101010101" charset="-122"/>
                <a:ea typeface="黑体" panose="02010609060101010101" charset="-122"/>
              </a:rPr>
              <a:t>1.</a:t>
            </a:r>
            <a:r>
              <a:rPr kumimoji="0" lang="zh-CN" altLang="en-US" sz="1600" b="0" i="0" u="none" strike="noStrike" kern="1200" cap="none" spc="0" normalizeH="0" baseline="0" dirty="0">
                <a:solidFill>
                  <a:srgbClr val="FF0000"/>
                </a:solidFill>
                <a:latin typeface="黑体" panose="02010609060101010101" charset="-122"/>
                <a:ea typeface="黑体" panose="02010609060101010101" charset="-122"/>
              </a:rPr>
              <a:t>教师介入的时机</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第一，幼儿客观的需要，即看幼儿的游戏行为是否自然顺畅，是否需要帮助；</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第二，教师的主观心态和状况，即教师希望幼儿在游戏中表现出的水平、态度和情绪体验，也包括教师是否具备投入幼儿游戏的热情和精力。</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1</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）当幼儿游戏</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出现困难时介入</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2</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）当必要的游戏秩序</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受到威胁时介入</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3</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）当幼儿对游戏</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失去兴趣或准备放弃时介入</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4</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）在游戏内容发展或技能方面</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发生困难时介入</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p:txBody>
      </p:sp>
      <p:sp>
        <p:nvSpPr>
          <p:cNvPr id="8" name="文本框 7"/>
          <p:cNvSpPr txBox="1"/>
          <p:nvPr>
            <p:custDataLst>
              <p:tags r:id="rId5"/>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1"/>
          <p:cNvPicPr>
            <a:picLocks noChangeAspect="1"/>
          </p:cNvPicPr>
          <p:nvPr/>
        </p:nvPicPr>
        <p:blipFill>
          <a:blip r:embed="rId6"/>
          <a:stretch>
            <a:fillRect/>
          </a:stretch>
        </p:blipFill>
        <p:spPr>
          <a:xfrm>
            <a:off x="6435725" y="1449070"/>
            <a:ext cx="2559050" cy="19202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8" name="Text Box 10"/>
          <p:cNvSpPr txBox="1">
            <a:spLocks noChangeArrowheads="1"/>
          </p:cNvSpPr>
          <p:nvPr>
            <p:custDataLst>
              <p:tags r:id="rId2"/>
            </p:custDataLst>
          </p:nvPr>
        </p:nvSpPr>
        <p:spPr bwMode="auto">
          <a:xfrm>
            <a:off x="276225" y="836295"/>
            <a:ext cx="5605780" cy="3688080"/>
          </a:xfrm>
          <a:prstGeom prst="rect">
            <a:avLst/>
          </a:prstGeom>
          <a:noFill/>
          <a:ln w="9525">
            <a:noFill/>
            <a:miter lim="800000"/>
          </a:ln>
        </p:spPr>
        <p:txBody>
          <a:bodyPr wrap="square" lIns="34290" tIns="17145" rIns="34290" bIns="17145">
            <a:noAutofit/>
          </a:bodyPr>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dirty="0">
                <a:solidFill>
                  <a:srgbClr val="FF0000"/>
                </a:solidFill>
                <a:latin typeface="黑体" panose="02010609060101010101" charset="-122"/>
                <a:ea typeface="黑体" panose="02010609060101010101" charset="-122"/>
              </a:rPr>
              <a:t>2.教师介入的方式</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1</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）根据</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教师在幼儿游戏过程中影响活动的形式</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划分</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en-US"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①</a:t>
            </a:r>
            <a:r>
              <a:rPr kumimoji="0" lang="zh-CN" altLang="en-US" sz="1600" b="1"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平行式介入：</a:t>
            </a:r>
            <a:r>
              <a:rPr kumimoji="0" lang="zh-CN" altLang="en-US" sz="14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教师</a:t>
            </a:r>
            <a:r>
              <a:rPr kumimoji="0" lang="zh-CN" altLang="en-US" sz="14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在幼儿附近和幼儿玩相同或不同材料的游戏，引导幼儿模仿</a:t>
            </a:r>
            <a:r>
              <a:rPr kumimoji="0" lang="zh-CN" altLang="en-US" sz="14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，起着示范指导的作用，属于隐性指导。</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en-US"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②</a:t>
            </a:r>
            <a:r>
              <a:rPr kumimoji="0" lang="zh-CN" altLang="en-US" sz="1600" b="1"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交叉式介入：</a:t>
            </a:r>
            <a:r>
              <a:rPr kumimoji="0" lang="zh-CN" altLang="en-US" sz="14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教师</a:t>
            </a:r>
            <a:r>
              <a:rPr kumimoji="0" lang="zh-CN" altLang="en-US" sz="14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作为游戏中的某一角色或教师自己扮演一个角色加入幼儿的游戏</a:t>
            </a:r>
            <a:r>
              <a:rPr kumimoji="0" lang="zh-CN" altLang="en-US" sz="14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，通过与幼儿角色间的互动，指导幼儿的游戏。</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en-US"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③</a:t>
            </a:r>
            <a:r>
              <a:rPr kumimoji="0" lang="zh-CN" altLang="en-US" sz="1600" b="1"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垂直式介入：</a:t>
            </a:r>
            <a:r>
              <a:rPr lang="zh-CN" altLang="en-US" sz="1400" dirty="0">
                <a:solidFill>
                  <a:schemeClr val="tx1">
                    <a:lumMod val="75000"/>
                    <a:lumOff val="25000"/>
                  </a:schemeClr>
                </a:solidFill>
                <a:latin typeface="黑体" panose="02010609060101010101" charset="-122"/>
                <a:ea typeface="黑体" panose="02010609060101010101" charset="-122"/>
                <a:sym typeface="+mn-ea"/>
              </a:rPr>
              <a:t>幼儿在游戏中</a:t>
            </a:r>
            <a:r>
              <a:rPr lang="zh-CN" altLang="en-US" sz="1400" u="sng" dirty="0">
                <a:solidFill>
                  <a:schemeClr val="tx1">
                    <a:lumMod val="75000"/>
                    <a:lumOff val="25000"/>
                  </a:schemeClr>
                </a:solidFill>
                <a:latin typeface="黑体" panose="02010609060101010101" charset="-122"/>
                <a:ea typeface="黑体" panose="02010609060101010101" charset="-122"/>
                <a:sym typeface="+mn-ea"/>
              </a:rPr>
              <a:t>出现严重违反规则或攻击性等危险时</a:t>
            </a:r>
            <a:r>
              <a:rPr lang="zh-CN" altLang="en-US" sz="1400" dirty="0">
                <a:solidFill>
                  <a:schemeClr val="tx1">
                    <a:lumMod val="75000"/>
                    <a:lumOff val="25000"/>
                  </a:schemeClr>
                </a:solidFill>
                <a:latin typeface="黑体" panose="02010609060101010101" charset="-122"/>
                <a:ea typeface="黑体" panose="02010609060101010101" charset="-122"/>
                <a:sym typeface="+mn-ea"/>
              </a:rPr>
              <a:t>，教师直接介入游戏，对幼儿的行为进行直接干预。</a:t>
            </a:r>
            <a:endPar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2</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）根据</a:t>
            </a:r>
            <a:r>
              <a:rPr kumimoji="0" lang="zh-CN" altLang="en-US" sz="1600" b="0"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教师在幼儿游戏过程中介入媒介的不同</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划分</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en-US"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①</a:t>
            </a:r>
            <a:r>
              <a:rPr kumimoji="0" lang="zh-CN" altLang="en-US" sz="1600" b="1"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语言指导</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a:p>
            <a:pPr marR="0" lvl="0" indent="0" algn="just" defTabSz="815975" rtl="0" fontAlgn="auto">
              <a:lnSpc>
                <a:spcPts val="2500"/>
              </a:lnSpc>
              <a:spcBef>
                <a:spcPts val="0"/>
              </a:spcBef>
              <a:spcAft>
                <a:spcPts val="0"/>
              </a:spcAft>
              <a:buClrTx/>
              <a:buSzTx/>
              <a:buFontTx/>
              <a:buNone/>
              <a:defRPr/>
            </a:pP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    </a:t>
            </a:r>
            <a:r>
              <a:rPr kumimoji="0" lang="en-US"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②</a:t>
            </a:r>
            <a:r>
              <a:rPr kumimoji="0" lang="zh-CN" altLang="en-US" sz="1600" b="1"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非语言指导</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p:txBody>
      </p:sp>
      <p:sp>
        <p:nvSpPr>
          <p:cNvPr id="8" name="文本框 7"/>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6626" name="图片 3"/>
          <p:cNvPicPr>
            <a:picLocks noGrp="1" noChangeAspect="1"/>
          </p:cNvPicPr>
          <p:nvPr>
            <p:ph idx="1"/>
            <p:custDataLst>
              <p:tags r:id="rId4"/>
            </p:custDataLst>
          </p:nvPr>
        </p:nvPicPr>
        <p:blipFill>
          <a:blip r:embed="rId5"/>
          <a:stretch>
            <a:fillRect/>
          </a:stretch>
        </p:blipFill>
        <p:spPr>
          <a:xfrm>
            <a:off x="5955665" y="1214120"/>
            <a:ext cx="3011170" cy="227774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42" name="圆角矩形 41"/>
          <p:cNvSpPr/>
          <p:nvPr>
            <p:custDataLst>
              <p:tags r:id="rId2"/>
            </p:custDataLst>
          </p:nvPr>
        </p:nvSpPr>
        <p:spPr bwMode="auto">
          <a:xfrm>
            <a:off x="767715" y="1940560"/>
            <a:ext cx="3330575" cy="1591945"/>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1.</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目的性不强。</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2.</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兴趣不稳定，持续时间短。</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3.</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重内容，轻规则。</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4"/>
            </p:custDataLst>
          </p:nvPr>
        </p:nvSpPr>
        <p:spPr>
          <a:xfrm>
            <a:off x="454025" y="777240"/>
            <a:ext cx="5018405"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三、按幼儿游戏发展规律指导游戏</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5" name="TextBox 20"/>
          <p:cNvSpPr txBox="1"/>
          <p:nvPr>
            <p:custDataLst>
              <p:tags r:id="rId5"/>
            </p:custDataLst>
          </p:nvPr>
        </p:nvSpPr>
        <p:spPr>
          <a:xfrm>
            <a:off x="647700" y="1390650"/>
            <a:ext cx="410591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（一）小班幼儿的游戏特点</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pic>
        <p:nvPicPr>
          <p:cNvPr id="9" name="图片 8" descr="2"/>
          <p:cNvPicPr>
            <a:picLocks noChangeAspect="1"/>
          </p:cNvPicPr>
          <p:nvPr/>
        </p:nvPicPr>
        <p:blipFill>
          <a:blip r:embed="rId6"/>
          <a:stretch>
            <a:fillRect/>
          </a:stretch>
        </p:blipFill>
        <p:spPr>
          <a:xfrm>
            <a:off x="4926965" y="1515745"/>
            <a:ext cx="3930650" cy="2911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20"/>
          <p:cNvSpPr txBox="1"/>
          <p:nvPr>
            <p:custDataLst>
              <p:tags r:id="rId3"/>
            </p:custDataLst>
          </p:nvPr>
        </p:nvSpPr>
        <p:spPr>
          <a:xfrm>
            <a:off x="647700" y="920750"/>
            <a:ext cx="410591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（二）中班幼儿的游戏特点</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11" name="圆角矩形 10"/>
          <p:cNvSpPr/>
          <p:nvPr>
            <p:custDataLst>
              <p:tags r:id="rId4"/>
            </p:custDataLst>
          </p:nvPr>
        </p:nvSpPr>
        <p:spPr>
          <a:xfrm>
            <a:off x="6928485" y="614045"/>
            <a:ext cx="2082165" cy="1957705"/>
          </a:xfrm>
          <a:prstGeom prst="round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2147482598" descr="图片9"/>
          <p:cNvPicPr>
            <a:picLocks noChangeAspect="1"/>
          </p:cNvPicPr>
          <p:nvPr>
            <p:custDataLst>
              <p:tags r:id="rId6"/>
            </p:custDataLst>
          </p:nvPr>
        </p:nvPicPr>
        <p:blipFill>
          <a:blip r:embed="rId7"/>
          <a:stretch>
            <a:fillRect/>
          </a:stretch>
        </p:blipFill>
        <p:spPr>
          <a:xfrm>
            <a:off x="6590030" y="2916555"/>
            <a:ext cx="2553970" cy="1915795"/>
          </a:xfrm>
          <a:prstGeom prst="rect">
            <a:avLst/>
          </a:prstGeom>
          <a:noFill/>
          <a:ln w="9525">
            <a:noFill/>
          </a:ln>
        </p:spPr>
      </p:pic>
      <p:sp>
        <p:nvSpPr>
          <p:cNvPr id="42" name="圆角矩形 41"/>
          <p:cNvSpPr/>
          <p:nvPr>
            <p:custDataLst>
              <p:tags r:id="rId8"/>
            </p:custDataLst>
          </p:nvPr>
        </p:nvSpPr>
        <p:spPr bwMode="auto">
          <a:xfrm>
            <a:off x="276225" y="1511300"/>
            <a:ext cx="6698615" cy="2135505"/>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1.</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游戏水平极大提高</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，需要不断拓展游戏空间。</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2.</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幼儿的</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自主性与主动性进一步发展</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，需要宽松、安全的探索环境。</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3.</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同伴交往需求与能力进一步发展</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需要良好的社会性发展氛围。</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4.</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想象的有意性水平提高</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，需要更大地表达与创造空间。</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5.</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幼儿的</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具体形象思维表现突出</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，需要具体的活动情景与活动形式。</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20"/>
          <p:cNvSpPr txBox="1"/>
          <p:nvPr>
            <p:custDataLst>
              <p:tags r:id="rId3"/>
            </p:custDataLst>
          </p:nvPr>
        </p:nvSpPr>
        <p:spPr>
          <a:xfrm>
            <a:off x="647700" y="920750"/>
            <a:ext cx="410591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（三）大班幼儿的游戏特点</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42" name="圆角矩形 41"/>
          <p:cNvSpPr/>
          <p:nvPr>
            <p:custDataLst>
              <p:tags r:id="rId4"/>
            </p:custDataLst>
          </p:nvPr>
        </p:nvSpPr>
        <p:spPr bwMode="auto">
          <a:xfrm>
            <a:off x="368935" y="1511300"/>
            <a:ext cx="4203700" cy="169291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1.</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幼儿游戏的</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自我评价能力逐步提升</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2.</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幼儿的</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合作意识逐渐增强</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3.</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幼儿的</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规则意识逐渐形成</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4.</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幼儿的动作灵活，</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控制能力明显增强</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p:txBody>
      </p:sp>
      <p:pic>
        <p:nvPicPr>
          <p:cNvPr id="3" name="图片 2" descr="5"/>
          <p:cNvPicPr>
            <a:picLocks noChangeAspect="1"/>
          </p:cNvPicPr>
          <p:nvPr/>
        </p:nvPicPr>
        <p:blipFill>
          <a:blip r:embed="rId5"/>
          <a:stretch>
            <a:fillRect/>
          </a:stretch>
        </p:blipFill>
        <p:spPr>
          <a:xfrm>
            <a:off x="5498465" y="354965"/>
            <a:ext cx="2770505" cy="2113915"/>
          </a:xfrm>
          <a:prstGeom prst="rect">
            <a:avLst/>
          </a:prstGeom>
        </p:spPr>
      </p:pic>
      <p:pic>
        <p:nvPicPr>
          <p:cNvPr id="4" name="图片 3" descr="1"/>
          <p:cNvPicPr>
            <a:picLocks noChangeAspect="1"/>
          </p:cNvPicPr>
          <p:nvPr/>
        </p:nvPicPr>
        <p:blipFill>
          <a:blip r:embed="rId6"/>
          <a:stretch>
            <a:fillRect/>
          </a:stretch>
        </p:blipFill>
        <p:spPr>
          <a:xfrm>
            <a:off x="5221605" y="2425065"/>
            <a:ext cx="3550285" cy="25927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277495" y="255270"/>
            <a:ext cx="1476375" cy="460375"/>
          </a:xfrm>
          <a:prstGeom prst="rect">
            <a:avLst/>
          </a:prstGeom>
          <a:noFill/>
        </p:spPr>
        <p:txBody>
          <a:bodyPr wrap="square" rtlCol="0">
            <a:spAutoFit/>
          </a:bodyPr>
          <a:lstStyle/>
          <a:p>
            <a:r>
              <a:rPr lang="zh-CN" altLang="en-US" sz="2400" b="1" dirty="0"/>
              <a:t>学习目标</a:t>
            </a:r>
            <a:endParaRPr lang="zh-CN" altLang="en-US" sz="2400" b="1" dirty="0"/>
          </a:p>
        </p:txBody>
      </p:sp>
      <p:sp>
        <p:nvSpPr>
          <p:cNvPr id="13" name="文本框 12"/>
          <p:cNvSpPr txBox="1"/>
          <p:nvPr/>
        </p:nvSpPr>
        <p:spPr>
          <a:xfrm>
            <a:off x="1754812" y="-183110"/>
            <a:ext cx="693420" cy="398780"/>
          </a:xfrm>
          <a:prstGeom prst="rect">
            <a:avLst/>
          </a:prstGeom>
          <a:noFill/>
        </p:spPr>
        <p:txBody>
          <a:bodyPr wrap="none" rtlCol="0">
            <a:spAutoFit/>
          </a:bodyPr>
          <a:lstStyle/>
          <a:p>
            <a:pPr algn="l"/>
            <a:r>
              <a:rPr lang="en-US" altLang="zh-CN" sz="2000" b="1" dirty="0">
                <a:solidFill>
                  <a:srgbClr val="1A5D5C"/>
                </a:solidFill>
              </a:rPr>
              <a:t>    </a:t>
            </a:r>
            <a:endParaRPr lang="zh-CN" altLang="en-US" sz="2000" b="1" dirty="0">
              <a:solidFill>
                <a:srgbClr val="1A5D5C"/>
              </a:solidFill>
            </a:endParaRPr>
          </a:p>
        </p:txBody>
      </p:sp>
      <p:sp>
        <p:nvSpPr>
          <p:cNvPr id="2" name="圆角矩形 1"/>
          <p:cNvSpPr/>
          <p:nvPr>
            <p:custDataLst>
              <p:tags r:id="rId2"/>
            </p:custDataLst>
          </p:nvPr>
        </p:nvSpPr>
        <p:spPr bwMode="auto">
          <a:xfrm>
            <a:off x="272519" y="1568101"/>
            <a:ext cx="2401907" cy="2770492"/>
          </a:xfrm>
          <a:prstGeom prst="roundRect">
            <a:avLst>
              <a:gd name="adj" fmla="val 5680"/>
            </a:avLst>
          </a:prstGeom>
          <a:noFill/>
          <a:ln w="19050" cap="flat" cmpd="sng" algn="ctr">
            <a:solidFill>
              <a:srgbClr val="1A5D5C"/>
            </a:solidFill>
            <a:prstDash val="solid"/>
            <a:round/>
            <a:headEnd type="none" w="med" len="med"/>
            <a:tailEnd type="none" w="med" len="med"/>
          </a:ln>
          <a:effectLst/>
        </p:spPr>
        <p:txBody>
          <a:bodyPr vert="horz" wrap="square" lIns="62118" tIns="31058" rIns="62118" bIns="31058" numCol="1" rtlCol="0" anchor="t" anchorCtr="0" compatLnSpc="1"/>
          <a:p>
            <a:pPr marL="914400" marR="0" lvl="2"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3" name="圆角矩形 2"/>
          <p:cNvSpPr/>
          <p:nvPr>
            <p:custDataLst>
              <p:tags r:id="rId3"/>
            </p:custDataLst>
          </p:nvPr>
        </p:nvSpPr>
        <p:spPr bwMode="auto">
          <a:xfrm>
            <a:off x="6398248" y="1568101"/>
            <a:ext cx="2401907" cy="2770492"/>
          </a:xfrm>
          <a:prstGeom prst="roundRect">
            <a:avLst>
              <a:gd name="adj" fmla="val 5070"/>
            </a:avLst>
          </a:prstGeom>
          <a:noFill/>
          <a:ln w="19050" cap="flat" cmpd="sng" algn="ctr">
            <a:solidFill>
              <a:srgbClr val="1A5D5C"/>
            </a:solidFill>
            <a:prstDash val="solid"/>
            <a:round/>
            <a:headEnd type="none" w="med" len="med"/>
            <a:tailEnd type="none" w="med" len="med"/>
          </a:ln>
          <a:effectLst/>
        </p:spPr>
        <p:txBody>
          <a:bodyPr vert="horz" wrap="square" lIns="62118" tIns="31058" rIns="62118" bIns="31058" numCol="1" rtlCol="0" anchor="t" anchorCtr="0" compatLnSpc="1"/>
          <a:p>
            <a:pPr marL="914400" marR="0" lvl="2"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23" name="矩形 26"/>
          <p:cNvSpPr>
            <a:spLocks noChangeArrowheads="1"/>
          </p:cNvSpPr>
          <p:nvPr>
            <p:custDataLst>
              <p:tags r:id="rId4"/>
            </p:custDataLst>
          </p:nvPr>
        </p:nvSpPr>
        <p:spPr bwMode="auto">
          <a:xfrm>
            <a:off x="6397625" y="1724660"/>
            <a:ext cx="2402840" cy="1973580"/>
          </a:xfrm>
          <a:prstGeom prst="rect">
            <a:avLst/>
          </a:prstGeom>
          <a:noFill/>
          <a:ln w="9525">
            <a:noFill/>
            <a:miter lim="800000"/>
          </a:ln>
        </p:spPr>
        <p:txBody>
          <a:bodyPr wrap="square" lIns="62118" tIns="31058" rIns="62118" bIns="31058">
            <a:noAutofit/>
          </a:bodyPr>
          <a:p>
            <a:pPr indent="0" algn="l" fontAlgn="auto">
              <a:lnSpc>
                <a:spcPts val="2300"/>
              </a:lnSpc>
              <a:buClrTx/>
              <a:buSzTx/>
              <a:buNone/>
            </a:pPr>
            <a:r>
              <a:rPr lang="en-US" altLang="zh-CN" sz="1400" b="1" dirty="0">
                <a:solidFill>
                  <a:srgbClr val="1A5D5C"/>
                </a:solidFill>
                <a:latin typeface="黑体" panose="02010609060101010101" charset="-122"/>
                <a:ea typeface="黑体" panose="02010609060101010101" charset="-122"/>
                <a:cs typeface="黑体" panose="02010609060101010101" charset="-122"/>
                <a:sym typeface="+mn-ea"/>
              </a:rPr>
              <a:t>  </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1.能够运用相关游戏理论知识分析幼儿园游戏中的实际</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问题。</a:t>
            </a:r>
            <a:endParaRPr lang="zh-CN" altLang="en-US" sz="1400" b="1" dirty="0">
              <a:solidFill>
                <a:srgbClr val="1A5D5C"/>
              </a:solidFill>
              <a:latin typeface="黑体" panose="02010609060101010101" charset="-122"/>
              <a:ea typeface="黑体" panose="02010609060101010101" charset="-122"/>
              <a:cs typeface="黑体" panose="02010609060101010101" charset="-122"/>
              <a:sym typeface="+mn-ea"/>
            </a:endParaRPr>
          </a:p>
          <a:p>
            <a:pPr indent="0" algn="l" fontAlgn="auto">
              <a:lnSpc>
                <a:spcPts val="2300"/>
              </a:lnSpc>
              <a:buClrTx/>
              <a:buSzTx/>
              <a:buNone/>
            </a:pPr>
            <a:r>
              <a:rPr lang="en-US" altLang="zh-CN" sz="1400" b="1" dirty="0">
                <a:solidFill>
                  <a:srgbClr val="1A5D5C"/>
                </a:solidFill>
                <a:latin typeface="黑体" panose="02010609060101010101" charset="-122"/>
                <a:ea typeface="黑体" panose="02010609060101010101" charset="-122"/>
                <a:cs typeface="黑体" panose="02010609060101010101" charset="-122"/>
                <a:sym typeface="+mn-ea"/>
              </a:rPr>
              <a:t>  </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2.会正确分析和评级幼儿园的各类游戏，具有在幼儿游戏中进行观察的</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能力。</a:t>
            </a:r>
            <a:endParaRPr lang="zh-CN" altLang="en-US" sz="1400" b="1" dirty="0">
              <a:solidFill>
                <a:srgbClr val="1A5D5C"/>
              </a:solidFill>
              <a:latin typeface="黑体" panose="02010609060101010101" charset="-122"/>
              <a:ea typeface="黑体" panose="02010609060101010101" charset="-122"/>
              <a:cs typeface="黑体" panose="02010609060101010101" charset="-122"/>
              <a:sym typeface="+mn-ea"/>
            </a:endParaRPr>
          </a:p>
        </p:txBody>
      </p:sp>
      <p:sp>
        <p:nvSpPr>
          <p:cNvPr id="24" name="圆角矩形 23"/>
          <p:cNvSpPr/>
          <p:nvPr>
            <p:custDataLst>
              <p:tags r:id="rId5"/>
            </p:custDataLst>
          </p:nvPr>
        </p:nvSpPr>
        <p:spPr bwMode="auto">
          <a:xfrm>
            <a:off x="3308306" y="1568101"/>
            <a:ext cx="2401907" cy="2770492"/>
          </a:xfrm>
          <a:prstGeom prst="roundRect">
            <a:avLst>
              <a:gd name="adj" fmla="val 5070"/>
            </a:avLst>
          </a:prstGeom>
          <a:noFill/>
          <a:ln w="19050" cap="flat" cmpd="sng" algn="ctr">
            <a:solidFill>
              <a:srgbClr val="1A5D5C"/>
            </a:solidFill>
            <a:prstDash val="solid"/>
            <a:round/>
            <a:headEnd type="none" w="med" len="med"/>
            <a:tailEnd type="none" w="med" len="med"/>
          </a:ln>
          <a:effectLst/>
        </p:spPr>
        <p:txBody>
          <a:bodyPr vert="horz" wrap="square" lIns="62118" tIns="31058" rIns="62118" bIns="31058" numCol="1" rtlCol="0" anchor="t" anchorCtr="0" compatLnSpc="1"/>
          <a:p>
            <a:pPr marL="914400" marR="0" lvl="2"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25" name="矩形 24"/>
          <p:cNvSpPr>
            <a:spLocks noChangeArrowheads="1"/>
          </p:cNvSpPr>
          <p:nvPr>
            <p:custDataLst>
              <p:tags r:id="rId6"/>
            </p:custDataLst>
          </p:nvPr>
        </p:nvSpPr>
        <p:spPr bwMode="auto">
          <a:xfrm>
            <a:off x="3307715" y="1724025"/>
            <a:ext cx="2402205" cy="2096135"/>
          </a:xfrm>
          <a:prstGeom prst="rect">
            <a:avLst/>
          </a:prstGeom>
          <a:noFill/>
          <a:ln w="9525">
            <a:noFill/>
            <a:miter lim="800000"/>
          </a:ln>
        </p:spPr>
        <p:txBody>
          <a:bodyPr wrap="square" lIns="62118" tIns="31058" rIns="62118" bIns="31058">
            <a:noAutofit/>
          </a:bodyPr>
          <a:p>
            <a:pPr indent="0" algn="l" fontAlgn="auto">
              <a:lnSpc>
                <a:spcPts val="2300"/>
              </a:lnSpc>
            </a:pPr>
            <a:r>
              <a:rPr lang="en-US" altLang="zh-CN" sz="1400" b="1" dirty="0">
                <a:solidFill>
                  <a:srgbClr val="1A5D5C"/>
                </a:solidFill>
                <a:latin typeface="黑体" panose="02010609060101010101" charset="-122"/>
                <a:ea typeface="黑体" panose="02010609060101010101" charset="-122"/>
                <a:cs typeface="黑体" panose="02010609060101010101" charset="-122"/>
                <a:sym typeface="+mn-ea"/>
              </a:rPr>
              <a:t>  </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1.了解幼儿游戏的含义、特点及</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类型。</a:t>
            </a:r>
            <a:endParaRPr lang="zh-CN" altLang="en-US" sz="1400" b="1" dirty="0">
              <a:solidFill>
                <a:srgbClr val="1A5D5C"/>
              </a:solidFill>
              <a:latin typeface="黑体" panose="02010609060101010101" charset="-122"/>
              <a:ea typeface="黑体" panose="02010609060101010101" charset="-122"/>
              <a:cs typeface="黑体" panose="02010609060101010101" charset="-122"/>
              <a:sym typeface="+mn-ea"/>
            </a:endParaRPr>
          </a:p>
          <a:p>
            <a:pPr indent="0" algn="l" fontAlgn="auto">
              <a:lnSpc>
                <a:spcPts val="2300"/>
              </a:lnSpc>
            </a:pPr>
            <a:r>
              <a:rPr lang="en-US" altLang="zh-CN" sz="1400" b="1" dirty="0">
                <a:solidFill>
                  <a:srgbClr val="1A5D5C"/>
                </a:solidFill>
                <a:latin typeface="黑体" panose="02010609060101010101" charset="-122"/>
                <a:ea typeface="黑体" panose="02010609060101010101" charset="-122"/>
                <a:cs typeface="黑体" panose="02010609060101010101" charset="-122"/>
                <a:sym typeface="+mn-ea"/>
              </a:rPr>
              <a:t>  </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2.了解幼儿游戏的教育</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作用。</a:t>
            </a:r>
            <a:endParaRPr lang="zh-CN" altLang="en-US" sz="1400" b="1" dirty="0">
              <a:solidFill>
                <a:srgbClr val="1A5D5C"/>
              </a:solidFill>
              <a:latin typeface="黑体" panose="02010609060101010101" charset="-122"/>
              <a:ea typeface="黑体" panose="02010609060101010101" charset="-122"/>
              <a:cs typeface="黑体" panose="02010609060101010101" charset="-122"/>
              <a:sym typeface="+mn-ea"/>
            </a:endParaRPr>
          </a:p>
          <a:p>
            <a:pPr indent="0" algn="l" fontAlgn="auto">
              <a:lnSpc>
                <a:spcPts val="2300"/>
              </a:lnSpc>
            </a:pPr>
            <a:r>
              <a:rPr lang="en-US" altLang="zh-CN" sz="1400" b="1" dirty="0">
                <a:solidFill>
                  <a:srgbClr val="1A5D5C"/>
                </a:solidFill>
                <a:latin typeface="黑体" panose="02010609060101010101" charset="-122"/>
                <a:ea typeface="黑体" panose="02010609060101010101" charset="-122"/>
                <a:cs typeface="黑体" panose="02010609060101010101" charset="-122"/>
                <a:sym typeface="+mn-ea"/>
              </a:rPr>
              <a:t>  </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3.掌握幼儿游戏的组织与指导</a:t>
            </a:r>
            <a:r>
              <a:rPr lang="zh-CN" altLang="en-US" sz="1400" b="1" dirty="0">
                <a:solidFill>
                  <a:srgbClr val="1A5D5C"/>
                </a:solidFill>
                <a:latin typeface="黑体" panose="02010609060101010101" charset="-122"/>
                <a:ea typeface="黑体" panose="02010609060101010101" charset="-122"/>
                <a:cs typeface="黑体" panose="02010609060101010101" charset="-122"/>
                <a:sym typeface="+mn-ea"/>
              </a:rPr>
              <a:t>策略。</a:t>
            </a:r>
            <a:endParaRPr lang="zh-CN" altLang="en-US" sz="1400" b="1" dirty="0">
              <a:solidFill>
                <a:srgbClr val="1A5D5C"/>
              </a:solidFill>
              <a:latin typeface="黑体" panose="02010609060101010101" charset="-122"/>
              <a:ea typeface="黑体" panose="02010609060101010101" charset="-122"/>
              <a:cs typeface="黑体" panose="02010609060101010101" charset="-122"/>
              <a:sym typeface="+mn-ea"/>
            </a:endParaRPr>
          </a:p>
        </p:txBody>
      </p:sp>
      <p:sp>
        <p:nvSpPr>
          <p:cNvPr id="26" name="TextBox 32"/>
          <p:cNvSpPr txBox="1">
            <a:spLocks noChangeArrowheads="1"/>
          </p:cNvSpPr>
          <p:nvPr>
            <p:custDataLst>
              <p:tags r:id="rId7"/>
            </p:custDataLst>
          </p:nvPr>
        </p:nvSpPr>
        <p:spPr bwMode="auto">
          <a:xfrm>
            <a:off x="277495" y="1724025"/>
            <a:ext cx="2397125" cy="1830705"/>
          </a:xfrm>
          <a:prstGeom prst="rect">
            <a:avLst/>
          </a:prstGeom>
          <a:noFill/>
          <a:ln w="9525">
            <a:noFill/>
            <a:miter lim="800000"/>
          </a:ln>
        </p:spPr>
        <p:txBody>
          <a:bodyPr wrap="square" lIns="62118" tIns="31058" rIns="62118" bIns="31058">
            <a:spAutoFit/>
          </a:bodyPr>
          <a:p>
            <a:pPr marR="0" lvl="0" indent="0" algn="l" defTabSz="914400" rtl="0" fontAlgn="auto">
              <a:lnSpc>
                <a:spcPts val="2300"/>
              </a:lnSpc>
              <a:spcBef>
                <a:spcPts val="0"/>
              </a:spcBef>
              <a:spcAft>
                <a:spcPts val="0"/>
              </a:spcAft>
              <a:buClrTx/>
              <a:buSzTx/>
              <a:buFontTx/>
              <a:buNone/>
              <a:defRPr/>
            </a:pPr>
            <a:r>
              <a:rPr kumimoji="0" lang="en-US" altLang="zh-CN"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rPr>
              <a:t>  </a:t>
            </a:r>
            <a:r>
              <a:rPr kumimoji="0" lang="zh-CN" altLang="en-US"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rPr>
              <a:t>1.正确认识游戏对幼儿发展的独特价值和意义，树立以游戏为基本活动的</a:t>
            </a:r>
            <a:r>
              <a:rPr kumimoji="0" lang="zh-CN" altLang="en-US"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rPr>
              <a:t>理念。</a:t>
            </a:r>
            <a:endParaRPr kumimoji="0" lang="zh-CN" altLang="en-US"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endParaRPr>
          </a:p>
          <a:p>
            <a:pPr marR="0" lvl="0" indent="0" algn="l" defTabSz="914400" rtl="0" fontAlgn="auto">
              <a:lnSpc>
                <a:spcPts val="2300"/>
              </a:lnSpc>
              <a:spcBef>
                <a:spcPts val="0"/>
              </a:spcBef>
              <a:spcAft>
                <a:spcPts val="0"/>
              </a:spcAft>
              <a:buClrTx/>
              <a:buSzTx/>
              <a:buFontTx/>
              <a:buNone/>
              <a:defRPr/>
            </a:pPr>
            <a:r>
              <a:rPr kumimoji="0" lang="en-US" altLang="zh-CN"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rPr>
              <a:t>  </a:t>
            </a:r>
            <a:r>
              <a:rPr kumimoji="0" lang="zh-CN" altLang="en-US"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rPr>
              <a:t>2.注重自身专业素质的提高，乐于主动探索和研究幼儿园游戏的相关理论与</a:t>
            </a:r>
            <a:r>
              <a:rPr kumimoji="0" lang="zh-CN" altLang="en-US"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rPr>
              <a:t>实践。</a:t>
            </a:r>
            <a:endParaRPr kumimoji="0" lang="zh-CN" altLang="en-US" sz="1400" b="1" i="0" u="none" strike="noStrike" kern="1200" cap="none" spc="0" normalizeH="0" baseline="0" dirty="0">
              <a:solidFill>
                <a:srgbClr val="1A5D5C"/>
              </a:solidFill>
              <a:latin typeface="黑体" panose="02010609060101010101" charset="-122"/>
              <a:ea typeface="黑体" panose="02010609060101010101" charset="-122"/>
              <a:cs typeface="黑体" panose="02010609060101010101" charset="-122"/>
            </a:endParaRPr>
          </a:p>
        </p:txBody>
      </p:sp>
      <p:sp>
        <p:nvSpPr>
          <p:cNvPr id="30" name="圆角矩形 29"/>
          <p:cNvSpPr/>
          <p:nvPr>
            <p:custDataLst>
              <p:tags r:id="rId8"/>
            </p:custDataLst>
          </p:nvPr>
        </p:nvSpPr>
        <p:spPr>
          <a:xfrm>
            <a:off x="3308306" y="972567"/>
            <a:ext cx="2401907" cy="413112"/>
          </a:xfrm>
          <a:prstGeom prst="roundRect">
            <a:avLst/>
          </a:prstGeom>
          <a:solidFill>
            <a:srgbClr val="1A5D5C"/>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31" name="圆角矩形 30"/>
          <p:cNvSpPr/>
          <p:nvPr>
            <p:custDataLst>
              <p:tags r:id="rId9"/>
            </p:custDataLst>
          </p:nvPr>
        </p:nvSpPr>
        <p:spPr>
          <a:xfrm>
            <a:off x="6398248" y="972567"/>
            <a:ext cx="2401907" cy="413112"/>
          </a:xfrm>
          <a:prstGeom prst="roundRect">
            <a:avLst/>
          </a:prstGeom>
          <a:solidFill>
            <a:srgbClr val="1A5D5C"/>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32" name="圆角矩形 31"/>
          <p:cNvSpPr/>
          <p:nvPr>
            <p:custDataLst>
              <p:tags r:id="rId10"/>
            </p:custDataLst>
          </p:nvPr>
        </p:nvSpPr>
        <p:spPr>
          <a:xfrm>
            <a:off x="272519" y="972567"/>
            <a:ext cx="2401907" cy="413112"/>
          </a:xfrm>
          <a:prstGeom prst="roundRect">
            <a:avLst/>
          </a:prstGeom>
          <a:solidFill>
            <a:srgbClr val="1A5D5C"/>
          </a:solidFill>
          <a:ln w="38100" cap="flat" cmpd="sng" algn="ctr">
            <a:noFill/>
            <a:prstDash val="solid"/>
            <a:round/>
            <a:headEnd type="none" w="med" len="med"/>
            <a:tailEnd type="none" w="med" len="med"/>
          </a:ln>
          <a:effectLst/>
        </p:spPr>
        <p:txBody>
          <a:bodyPr vert="horz" wrap="square" lIns="62118" tIns="31058" rIns="62118" bIns="31058" numCol="1" rtlCol="0"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95959">
                  <a:lumMod val="75000"/>
                </a:srgbClr>
              </a:solidFill>
              <a:effectLst/>
              <a:uLnTx/>
              <a:uFillTx/>
              <a:latin typeface="Calibri" panose="020F0502020204030204"/>
              <a:ea typeface="宋体" panose="02010600030101010101" pitchFamily="2" charset="-122"/>
              <a:cs typeface="+mn-cs"/>
            </a:endParaRPr>
          </a:p>
        </p:txBody>
      </p:sp>
      <p:sp>
        <p:nvSpPr>
          <p:cNvPr id="33" name="矩形 32"/>
          <p:cNvSpPr>
            <a:spLocks noChangeArrowheads="1"/>
          </p:cNvSpPr>
          <p:nvPr>
            <p:custDataLst>
              <p:tags r:id="rId11"/>
            </p:custDataLst>
          </p:nvPr>
        </p:nvSpPr>
        <p:spPr bwMode="auto">
          <a:xfrm>
            <a:off x="321961" y="1004299"/>
            <a:ext cx="2157006" cy="368300"/>
          </a:xfrm>
          <a:prstGeom prst="rect">
            <a:avLst/>
          </a:prstGeom>
          <a:solidFill>
            <a:srgbClr val="1A5D5C"/>
          </a:solidFill>
          <a:ln>
            <a:noFill/>
          </a:ln>
          <a:scene3d>
            <a:camera prst="orthographicFront"/>
            <a:lightRig rig="threePt" dir="t"/>
          </a:scene3d>
          <a:sp3d/>
        </p:spPr>
        <p:txBody>
          <a:bodyPr wrap="square" lIns="62118" tIns="31058" rIns="62118" bIns="31058">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素质目标</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4" name="矩形 33"/>
          <p:cNvSpPr>
            <a:spLocks noChangeArrowheads="1"/>
          </p:cNvSpPr>
          <p:nvPr>
            <p:custDataLst>
              <p:tags r:id="rId12"/>
            </p:custDataLst>
          </p:nvPr>
        </p:nvSpPr>
        <p:spPr bwMode="auto">
          <a:xfrm>
            <a:off x="6534633" y="1004299"/>
            <a:ext cx="2157006" cy="368300"/>
          </a:xfrm>
          <a:prstGeom prst="rect">
            <a:avLst/>
          </a:prstGeom>
          <a:noFill/>
          <a:ln>
            <a:noFill/>
          </a:ln>
          <a:scene3d>
            <a:camera prst="orthographicFront"/>
            <a:lightRig rig="threePt" dir="t"/>
          </a:scene3d>
          <a:sp3d/>
        </p:spPr>
        <p:txBody>
          <a:bodyPr wrap="square" lIns="62118" tIns="31058" rIns="62118" bIns="31058">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能力目标</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矩形 34"/>
          <p:cNvSpPr>
            <a:spLocks noChangeArrowheads="1"/>
          </p:cNvSpPr>
          <p:nvPr>
            <p:custDataLst>
              <p:tags r:id="rId13"/>
            </p:custDataLst>
          </p:nvPr>
        </p:nvSpPr>
        <p:spPr bwMode="auto">
          <a:xfrm>
            <a:off x="3444692" y="1004299"/>
            <a:ext cx="2157006" cy="368300"/>
          </a:xfrm>
          <a:prstGeom prst="rect">
            <a:avLst/>
          </a:prstGeom>
          <a:noFill/>
          <a:ln>
            <a:noFill/>
          </a:ln>
          <a:scene3d>
            <a:camera prst="orthographicFront"/>
            <a:lightRig rig="threePt" dir="t"/>
          </a:scene3d>
          <a:sp3d/>
        </p:spPr>
        <p:txBody>
          <a:bodyPr wrap="square" lIns="62118" tIns="31058" rIns="62118" bIns="31058">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知识目标</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4000"/>
                                  </p:iterate>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709"/>
                            </p:stCondLst>
                            <p:childTnLst>
                              <p:par>
                                <p:cTn id="9" presetID="3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450" decel="100000" fill="hold"/>
                                        <p:tgtEl>
                                          <p:spTgt spid="32"/>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anim calcmode="lin" valueType="num">
                                      <p:cBhvr>
                                        <p:cTn id="18" dur="500" fill="hold"/>
                                        <p:tgtEl>
                                          <p:spTgt spid="30"/>
                                        </p:tgtEl>
                                        <p:attrNameLst>
                                          <p:attrName>ppt_x</p:attrName>
                                        </p:attrNameLst>
                                      </p:cBhvr>
                                      <p:tavLst>
                                        <p:tav tm="0">
                                          <p:val>
                                            <p:strVal val="#ppt_x"/>
                                          </p:val>
                                        </p:tav>
                                        <p:tav tm="100000">
                                          <p:val>
                                            <p:strVal val="#ppt_x"/>
                                          </p:val>
                                        </p:tav>
                                      </p:tavLst>
                                    </p:anim>
                                    <p:anim calcmode="lin" valueType="num">
                                      <p:cBhvr>
                                        <p:cTn id="19" dur="450" decel="100000" fill="hold"/>
                                        <p:tgtEl>
                                          <p:spTgt spid="30"/>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anim calcmode="lin" valueType="num">
                                      <p:cBhvr>
                                        <p:cTn id="24" dur="500" fill="hold"/>
                                        <p:tgtEl>
                                          <p:spTgt spid="31"/>
                                        </p:tgtEl>
                                        <p:attrNameLst>
                                          <p:attrName>ppt_x</p:attrName>
                                        </p:attrNameLst>
                                      </p:cBhvr>
                                      <p:tavLst>
                                        <p:tav tm="0">
                                          <p:val>
                                            <p:strVal val="#ppt_x"/>
                                          </p:val>
                                        </p:tav>
                                        <p:tav tm="100000">
                                          <p:val>
                                            <p:strVal val="#ppt_x"/>
                                          </p:val>
                                        </p:tav>
                                      </p:tavLst>
                                    </p:anim>
                                    <p:anim calcmode="lin" valueType="num">
                                      <p:cBhvr>
                                        <p:cTn id="25" dur="450" decel="100000" fill="hold"/>
                                        <p:tgtEl>
                                          <p:spTgt spid="31"/>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7" fill="hold">
                            <p:stCondLst>
                              <p:cond delay="1209"/>
                            </p:stCondLst>
                            <p:childTnLst>
                              <p:par>
                                <p:cTn id="28" presetID="12" presetClass="entr" presetSubtype="4"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slide(fromBottom)">
                                      <p:cBhvr>
                                        <p:cTn id="30" dur="500"/>
                                        <p:tgtEl>
                                          <p:spTgt spid="33"/>
                                        </p:tgtEl>
                                      </p:cBhvr>
                                    </p:animEffect>
                                  </p:childTnLst>
                                </p:cTn>
                              </p:par>
                            </p:childTnLst>
                          </p:cTn>
                        </p:par>
                        <p:par>
                          <p:cTn id="31" fill="hold">
                            <p:stCondLst>
                              <p:cond delay="1709"/>
                            </p:stCondLst>
                            <p:childTnLst>
                              <p:par>
                                <p:cTn id="32" presetID="12" presetClass="entr" presetSubtype="4"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slide(fromBottom)">
                                      <p:cBhvr>
                                        <p:cTn id="34" dur="500"/>
                                        <p:tgtEl>
                                          <p:spTgt spid="35"/>
                                        </p:tgtEl>
                                      </p:cBhvr>
                                    </p:animEffect>
                                  </p:childTnLst>
                                </p:cTn>
                              </p:par>
                            </p:childTnLst>
                          </p:cTn>
                        </p:par>
                        <p:par>
                          <p:cTn id="35" fill="hold">
                            <p:stCondLst>
                              <p:cond delay="2209"/>
                            </p:stCondLst>
                            <p:childTnLst>
                              <p:par>
                                <p:cTn id="36" presetID="12" presetClass="entr" presetSubtype="4"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slide(fromBottom)">
                                      <p:cBhvr>
                                        <p:cTn id="38" dur="500"/>
                                        <p:tgtEl>
                                          <p:spTgt spid="34"/>
                                        </p:tgtEl>
                                      </p:cBhvr>
                                    </p:animEffect>
                                  </p:childTnLst>
                                </p:cTn>
                              </p:par>
                            </p:childTnLst>
                          </p:cTn>
                        </p:par>
                        <p:par>
                          <p:cTn id="39" fill="hold">
                            <p:stCondLst>
                              <p:cond delay="2709"/>
                            </p:stCondLst>
                            <p:childTnLst>
                              <p:par>
                                <p:cTn id="40" presetID="12" presetClass="entr" presetSubtype="1"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slide(fromTop)">
                                      <p:cBhvr>
                                        <p:cTn id="42" dur="500"/>
                                        <p:tgtEl>
                                          <p:spTgt spid="2"/>
                                        </p:tgtEl>
                                      </p:cBhvr>
                                    </p:animEffect>
                                  </p:childTnLst>
                                </p:cTn>
                              </p:par>
                            </p:childTnLst>
                          </p:cTn>
                        </p:par>
                        <p:par>
                          <p:cTn id="43" fill="hold">
                            <p:stCondLst>
                              <p:cond delay="3209"/>
                            </p:stCondLst>
                            <p:childTnLst>
                              <p:par>
                                <p:cTn id="44" presetID="12" presetClass="entr" presetSubtype="1"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slide(fromTop)">
                                      <p:cBhvr>
                                        <p:cTn id="46" dur="500"/>
                                        <p:tgtEl>
                                          <p:spTgt spid="24"/>
                                        </p:tgtEl>
                                      </p:cBhvr>
                                    </p:animEffect>
                                  </p:childTnLst>
                                </p:cTn>
                              </p:par>
                            </p:childTnLst>
                          </p:cTn>
                        </p:par>
                        <p:par>
                          <p:cTn id="47" fill="hold">
                            <p:stCondLst>
                              <p:cond delay="3709"/>
                            </p:stCondLst>
                            <p:childTnLst>
                              <p:par>
                                <p:cTn id="48" presetID="12" presetClass="entr" presetSubtype="1"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slide(fromTop)">
                                      <p:cBhvr>
                                        <p:cTn id="50" dur="500"/>
                                        <p:tgtEl>
                                          <p:spTgt spid="3"/>
                                        </p:tgtEl>
                                      </p:cBhvr>
                                    </p:animEffect>
                                  </p:childTnLst>
                                </p:cTn>
                              </p:par>
                            </p:childTnLst>
                          </p:cTn>
                        </p:par>
                        <p:par>
                          <p:cTn id="51" fill="hold">
                            <p:stCondLst>
                              <p:cond delay="4209"/>
                            </p:stCondLst>
                            <p:childTnLst>
                              <p:par>
                                <p:cTn id="52" presetID="49" presetClass="entr" presetSubtype="0" decel="10000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 calcmode="lin" valueType="num">
                                      <p:cBhvr>
                                        <p:cTn id="56" dur="500" fill="hold"/>
                                        <p:tgtEl>
                                          <p:spTgt spid="26"/>
                                        </p:tgtEl>
                                        <p:attrNameLst>
                                          <p:attrName>style.rotation</p:attrName>
                                        </p:attrNameLst>
                                      </p:cBhvr>
                                      <p:tavLst>
                                        <p:tav tm="0">
                                          <p:val>
                                            <p:fltVal val="360"/>
                                          </p:val>
                                        </p:tav>
                                        <p:tav tm="100000">
                                          <p:val>
                                            <p:fltVal val="0"/>
                                          </p:val>
                                        </p:tav>
                                      </p:tavLst>
                                    </p:anim>
                                    <p:animEffect transition="in" filter="fade">
                                      <p:cBhvr>
                                        <p:cTn id="57" dur="500"/>
                                        <p:tgtEl>
                                          <p:spTgt spid="26"/>
                                        </p:tgtEl>
                                      </p:cBhvr>
                                    </p:animEffect>
                                  </p:childTnLst>
                                </p:cTn>
                              </p:par>
                            </p:childTnLst>
                          </p:cTn>
                        </p:par>
                        <p:par>
                          <p:cTn id="58" fill="hold">
                            <p:stCondLst>
                              <p:cond delay="4709"/>
                            </p:stCondLst>
                            <p:childTnLst>
                              <p:par>
                                <p:cTn id="59" presetID="49" presetClass="entr" presetSubtype="0" decel="10000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 calcmode="lin" valueType="num">
                                      <p:cBhvr>
                                        <p:cTn id="63" dur="500" fill="hold"/>
                                        <p:tgtEl>
                                          <p:spTgt spid="25"/>
                                        </p:tgtEl>
                                        <p:attrNameLst>
                                          <p:attrName>style.rotation</p:attrName>
                                        </p:attrNameLst>
                                      </p:cBhvr>
                                      <p:tavLst>
                                        <p:tav tm="0">
                                          <p:val>
                                            <p:fltVal val="360"/>
                                          </p:val>
                                        </p:tav>
                                        <p:tav tm="100000">
                                          <p:val>
                                            <p:fltVal val="0"/>
                                          </p:val>
                                        </p:tav>
                                      </p:tavLst>
                                    </p:anim>
                                    <p:animEffect transition="in" filter="fade">
                                      <p:cBhvr>
                                        <p:cTn id="64" dur="500"/>
                                        <p:tgtEl>
                                          <p:spTgt spid="25"/>
                                        </p:tgtEl>
                                      </p:cBhvr>
                                    </p:animEffect>
                                  </p:childTnLst>
                                </p:cTn>
                              </p:par>
                            </p:childTnLst>
                          </p:cTn>
                        </p:par>
                        <p:par>
                          <p:cTn id="65" fill="hold">
                            <p:stCondLst>
                              <p:cond delay="5209"/>
                            </p:stCondLst>
                            <p:childTnLst>
                              <p:par>
                                <p:cTn id="66" presetID="49" presetClass="entr" presetSubtype="0" decel="10000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 calcmode="lin" valueType="num">
                                      <p:cBhvr>
                                        <p:cTn id="70" dur="500" fill="hold"/>
                                        <p:tgtEl>
                                          <p:spTgt spid="23"/>
                                        </p:tgtEl>
                                        <p:attrNameLst>
                                          <p:attrName>style.rotation</p:attrName>
                                        </p:attrNameLst>
                                      </p:cBhvr>
                                      <p:tavLst>
                                        <p:tav tm="0">
                                          <p:val>
                                            <p:fltVal val="360"/>
                                          </p:val>
                                        </p:tav>
                                        <p:tav tm="100000">
                                          <p:val>
                                            <p:fltVal val="0"/>
                                          </p:val>
                                        </p:tav>
                                      </p:tavLst>
                                    </p:anim>
                                    <p:animEffect transition="in" filter="fade">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bldLvl="0" animBg="1"/>
      <p:bldP spid="3" grpId="0" bldLvl="0" animBg="1"/>
      <p:bldP spid="23" grpId="0"/>
      <p:bldP spid="24" grpId="0" bldLvl="0" animBg="1"/>
      <p:bldP spid="25" grpId="0"/>
      <p:bldP spid="26" grpId="0"/>
      <p:bldP spid="30" grpId="0" bldLvl="0" animBg="1"/>
      <p:bldP spid="31" grpId="0" bldLvl="0" animBg="1"/>
      <p:bldP spid="32" grpId="0" bldLvl="0" animBg="1"/>
      <p:bldP spid="33" grpId="0" bldLvl="0" animBg="1"/>
      <p:bldP spid="34" grpId="0"/>
      <p:bldP spid="35"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42" name="圆角矩形 41"/>
          <p:cNvSpPr/>
          <p:nvPr>
            <p:custDataLst>
              <p:tags r:id="rId2"/>
            </p:custDataLst>
          </p:nvPr>
        </p:nvSpPr>
        <p:spPr bwMode="auto">
          <a:xfrm>
            <a:off x="1601470" y="2890520"/>
            <a:ext cx="7202170" cy="122682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幼儿根据自己的兴趣和愿望，以</a:t>
            </a:r>
            <a:r>
              <a:rPr kumimoji="0" lang="zh-CN" altLang="en-US" sz="1600" b="1"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模仿和想象</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，通过</a:t>
            </a: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角色扮演</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创造性地表现其生活体验的活动</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。如娃娃家、商店、医院等，所以又称为主题角色游戏。</a:t>
            </a:r>
            <a:r>
              <a:rPr kumimoji="0" lang="zh-CN" altLang="en-US" sz="1600" b="1"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角色游戏是幼儿期最典型、最有特色的一种游戏</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4"/>
            </p:custDataLst>
          </p:nvPr>
        </p:nvSpPr>
        <p:spPr>
          <a:xfrm>
            <a:off x="454025" y="777240"/>
            <a:ext cx="5441315"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四、按各种类型游戏的特点指导游戏</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5" name="TextBox 20"/>
          <p:cNvSpPr txBox="1"/>
          <p:nvPr>
            <p:custDataLst>
              <p:tags r:id="rId5"/>
            </p:custDataLst>
          </p:nvPr>
        </p:nvSpPr>
        <p:spPr>
          <a:xfrm>
            <a:off x="356870" y="2232660"/>
            <a:ext cx="410591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（一）幼儿创造性游戏的指导</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28" name="Text Box 10"/>
          <p:cNvSpPr txBox="1">
            <a:spLocks noChangeArrowheads="1"/>
          </p:cNvSpPr>
          <p:nvPr>
            <p:custDataLst>
              <p:tags r:id="rId6"/>
            </p:custDataLst>
          </p:nvPr>
        </p:nvSpPr>
        <p:spPr bwMode="auto">
          <a:xfrm>
            <a:off x="454660" y="1288415"/>
            <a:ext cx="8173085" cy="746125"/>
          </a:xfrm>
          <a:prstGeom prst="rect">
            <a:avLst/>
          </a:prstGeom>
          <a:noFill/>
          <a:ln w="9525">
            <a:noFill/>
            <a:miter lim="800000"/>
          </a:ln>
        </p:spPr>
        <p:txBody>
          <a:bodyPr wrap="square" lIns="34290" tIns="17145" rIns="34290" bIns="17145">
            <a:noAutofit/>
          </a:bodyPr>
          <a:p>
            <a:pPr marR="0" lvl="0" indent="0" algn="just" defTabSz="815975" rtl="0" fontAlgn="auto">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教师应在活动中把握好自己干预游戏的</a:t>
            </a: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度</a:t>
            </a:r>
            <a:r>
              <a:rPr kumimoji="0" lang="en-US" altLang="zh-CN"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，考虑到不同类型游戏的特点，施以不同的指导。</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p:txBody>
      </p:sp>
      <p:sp>
        <p:nvSpPr>
          <p:cNvPr id="3" name="五边形 2"/>
          <p:cNvSpPr/>
          <p:nvPr>
            <p:custDataLst>
              <p:tags r:id="rId7"/>
            </p:custDataLst>
          </p:nvPr>
        </p:nvSpPr>
        <p:spPr>
          <a:xfrm flipH="1">
            <a:off x="151130" y="3221355"/>
            <a:ext cx="1442720" cy="382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159"/>
          <p:cNvSpPr txBox="1"/>
          <p:nvPr>
            <p:custDataLst>
              <p:tags r:id="rId8"/>
            </p:custDataLst>
          </p:nvPr>
        </p:nvSpPr>
        <p:spPr>
          <a:xfrm>
            <a:off x="276225" y="3228340"/>
            <a:ext cx="1353820" cy="375920"/>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角色游戏</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28" grpId="0"/>
      <p:bldP spid="3" grpId="0" bldLvl="0" animBg="1"/>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1090295"/>
            <a:ext cx="5383530" cy="224091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38505" y="1663065"/>
            <a:ext cx="5055870" cy="162179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a:t>
            </a:r>
            <a:r>
              <a:rPr kumimoji="0" lang="en-US" altLang="zh-CN" sz="16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1</a:t>
            </a:r>
            <a:r>
              <a:rPr kumimoji="0" lang="zh-CN" altLang="en-US" sz="16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）游戏前的准备</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丰富幼儿的生活经验</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拓展角色游戏的情节</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要</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提供充足的游戏时间</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，促进游戏的深入开展。</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要</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创设材料丰富、有挑战性的游戏场地</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1103630"/>
            <a:ext cx="5384165" cy="508635"/>
          </a:xfrm>
          <a:prstGeom prst="rect">
            <a:avLst/>
          </a:prstGeom>
          <a:solidFill>
            <a:schemeClr val="accent1"/>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角色游戏的指导</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1042670"/>
            <a:ext cx="632460" cy="56959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1</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pic>
        <p:nvPicPr>
          <p:cNvPr id="4" name="图片 3" descr="14"/>
          <p:cNvPicPr>
            <a:picLocks noChangeAspect="1"/>
          </p:cNvPicPr>
          <p:nvPr/>
        </p:nvPicPr>
        <p:blipFill>
          <a:blip r:embed="rId7"/>
          <a:stretch>
            <a:fillRect/>
          </a:stretch>
        </p:blipFill>
        <p:spPr>
          <a:xfrm>
            <a:off x="5985510" y="1042670"/>
            <a:ext cx="3061335" cy="2296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396875" y="727075"/>
            <a:ext cx="8442960" cy="4260850"/>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ts val="2300"/>
              </a:lnSpc>
            </a:pPr>
            <a:r>
              <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照相馆游戏中的生活经验</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在“照相馆”里，我们投放了玩具照相机、相册、空化妆品瓶等材料。孩子们似乎对这里很感兴趣，“照相馆”里一下子热闹起来了，可没过多久就出现了混乱无序的现象。在游戏开展前，我认为孩子们都有到照相馆拍照的经验，他们喜欢装扮自己，也爱摆出各种姿势拍照，对照相的过程乐此不疲。由此我想当然地认为他们肯定了解照相馆的工作程序，明白不同角色的分工。可事实上，孩子们的表现与我的期望相差甚远。</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我决定带孩子们参观幼儿园附近的一家照相馆，了解照相馆里的区域划分、物品摆放、工作内容和流程等。回到幼儿园，我又组织孩子们开展讨论。</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师：</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你们觉得我们的照相馆该怎么布置?</a:t>
            </a:r>
            <a:r>
              <a:rPr lang="zh-CN" altLang="en-US" sz="14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幼：</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现在我们的照相馆里没有接待室和选样照区，应该加上；真正的照相馆里的布景很丰富，而我们只有一种；我们的服装也太少，应该再收集一些。</a:t>
            </a:r>
            <a:r>
              <a:rPr lang="zh-CN" altLang="en-US" sz="14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师：</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那我们收集些什么材料好呢?</a:t>
            </a:r>
            <a:r>
              <a:rPr lang="zh-CN" altLang="en-US" sz="14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幼：</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可以收集假发、发卡、项链、手链、布娃娃、小伞、帽子、假花……</a:t>
            </a:r>
            <a:r>
              <a:rPr lang="zh-CN" altLang="en-US" sz="14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师：</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我们是否还要做一个柔光灯呢？</a:t>
            </a:r>
            <a:r>
              <a:rPr lang="zh-CN" altLang="en-US" sz="14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幼：</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我们可以去美工区订货。</a:t>
            </a:r>
            <a:r>
              <a:rPr lang="zh-CN" altLang="en-US" sz="14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师：</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照相馆里的叔叔阿姨是怎样工作的？和我们哪里不一样？</a:t>
            </a:r>
            <a:r>
              <a:rPr lang="zh-CN" altLang="en-US" sz="14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幼：</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叔叔和阿姨每个人都在做自己的工作，他们对顾客很热情，会为顾客倒水，会记录顾客的要求，会安排顾客照相的时间，化妆师会领顾客先选择服装再化妆</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1090295"/>
            <a:ext cx="5859145" cy="3387090"/>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38505" y="1663065"/>
            <a:ext cx="5545455" cy="2719705"/>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a:t>
            </a:r>
            <a:r>
              <a:rPr kumimoji="0" lang="en-US" altLang="zh-CN" sz="16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2</a:t>
            </a:r>
            <a:r>
              <a:rPr kumimoji="0" lang="zh-CN" altLang="en-US" sz="16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）游戏过程中的现场指导</a:t>
            </a:r>
            <a:endParaRPr kumimoji="0" lang="zh-CN" altLang="en-US" sz="16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要细致地观察幼儿游戏，</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适时适度介入指导</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鼓励和启发幼儿按照自己的意愿自主确定游戏主题</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指导幼儿自主选择和分配角色</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丰富游戏内容和情节</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，提高游戏水平。</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⑤</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加强角色之间的内在联系，</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增强游戏的合作性</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⑥</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认同幼儿的游戏规则，</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培养幼儿的规则意识</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1103630"/>
            <a:ext cx="5860415" cy="508635"/>
          </a:xfrm>
          <a:prstGeom prst="rect">
            <a:avLst/>
          </a:prstGeom>
          <a:solidFill>
            <a:schemeClr val="accent1"/>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角色游戏的指导</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943610"/>
            <a:ext cx="632460" cy="56959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1</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pic>
        <p:nvPicPr>
          <p:cNvPr id="3" name="图片 2" descr="7"/>
          <p:cNvPicPr>
            <a:picLocks noChangeAspect="1"/>
          </p:cNvPicPr>
          <p:nvPr>
            <p:custDataLst>
              <p:tags r:id="rId7"/>
            </p:custDataLst>
          </p:nvPr>
        </p:nvPicPr>
        <p:blipFill>
          <a:blip r:embed="rId8"/>
          <a:stretch>
            <a:fillRect/>
          </a:stretch>
        </p:blipFill>
        <p:spPr>
          <a:xfrm>
            <a:off x="6421755" y="1784350"/>
            <a:ext cx="2536825" cy="19030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1191260" y="1066800"/>
            <a:ext cx="7065645" cy="2766060"/>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ts val="2300"/>
              </a:lnSpc>
            </a:pPr>
            <a:r>
              <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方便面的价钱</a:t>
            </a:r>
            <a:endPar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一天，东东玩起了卖方便面的游戏:“哎，卖方便面啦!买一包不要钱，买两包一块钱!”很快，娃娃家的“妈妈”“警察”和“修理工”都来花“一块钱”买走了两包。这时，老师扮成顾客故意说:“我买方便面，只要一包。</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孩子很高兴地给了一包，没要钱。其他老师也来买，但都只买一包方便面。很快，他的方便面就卖完了。游戏结束后的分享中，当老师说，东东今天把全部方便面卖光了，卖了三块钱时，全班孩子都给他鼓起掌来。</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1090295"/>
            <a:ext cx="5383530" cy="224091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38505" y="1663065"/>
            <a:ext cx="5055870" cy="162179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a:t>
            </a:r>
            <a:r>
              <a:rPr kumimoji="0" lang="en-US" altLang="zh-CN" sz="16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3</a:t>
            </a:r>
            <a:r>
              <a:rPr kumimoji="0" lang="zh-CN" altLang="en-US" sz="1600" b="1"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）游戏结束后的指导</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让游戏</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在愉快自然的状态下结束</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做好游戏后的整理工作</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讲评、总结游戏</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1103630"/>
            <a:ext cx="5384165" cy="508635"/>
          </a:xfrm>
          <a:prstGeom prst="rect">
            <a:avLst/>
          </a:prstGeom>
          <a:solidFill>
            <a:schemeClr val="accent1"/>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角色游戏的指导</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1042670"/>
            <a:ext cx="632460" cy="56959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1</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pic>
        <p:nvPicPr>
          <p:cNvPr id="20485" name="图片 3"/>
          <p:cNvPicPr>
            <a:picLocks noChangeAspect="1"/>
          </p:cNvPicPr>
          <p:nvPr>
            <p:custDataLst>
              <p:tags r:id="rId7"/>
            </p:custDataLst>
          </p:nvPr>
        </p:nvPicPr>
        <p:blipFill>
          <a:blip r:embed="rId8"/>
          <a:srcRect b="13228"/>
          <a:stretch>
            <a:fillRect/>
          </a:stretch>
        </p:blipFill>
        <p:spPr>
          <a:xfrm>
            <a:off x="6082665" y="2324735"/>
            <a:ext cx="2868930" cy="2364105"/>
          </a:xfrm>
          <a:prstGeom prst="rect">
            <a:avLst/>
          </a:prstGeom>
          <a:noFill/>
          <a:ln w="9525">
            <a:noFill/>
          </a:ln>
        </p:spPr>
      </p:pic>
      <p:pic>
        <p:nvPicPr>
          <p:cNvPr id="5" name="图片 4" descr="3"/>
          <p:cNvPicPr>
            <a:picLocks noChangeAspect="1"/>
          </p:cNvPicPr>
          <p:nvPr>
            <p:custDataLst>
              <p:tags r:id="rId9"/>
            </p:custDataLst>
          </p:nvPr>
        </p:nvPicPr>
        <p:blipFill>
          <a:blip r:embed="rId10"/>
          <a:stretch>
            <a:fillRect/>
          </a:stretch>
        </p:blipFill>
        <p:spPr>
          <a:xfrm>
            <a:off x="6215380" y="371475"/>
            <a:ext cx="2603500" cy="1953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927100"/>
            <a:ext cx="8117205" cy="4066540"/>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5805" y="1449070"/>
            <a:ext cx="7796530" cy="354457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）小班幼儿角色游戏的特点及其指导要点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幼儿处于</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独自、平行游戏的高峰期</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，主要与材料发生联系，与伙伴间的交往少。</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角色意识不强</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，对操作游戏材料或模仿成人动作较感兴趣。</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游戏主题单一、情节简单</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教师要为幼儿提供种类少、数量较多的玩具材料，</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满足幼儿平行游戏的需要</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教师</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以游戏者的身份介入游戏</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，引导和培养幼儿的规则意识。</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通过游戏评价</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不断丰富幼儿的游戏经验</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940435"/>
            <a:ext cx="8117205" cy="508635"/>
          </a:xfrm>
          <a:prstGeom prst="rect">
            <a:avLst/>
          </a:prstGeom>
          <a:solidFill>
            <a:schemeClr val="accent1"/>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各年龄班幼儿角色游戏的特点与指导要点</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879475"/>
            <a:ext cx="632460" cy="56959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714375" y="1009650"/>
            <a:ext cx="7714615" cy="3124200"/>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ts val="2300"/>
              </a:lnSpc>
            </a:pPr>
            <a:r>
              <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忙碌的医院</a:t>
            </a:r>
            <a:endPar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幼儿很喜欢医院游戏，这一游戏我们从小班一直进行到中班。小班时，我为幼儿准备了多套听诊器、针筒、白大褂、帽子和口罩。通过观察，我发现幼儿最喜欢玩针筒，因为在现实生活中他们对医院最深刻的印象就是去打针和打吊针，在游戏中也就经常会出现模仿医生打针的情节。在这一阶段，我们可以投放更多针筒和吊针之类的材料来满足幼儿的操作愿望。</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小班幼儿缺乏交往能力，当“病人”不来光顾时，他们就无所事事。但他们扮医生为病人看病的愿望很强烈，于是，我投放了布娃娃和动物玩偶等，引导“医生”在没人来看病时照顾这类住院“病人</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”，满足幼儿的游戏愿望。小班幼儿尚不明白医生真正的工作是什么，我们也不必强求他们去真实地再现医生诊断的过程，毕竟游戏不是纯粹的生活演练。</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781685"/>
            <a:ext cx="8117205" cy="421195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5805" y="781685"/>
            <a:ext cx="7796530" cy="409321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）中班幼儿角色游戏的特点及其指导要点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认识范围不断扩大</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，游戏的内容与情节较小班不断丰富，</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持续时间延长</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幼儿处于</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联合游戏阶段</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游戏主题丰富</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，但不稳定，经常出现半路换场的现象。</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希望与别人交往，但欠缺交往技能</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，常与伙伴发生冲突。</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角色意识较强</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，能够按照自己选定的角色开展游戏。</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为幼儿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提供丰富且富有变化的游戏材料</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，鼓励幼儿不断丰富游戏主题。</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观察分析幼儿发生冲突的起因，</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以游戏者的身份介入游戏</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，指导游戏。</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开展游戏评价</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，增长幼儿游戏经验，丰富游戏内容。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指导幼儿在游戏中逐渐掌握社会规则和交往技能</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2" name="Oval 71"/>
          <p:cNvSpPr/>
          <p:nvPr>
            <p:custDataLst>
              <p:tags r:id="rId5"/>
            </p:custDataLst>
          </p:nvPr>
        </p:nvSpPr>
        <p:spPr>
          <a:xfrm>
            <a:off x="198120" y="781685"/>
            <a:ext cx="632460" cy="56959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600"/>
                                        <p:tgtEl>
                                          <p:spTgt spid="62"/>
                                        </p:tgtEl>
                                      </p:cBhvr>
                                    </p:animEffect>
                                    <p:anim calcmode="lin" valueType="num">
                                      <p:cBhvr>
                                        <p:cTn id="18" dur="600" fill="hold"/>
                                        <p:tgtEl>
                                          <p:spTgt spid="62"/>
                                        </p:tgtEl>
                                        <p:attrNameLst>
                                          <p:attrName>ppt_x</p:attrName>
                                        </p:attrNameLst>
                                      </p:cBhvr>
                                      <p:tavLst>
                                        <p:tav tm="0">
                                          <p:val>
                                            <p:strVal val="#ppt_x"/>
                                          </p:val>
                                        </p:tav>
                                        <p:tav tm="100000">
                                          <p:val>
                                            <p:strVal val="#ppt_x"/>
                                          </p:val>
                                        </p:tav>
                                      </p:tavLst>
                                    </p:anim>
                                    <p:anim calcmode="lin" valueType="num">
                                      <p:cBhvr>
                                        <p:cTn id="19"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72"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714375" y="1009650"/>
            <a:ext cx="7714615" cy="3124200"/>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ts val="2300"/>
              </a:lnSpc>
            </a:pPr>
            <a:r>
              <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医院的体验中心</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进入中班后，由于幼儿有了一定的交往意识，不需要那么多平行游戏材料，我们就在原先的“医院”中隔出一间专门的“诊疗室”，同时只保留一套原先的材料，其他平行材料则放入“宝贝橱”，方便幼儿需要时取用。我还通过与幼儿聊天，了解他们的游戏兴趣及愿望。我发现他们对于打针和挂吊针还是相当喜欢的，同时，由于有了几次体检经验，他们希望在自己的小医院里开辟一间医务室，用来检查视力、听力及测量身高等。我满足幼儿的愿望，在“医院”中创设了小型的“体检中心”，并提供了相关的游戏材料。如，制作了各种视力表，视力表上的图形不是单调的</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“E”字，而是各种动物、生活用品、交通工具等，幼儿可以根据自己的喜好自由选择。</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5" name="Picture 4" descr="cloud.png"/>
          <p:cNvPicPr>
            <a:picLocks noChangeAspect="1"/>
          </p:cNvPicPr>
          <p:nvPr/>
        </p:nvPicPr>
        <p:blipFill>
          <a:blip r:embed="rId2" cstate="print"/>
          <a:stretch>
            <a:fillRect/>
          </a:stretch>
        </p:blipFill>
        <p:spPr>
          <a:xfrm>
            <a:off x="721995" y="1460500"/>
            <a:ext cx="3282315" cy="1891665"/>
          </a:xfrm>
          <a:prstGeom prst="rect">
            <a:avLst/>
          </a:prstGeom>
        </p:spPr>
      </p:pic>
      <p:sp>
        <p:nvSpPr>
          <p:cNvPr id="16" name="文本框 15"/>
          <p:cNvSpPr txBox="1"/>
          <p:nvPr/>
        </p:nvSpPr>
        <p:spPr>
          <a:xfrm>
            <a:off x="1443990" y="1938655"/>
            <a:ext cx="1967230" cy="829945"/>
          </a:xfrm>
          <a:prstGeom prst="rect">
            <a:avLst/>
          </a:prstGeom>
          <a:noFill/>
        </p:spPr>
        <p:txBody>
          <a:bodyPr wrap="squar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探寻</a:t>
            </a:r>
            <a:r>
              <a:rPr lang="en-US" altLang="zh-CN"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4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4004012" y="2009139"/>
            <a:ext cx="3230880" cy="706755"/>
          </a:xfrm>
          <a:prstGeom prst="rect">
            <a:avLst/>
          </a:prstGeom>
          <a:noFill/>
        </p:spPr>
        <p:txBody>
          <a:bodyPr wrap="none" rtlCol="0">
            <a:spAutoFit/>
          </a:bodyPr>
          <a:lstStyle/>
          <a:p>
            <a:pPr algn="l"/>
            <a:r>
              <a:rPr lang="zh-CN" altLang="en-US" sz="4000" b="1" dirty="0">
                <a:solidFill>
                  <a:srgbClr val="1A5D5C"/>
                </a:solidFill>
                <a:sym typeface="+mn-ea"/>
              </a:rPr>
              <a:t>幼儿游戏概述</a:t>
            </a:r>
            <a:endParaRPr lang="zh-CN" altLang="en-US" sz="4000" b="1" dirty="0">
              <a:solidFill>
                <a:srgbClr val="1A5D5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2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781685"/>
            <a:ext cx="8117205" cy="421195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5805" y="781685"/>
            <a:ext cx="7796530" cy="409321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）大班幼儿角色游戏的特点及其指导要点</a:t>
            </a:r>
            <a:endPar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游戏经验丰富，主题新颖，内容丰富</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，游戏所反映的人际关系较为复杂。</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大班幼儿处于</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合作游戏阶段</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，喜欢与伙伴共同游戏。</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能按照自己的愿望主动选择游戏主题</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，并有计划地开展游戏。</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在游戏中独立解决问题的能力增强</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应与幼儿一起准备游戏环境，</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侧重语言引导，培养幼儿的自主性</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认真观察幼儿游戏，给幼儿提供必要的条件和机会以及适当的引导</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允许并鼓励幼儿在游戏中进行创造，</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培养幼儿的创造性</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开展游戏讲评</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，让幼儿在分享中取长补短、开拓思路，发挥游戏的教育作用。</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2" name="Oval 71"/>
          <p:cNvSpPr/>
          <p:nvPr>
            <p:custDataLst>
              <p:tags r:id="rId5"/>
            </p:custDataLst>
          </p:nvPr>
        </p:nvSpPr>
        <p:spPr>
          <a:xfrm>
            <a:off x="198120" y="781685"/>
            <a:ext cx="632460" cy="56959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600"/>
                                        <p:tgtEl>
                                          <p:spTgt spid="62"/>
                                        </p:tgtEl>
                                      </p:cBhvr>
                                    </p:animEffect>
                                    <p:anim calcmode="lin" valueType="num">
                                      <p:cBhvr>
                                        <p:cTn id="18" dur="600" fill="hold"/>
                                        <p:tgtEl>
                                          <p:spTgt spid="62"/>
                                        </p:tgtEl>
                                        <p:attrNameLst>
                                          <p:attrName>ppt_x</p:attrName>
                                        </p:attrNameLst>
                                      </p:cBhvr>
                                      <p:tavLst>
                                        <p:tav tm="0">
                                          <p:val>
                                            <p:strVal val="#ppt_x"/>
                                          </p:val>
                                        </p:tav>
                                        <p:tav tm="100000">
                                          <p:val>
                                            <p:strVal val="#ppt_x"/>
                                          </p:val>
                                        </p:tav>
                                      </p:tavLst>
                                    </p:anim>
                                    <p:anim calcmode="lin" valueType="num">
                                      <p:cBhvr>
                                        <p:cTn id="19"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72"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42" name="圆角矩形 41"/>
          <p:cNvSpPr/>
          <p:nvPr>
            <p:custDataLst>
              <p:tags r:id="rId2"/>
            </p:custDataLst>
          </p:nvPr>
        </p:nvSpPr>
        <p:spPr bwMode="auto">
          <a:xfrm>
            <a:off x="1617980" y="1750060"/>
            <a:ext cx="3665220" cy="2517775"/>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是幼儿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利用各种不同的结构玩具或结构材料</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（如积木、积塑、金属片等），</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构造物体形象</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，反映现实活动的一种游戏。结构游戏始于</a:t>
            </a:r>
            <a:r>
              <a:rPr kumimoji="0" lang="en-US" altLang="zh-CN"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3</a:t>
            </a: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岁前后</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，一般</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从简单的积木游戏开始</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20"/>
          <p:cNvSpPr txBox="1"/>
          <p:nvPr>
            <p:custDataLst>
              <p:tags r:id="rId4"/>
            </p:custDataLst>
          </p:nvPr>
        </p:nvSpPr>
        <p:spPr>
          <a:xfrm>
            <a:off x="356870" y="994410"/>
            <a:ext cx="410591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（一）幼儿创造性游戏的指导</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3" name="五边形 2"/>
          <p:cNvSpPr/>
          <p:nvPr>
            <p:custDataLst>
              <p:tags r:id="rId5"/>
            </p:custDataLst>
          </p:nvPr>
        </p:nvSpPr>
        <p:spPr>
          <a:xfrm flipH="1">
            <a:off x="175260" y="2699385"/>
            <a:ext cx="1442720" cy="38290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159"/>
          <p:cNvSpPr txBox="1"/>
          <p:nvPr>
            <p:custDataLst>
              <p:tags r:id="rId6"/>
            </p:custDataLst>
          </p:nvPr>
        </p:nvSpPr>
        <p:spPr>
          <a:xfrm>
            <a:off x="300355" y="2706370"/>
            <a:ext cx="1353820" cy="375920"/>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结构游戏</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126" name="图片 126" descr="F:/工作/编书《幼儿教育学》/王晗的任务/第七章/图片/13.jpg13"/>
          <p:cNvPicPr>
            <a:picLocks noChangeAspect="1"/>
          </p:cNvPicPr>
          <p:nvPr/>
        </p:nvPicPr>
        <p:blipFill>
          <a:blip r:embed="rId7"/>
          <a:srcRect l="58" r="58"/>
          <a:stretch>
            <a:fillRect/>
          </a:stretch>
        </p:blipFill>
        <p:spPr>
          <a:xfrm>
            <a:off x="5337175" y="1537335"/>
            <a:ext cx="3636645" cy="2730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3" grpId="0" bldLvl="0" animBg="1"/>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927100"/>
            <a:ext cx="8117205" cy="4066540"/>
          </a:xfrm>
          <a:prstGeom prst="rect">
            <a:avLst/>
          </a:prstGeom>
          <a:noFill/>
          <a:ln w="38100">
            <a:solidFill>
              <a:schemeClr val="accent2"/>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5805" y="1449070"/>
            <a:ext cx="7796530" cy="354457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）通过建构作品</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激发幼儿参与结构游戏的兴趣</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，关注和把握幼儿的兴趣点并帮助幼儿维持建构兴趣；</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2</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）引导幼儿对物体进行</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多渠道、多方位、多角度的观察</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，加深幼儿对生活环境中物体和建筑物的印象；</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3</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）为幼儿的游戏</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提供必要的物质条件</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，如游戏时间、场地、材料等；</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4</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）帮助幼儿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掌握建构的基本知识和技能</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，包括识别材料的能力、操作的技能、设计构思的能力、分工合作的能力；</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5</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教给幼儿创造的方法</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，引导和鼓励幼儿创造性地建构，提高游戏水平；</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6</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）培养幼儿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养成爱护结构材料、有序收放结构材料等的良好行为习惯</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940435"/>
            <a:ext cx="8117205" cy="508635"/>
          </a:xfrm>
          <a:prstGeom prst="rect">
            <a:avLst/>
          </a:prstGeom>
          <a:solidFill>
            <a:schemeClr val="accent2"/>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结构游戏指导的基本任务</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879475"/>
            <a:ext cx="632460" cy="569595"/>
          </a:xfrm>
          <a:prstGeom prst="ellipse">
            <a:avLst/>
          </a:prstGeom>
          <a:solidFill>
            <a:schemeClr val="bg1">
              <a:lumMod val="95000"/>
            </a:schemeClr>
          </a:solidFill>
          <a:ln w="730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1</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423545" y="923290"/>
            <a:ext cx="8355965" cy="3872230"/>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ts val="2300"/>
              </a:lnSpc>
            </a:pPr>
            <a:r>
              <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拼插区为何如此冷清</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与热闹的其他游戏区相比，拼插区少有人问津。记得我是通过让幼儿数雪花片与雪花片之间空几个孔的方法来教幼儿拼插的，当时就有不少孩子说</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老师，我不会</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。那时我想：这是拼插环形的最简单的方法了，怎么会学不会呢？有经验的陈老师告诉我，她是借助</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小鸡过桥</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的情境故事教幼儿拼插的，幼儿很喜欢听，学得也很快。我决定尝试用情境讲述的方法来组织幼儿学习环形拼插。</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当我讲到</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我请小鸡到我家里来做客，可是小河挡住了小鸡的去路，我们想个办法帮帮它</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时，二十多双眼睛都在看着我，他们对帮助小鸡去我家非常感兴趣。我继续提问</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桥面如果全是平的，小鸡能不能到达地面，能不能到达我家？</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不能</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孩子们异口同声地说。</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那你们想一个好办法，让小鸡从桥上走到我家吧。</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这时孩子们被问住了，他们只是瞪着眼睛看着我。正当我准备将答案告诉他们时，一个坐在后面的小男孩大声地说：</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让小桥弯一弯，这样小鸡就能从桥面上下来了。</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刚刚还很安静的活动室顿时出现了</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高潮</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，大家讨论着如何让小桥</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弯一弯</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。接着，孩子们的操作结果让我看到了情境教育的魅力。我很高兴，没想到效果这么明显。</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795020"/>
            <a:ext cx="8117205" cy="4224655"/>
          </a:xfrm>
          <a:prstGeom prst="rect">
            <a:avLst/>
          </a:prstGeom>
          <a:noFill/>
          <a:ln w="38100">
            <a:solidFill>
              <a:schemeClr val="accent2"/>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5805" y="1316990"/>
            <a:ext cx="7796530" cy="3208655"/>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（1）小班幼儿结构游戏的特点及其指导要点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zh-CN" altLang="en-US" sz="14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对结构的动作感兴趣，没有特定的目的</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，只是无计划地摆弄结构元件。</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常喜欢把结构元件垒高然后推倒，不断重复</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，从中体会乐趣。</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在成人的</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指导和示范下能初步完成作品</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所拼插作品牢固性差</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，对颜色选择较随意，对大型作品缺乏耐心，主题不稳定。</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zh-CN" altLang="en-US" sz="14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引导幼儿认识结构材料</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，有意识地构造简单的物体给幼儿看，提供模仿的机会。</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为幼儿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安排场地，准备足够数量的结构玩具</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在游戏中</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指导幼儿学习基本的构造技能，建构简单的物体</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建立结构游戏简单的规则，如爱护材料</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⑤</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教给幼儿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整理和保管玩具的简单方法</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808355"/>
            <a:ext cx="8117205" cy="508635"/>
          </a:xfrm>
          <a:prstGeom prst="rect">
            <a:avLst/>
          </a:prstGeom>
          <a:solidFill>
            <a:schemeClr val="accent2"/>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各年龄班幼儿结构游戏的特点与指导要点</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747395"/>
            <a:ext cx="632460" cy="569595"/>
          </a:xfrm>
          <a:prstGeom prst="ellipse">
            <a:avLst/>
          </a:prstGeom>
          <a:solidFill>
            <a:schemeClr val="bg1">
              <a:lumMod val="95000"/>
            </a:schemeClr>
          </a:solidFill>
          <a:ln w="730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2</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423545" y="923290"/>
            <a:ext cx="8336915" cy="3429000"/>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ts val="2300"/>
              </a:lnSpc>
            </a:pPr>
            <a:r>
              <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从小花到电风扇</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豆豆是一个性格内向的孩子，他做事认真，但思维不够活跃、缺乏变化。最近几天，豆豆一直在建构区玩雪花片，每天都在拼小花。我要求孩子们充分发挥自己的想象，用雪花片搭出更多以前没有搭过的东西。可我发现一连两天豆豆在区角活动时还是选择了搭雪花片，每天都搭小花。于是，我来到他的身边</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豆豆，今天你又搭小花了？</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这不是小花，是电风扇。</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看得出豆豆非常兴奋。</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怎么我看上去还是像小花一样？你看电风扇放在桌上好像站不住，你再想想办法让它站稳。</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过了一会儿。我再去看豆豆，只见他在搭一个四方的底座，这是他在搭小花园时已有的经验，他已经知道可以把电风扇固定在底座上。看到他在连接电风扇时遇到了困难，我适时给予帮助。</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豆豆，你看电风扇站稳了，现在要打开电扇了，怎么开呢？</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这里按一下。</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哪里按一下？我看不清，你是否可以做个开关？</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最后豆豆终于拼出了雪花片电风扇，他特别高兴。</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795020"/>
            <a:ext cx="8117205" cy="4224655"/>
          </a:xfrm>
          <a:prstGeom prst="rect">
            <a:avLst/>
          </a:prstGeom>
          <a:noFill/>
          <a:ln w="38100">
            <a:solidFill>
              <a:schemeClr val="accent2"/>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5805" y="880745"/>
            <a:ext cx="7796530" cy="399542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（2）中班幼儿结构游戏的特点及其指导要点</a:t>
            </a:r>
            <a:endPar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R="0" lvl="0" indent="0" algn="just" defTabSz="914400" rtl="0" fontAlgn="auto">
              <a:lnSpc>
                <a:spcPts val="2300"/>
              </a:lnSpc>
              <a:spcBef>
                <a:spcPts val="0"/>
              </a:spcBef>
              <a:spcAft>
                <a:spcPts val="0"/>
              </a:spcAft>
              <a:buClrTx/>
              <a:buSzTx/>
              <a:buFontTx/>
              <a:buNone/>
              <a:defRPr/>
            </a:pPr>
            <a:r>
              <a:rPr kumimoji="0" lang="zh-CN" altLang="en-US" sz="14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目的比较明确</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，能初步了解结构游戏的计划。</a:t>
            </a: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endPar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对操作过程有浓厚的兴趣，</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关心结构成果</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能围绕结构物开展游戏，会按主题进行构建</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，初步利用材料美化结构物。</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能独立地整理玩具</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zh-CN" altLang="en-US" sz="14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丰富幼儿的生活经验</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，增加幼儿对事物结构造型方面的知识。</a:t>
            </a: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endPar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引导幼儿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学习设计结构方案</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，有目的地选材，学会看平面图进行构造。</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掌握结构技能并会应用技能塑造物体</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鼓励幼儿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独立地进行创造性的建构活动</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⑤</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引导幼儿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共同讨论、制定方案，进行分工，友好合作开展活动</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⑥</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组织幼儿评议结构成果，鼓励他们独立、主动地发表意见</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2" name="Oval 71"/>
          <p:cNvSpPr/>
          <p:nvPr>
            <p:custDataLst>
              <p:tags r:id="rId5"/>
            </p:custDataLst>
          </p:nvPr>
        </p:nvSpPr>
        <p:spPr>
          <a:xfrm>
            <a:off x="198120" y="747395"/>
            <a:ext cx="632460" cy="569595"/>
          </a:xfrm>
          <a:prstGeom prst="ellipse">
            <a:avLst/>
          </a:prstGeom>
          <a:solidFill>
            <a:schemeClr val="bg1">
              <a:lumMod val="95000"/>
            </a:schemeClr>
          </a:solidFill>
          <a:ln w="730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2</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600"/>
                                        <p:tgtEl>
                                          <p:spTgt spid="62"/>
                                        </p:tgtEl>
                                      </p:cBhvr>
                                    </p:animEffect>
                                    <p:anim calcmode="lin" valueType="num">
                                      <p:cBhvr>
                                        <p:cTn id="18" dur="600" fill="hold"/>
                                        <p:tgtEl>
                                          <p:spTgt spid="62"/>
                                        </p:tgtEl>
                                        <p:attrNameLst>
                                          <p:attrName>ppt_x</p:attrName>
                                        </p:attrNameLst>
                                      </p:cBhvr>
                                      <p:tavLst>
                                        <p:tav tm="0">
                                          <p:val>
                                            <p:strVal val="#ppt_x"/>
                                          </p:val>
                                        </p:tav>
                                        <p:tav tm="100000">
                                          <p:val>
                                            <p:strVal val="#ppt_x"/>
                                          </p:val>
                                        </p:tav>
                                      </p:tavLst>
                                    </p:anim>
                                    <p:anim calcmode="lin" valueType="num">
                                      <p:cBhvr>
                                        <p:cTn id="19"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72"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795020"/>
            <a:ext cx="8025130" cy="3794125"/>
          </a:xfrm>
          <a:prstGeom prst="rect">
            <a:avLst/>
          </a:prstGeom>
          <a:noFill/>
          <a:ln w="38100">
            <a:solidFill>
              <a:schemeClr val="accent2"/>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5805" y="880745"/>
            <a:ext cx="7770495" cy="364490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）大班幼儿结构游戏的特点及其指导要点</a:t>
            </a:r>
            <a:endPar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R="0" lvl="0" indent="0" algn="just" defTabSz="914400" rtl="0" fontAlgn="auto">
              <a:lnSpc>
                <a:spcPts val="2300"/>
              </a:lnSpc>
              <a:spcBef>
                <a:spcPts val="0"/>
              </a:spcBef>
              <a:spcAft>
                <a:spcPts val="0"/>
              </a:spcAft>
              <a:buClrTx/>
              <a:buSzTx/>
              <a:buFontTx/>
              <a:buNone/>
              <a:defRPr/>
            </a:pPr>
            <a:r>
              <a:rPr kumimoji="0" lang="zh-CN" altLang="en-US" sz="14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目的性、计划性和持久性增强</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，建构内容丰富，使用材料增多。</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集体观念增强</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，能合作选取丰富多样的材料。</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追求结构的逼真和完美</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，希望自己的作品有新意。</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zh-CN" altLang="en-US" sz="14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丰富幼儿的结构造型知识和生活印象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，引导幼儿为结构活动收集素材。</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指导幼儿学习表现物体的细节和特征</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，使用结构材料和辅助材料美化构造物。</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指导幼儿的集体建构活动，学会制订计划</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重点</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指导幼儿运用新的技能去实现自己的构思</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⑤</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教育幼儿重视结构成果</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ts val="23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⑥</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引导幼儿开展参加人数多、持续时间长的大型结构活动</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2" name="Oval 71"/>
          <p:cNvSpPr/>
          <p:nvPr>
            <p:custDataLst>
              <p:tags r:id="rId5"/>
            </p:custDataLst>
          </p:nvPr>
        </p:nvSpPr>
        <p:spPr>
          <a:xfrm>
            <a:off x="198120" y="747395"/>
            <a:ext cx="632460" cy="569595"/>
          </a:xfrm>
          <a:prstGeom prst="ellipse">
            <a:avLst/>
          </a:prstGeom>
          <a:solidFill>
            <a:schemeClr val="bg1">
              <a:lumMod val="95000"/>
            </a:schemeClr>
          </a:solidFill>
          <a:ln w="730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2</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600"/>
                                        <p:tgtEl>
                                          <p:spTgt spid="62"/>
                                        </p:tgtEl>
                                      </p:cBhvr>
                                    </p:animEffect>
                                    <p:anim calcmode="lin" valueType="num">
                                      <p:cBhvr>
                                        <p:cTn id="18" dur="600" fill="hold"/>
                                        <p:tgtEl>
                                          <p:spTgt spid="62"/>
                                        </p:tgtEl>
                                        <p:attrNameLst>
                                          <p:attrName>ppt_x</p:attrName>
                                        </p:attrNameLst>
                                      </p:cBhvr>
                                      <p:tavLst>
                                        <p:tav tm="0">
                                          <p:val>
                                            <p:strVal val="#ppt_x"/>
                                          </p:val>
                                        </p:tav>
                                        <p:tav tm="100000">
                                          <p:val>
                                            <p:strVal val="#ppt_x"/>
                                          </p:val>
                                        </p:tav>
                                      </p:tavLst>
                                    </p:anim>
                                    <p:anim calcmode="lin" valueType="num">
                                      <p:cBhvr>
                                        <p:cTn id="19"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72"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423545" y="923290"/>
            <a:ext cx="8336915" cy="3429000"/>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ts val="2300"/>
              </a:lnSpc>
            </a:pPr>
            <a:r>
              <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我们的小区</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有一次，我带孩子们进行拼插</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我们的小区</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这个大型的游戏活动时，我提供了很多材料。由于第一次拼插这种大型的建筑物，孩子们对材料的选择仅仅局限于我们以前曾用的大型雪花片和积木，他们觉得用这个材料足以拼出</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我们的小区</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。拼的时候，他们只拿雪花片和积木，其他材料他们是一动不动，甚至看都不看一眼。看到这个现象，我就开始带孩子们观察材料，认识材料，然后商量这些材料的用处。当我拿出牙膏盒时就问</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你在小区里看到了什么？</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你们觉得牙膏盒可以拼插</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我们的小区</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里的什么东西呢？</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当问题提出以后，孩子们就七嘴八舌地说</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牙膏盒可以当砖头砌墙</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牙膏盒可以做小区里的小桥</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。老师的这一声问话激起了孩子们一连串的联想，他们开始学着利用这些材料进行拼插了。经过短时间的引导，孩子们终于用提供的材料拼出了大型作品。当作品展现在眼前的时候，他们都非常兴奋。</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42" name="圆角矩形 41"/>
          <p:cNvSpPr/>
          <p:nvPr>
            <p:custDataLst>
              <p:tags r:id="rId2"/>
            </p:custDataLst>
          </p:nvPr>
        </p:nvSpPr>
        <p:spPr bwMode="auto">
          <a:xfrm>
            <a:off x="1617980" y="2183130"/>
            <a:ext cx="3479800" cy="143891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幼儿根据</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文艺作品中的内容、情节、角色</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，通过自己的</a:t>
            </a: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语言、表情、动作</a:t>
            </a:r>
            <a:r>
              <a:rPr kumimoji="0" lang="zh-CN" altLang="en-US" sz="1600" b="1" i="0" u="sng"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创造性地进行表演</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的一种游戏。</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20"/>
          <p:cNvSpPr txBox="1"/>
          <p:nvPr>
            <p:custDataLst>
              <p:tags r:id="rId4"/>
            </p:custDataLst>
          </p:nvPr>
        </p:nvSpPr>
        <p:spPr>
          <a:xfrm>
            <a:off x="356870" y="994410"/>
            <a:ext cx="410591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（一）幼儿创造性游戏的指导</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3" name="五边形 2"/>
          <p:cNvSpPr/>
          <p:nvPr>
            <p:custDataLst>
              <p:tags r:id="rId5"/>
            </p:custDataLst>
          </p:nvPr>
        </p:nvSpPr>
        <p:spPr>
          <a:xfrm flipH="1">
            <a:off x="175260" y="2699385"/>
            <a:ext cx="1442720" cy="382905"/>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159"/>
          <p:cNvSpPr txBox="1"/>
          <p:nvPr>
            <p:custDataLst>
              <p:tags r:id="rId6"/>
            </p:custDataLst>
          </p:nvPr>
        </p:nvSpPr>
        <p:spPr>
          <a:xfrm>
            <a:off x="300355" y="2706370"/>
            <a:ext cx="1353820" cy="375920"/>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表演游戏</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129" name="图片 129" descr="F:/工作/编书《幼儿教育学》/王晗的任务/第七章/图片/17.jpg17"/>
          <p:cNvPicPr>
            <a:picLocks noChangeAspect="1"/>
          </p:cNvPicPr>
          <p:nvPr/>
        </p:nvPicPr>
        <p:blipFill>
          <a:blip r:embed="rId7"/>
          <a:srcRect l="15" r="15"/>
          <a:stretch>
            <a:fillRect/>
          </a:stretch>
        </p:blipFill>
        <p:spPr>
          <a:xfrm>
            <a:off x="5143500" y="1548765"/>
            <a:ext cx="3878580" cy="29102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3" grpId="0" bldLvl="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11" name="圆角矩形 10"/>
          <p:cNvSpPr/>
          <p:nvPr>
            <p:custDataLst>
              <p:tags r:id="rId2"/>
            </p:custDataLst>
          </p:nvPr>
        </p:nvSpPr>
        <p:spPr>
          <a:xfrm>
            <a:off x="608330" y="952500"/>
            <a:ext cx="7901940" cy="3063875"/>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auto">
              <a:lnSpc>
                <a:spcPts val="2300"/>
              </a:lnSpc>
            </a:pPr>
            <a:r>
              <a:rPr lang="en-US" sz="1600" spc="160" dirty="0">
                <a:solidFill>
                  <a:schemeClr val="tx1">
                    <a:lumMod val="95000"/>
                    <a:lumOff val="5000"/>
                  </a:schemeClr>
                </a:solidFill>
                <a:effectLst/>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区域游戏时间到了，娃娃家里新投放的材料吸引了小朋友们目光。希希、冰冰和诺诺也约定好一起来到了娃娃家，于是属于她们的娃娃家趣味游戏开始了</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endPar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ts val="2300"/>
              </a:lnSpc>
            </a:pP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诺诺手里抱着娃娃看了看摆放在床头柜上的电话，想了想说：</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今天我们一起扮演一家人吧！</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话音刚落，冰冰说到：</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我来当妈妈，希希你来当爸爸好不好</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。另一边诺诺轻轻地将手里的小宝宝放在床上，用手一直抚摸着小宝宝的肚子，嘴巴一直说着：</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乖乖，睡觉觉。</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endParaRPr lang="en-US" altLang="zh-CN" sz="1600" b="1" spc="160" dirty="0">
              <a:solidFill>
                <a:srgbClr val="FF0000"/>
              </a:solidFill>
              <a:effectLst/>
              <a:uFillTx/>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endParaRPr>
          </a:p>
          <a:p>
            <a:pPr indent="0" algn="l" fontAlgn="auto">
              <a:lnSpc>
                <a:spcPts val="2300"/>
              </a:lnSpc>
            </a:pPr>
            <a:r>
              <a:rPr lang="en-US" altLang="zh-CN" sz="1600" b="1" spc="160" dirty="0">
                <a:solidFill>
                  <a:srgbClr val="FF0000"/>
                </a:solidFill>
                <a:effectLst/>
                <a:uFillTx/>
                <a:latin typeface="微软雅黑" panose="020B0503020204020204" pitchFamily="34" charset="-122"/>
                <a:ea typeface="微软雅黑" panose="020B0503020204020204" pitchFamily="34" charset="-122"/>
                <a:cs typeface="宋体" panose="02010600030101010101" pitchFamily="2" charset="-122"/>
                <a:sym typeface="Arial" panose="020B0604020202020204" pitchFamily="34" charset="0"/>
              </a:rPr>
              <a:t>    </a:t>
            </a:r>
            <a:r>
              <a:rPr lang="zh-CN" altLang="en-US" sz="1600" spc="160" dirty="0">
                <a:solidFill>
                  <a:srgbClr val="FF0000"/>
                </a:solidFill>
                <a:effectLst/>
                <a:uFillTx/>
                <a:latin typeface="黑体" panose="02010609060101010101" charset="-122"/>
                <a:ea typeface="黑体" panose="02010609060101010101" charset="-122"/>
                <a:cs typeface="宋体" panose="02010600030101010101" pitchFamily="2" charset="-122"/>
                <a:sym typeface="Arial" panose="020B0604020202020204" pitchFamily="34" charset="0"/>
              </a:rPr>
              <a:t>幼儿的生活就是游戏，寓教育于游戏之中是幼儿教育的一大特征。因此，教师必须了解幼儿游戏的教育作用，掌握幼儿游戏的特点及类型，以便充分发挥游戏在幼儿身心发展中的作用。</a:t>
            </a:r>
            <a:endParaRPr lang="zh-CN" altLang="en-US" sz="1600" spc="160" dirty="0">
              <a:solidFill>
                <a:srgbClr val="FF0000"/>
              </a:solidFill>
              <a:effectLst/>
              <a:uFillTx/>
              <a:latin typeface="黑体" panose="02010609060101010101" charset="-122"/>
              <a:ea typeface="黑体" panose="02010609060101010101" charset="-122"/>
              <a:cs typeface="宋体" panose="02010600030101010101" pitchFamily="2"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情境导入</a:t>
            </a:r>
            <a:endParaRPr lang="zh-CN" altLang="en-US" sz="2400"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927100"/>
            <a:ext cx="8011160" cy="2948305"/>
          </a:xfrm>
          <a:prstGeom prst="rect">
            <a:avLst/>
          </a:prstGeom>
          <a:noFill/>
          <a:ln w="38100">
            <a:solidFill>
              <a:schemeClr val="accent4"/>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5805" y="1449070"/>
            <a:ext cx="7770495" cy="2512695"/>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协助幼儿选择表演游戏的主题</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2</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创设</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适合表演的</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游戏环境</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提供</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表演游戏的</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物质条件</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3</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）帮助幼儿组织表演游戏，</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指导幼儿分配角色</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4</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指导幼儿表演的技能</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，鼓励幼儿自然生动地表演。</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5</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启发幼儿创造性的表演</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，切莫变成</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导演</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，可通过多种形式拓展游戏，提高幼儿表演游戏的水平。</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940435"/>
            <a:ext cx="8117205" cy="508635"/>
          </a:xfrm>
          <a:prstGeom prst="rect">
            <a:avLst/>
          </a:prstGeom>
          <a:solidFill>
            <a:schemeClr val="accent4"/>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800" b="1" noProof="0" dirty="0">
                <a:ln>
                  <a:noFill/>
                </a:ln>
                <a:solidFill>
                  <a:prstClr val="white"/>
                </a:solidFill>
                <a:effectLst/>
                <a:uLnTx/>
                <a:uFillTx/>
                <a:latin typeface="微软雅黑" panose="020B0503020204020204" pitchFamily="34" charset="-122"/>
                <a:ea typeface="微软雅黑" panose="020B0503020204020204" pitchFamily="34" charset="-122"/>
                <a:sym typeface="+mn-ea"/>
              </a:rPr>
              <a:t>表演游戏指导的基本任务</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879475"/>
            <a:ext cx="632460" cy="569595"/>
          </a:xfrm>
          <a:prstGeom prst="ellipse">
            <a:avLst/>
          </a:prstGeom>
          <a:solidFill>
            <a:schemeClr val="bg1">
              <a:lumMod val="95000"/>
            </a:schemeClr>
          </a:solidFill>
          <a:ln w="730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1</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436880" y="820420"/>
            <a:ext cx="8241030" cy="4009390"/>
          </a:xfrm>
          <a:prstGeom prst="rect">
            <a:avLst/>
          </a:prstGeom>
          <a:noFill/>
          <a:ln w="38100">
            <a:solidFill>
              <a:schemeClr val="accent4"/>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5170" y="1342390"/>
            <a:ext cx="7872730" cy="339852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（1）小班幼儿表演游戏的特点及其指导要点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对表演游戏有极大的兴趣</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，愿意参与表演。</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表演时</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具有一定的创造性</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，有时会创造出意思相同的不同语言来表现作品。</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幼儿在进行表演游戏时</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语音不够准确，听辨能力差</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表演欲强，角色意识不强，交往欲望较低，表演能力弱</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应帮助幼儿选择感兴趣的故事作为表演内容</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，多投放形状逼真的服装和道具。</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选作表演游戏的故事应该</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对话简洁，且多重复，动作表现性强</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更多地给予示范表演</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，采用逐步放手的办法帮助幼儿解决角色选择中的困难。</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0705" y="833755"/>
            <a:ext cx="8117205" cy="508635"/>
          </a:xfrm>
          <a:prstGeom prst="rect">
            <a:avLst/>
          </a:prstGeom>
          <a:solidFill>
            <a:schemeClr val="accent4"/>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800" b="1" noProof="0" dirty="0">
                <a:ln>
                  <a:noFill/>
                </a:ln>
                <a:solidFill>
                  <a:prstClr val="white"/>
                </a:solidFill>
                <a:effectLst/>
                <a:uLnTx/>
                <a:uFillTx/>
                <a:latin typeface="微软雅黑" panose="020B0503020204020204" pitchFamily="34" charset="-122"/>
                <a:ea typeface="微软雅黑" panose="020B0503020204020204" pitchFamily="34" charset="-122"/>
                <a:sym typeface="+mn-ea"/>
              </a:rPr>
              <a:t>各年龄班幼儿结构游戏的特点与指导要点</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7485" y="772795"/>
            <a:ext cx="632460" cy="569595"/>
          </a:xfrm>
          <a:prstGeom prst="ellipse">
            <a:avLst/>
          </a:prstGeom>
          <a:solidFill>
            <a:schemeClr val="bg1">
              <a:lumMod val="95000"/>
            </a:schemeClr>
          </a:solidFill>
          <a:ln w="730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2</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436880" y="820420"/>
            <a:ext cx="8241030" cy="4095750"/>
          </a:xfrm>
          <a:prstGeom prst="rect">
            <a:avLst/>
          </a:prstGeom>
          <a:noFill/>
          <a:ln w="38100">
            <a:solidFill>
              <a:schemeClr val="accent4"/>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4535" y="871220"/>
            <a:ext cx="7880350" cy="386969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中班幼儿表演游戏的特点及其指导要点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中班幼儿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可以自行分配角色</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，但</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角色更换意识不强</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endPar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游戏的</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目的性、计划性差</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，嬉戏性强，</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任务意识不强</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以一般性表演为主</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，以动作为主要表现手段。</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应为中班幼儿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提供适宜的游戏时间和空间</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，并注意材料的结构化程度。</a:t>
            </a: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endPar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为幼儿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设置一个相对固定的表演区或小舞台</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，并保证幼儿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有30分钟以上的游戏时间</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为幼儿提供的材料要简单易操作，一般以2-4种为宜</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教师要在尊重幼儿意愿的</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前提下做好分组工作，讲解角色轮换的原则</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⑤</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要</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耐心等待幼儿协商、讨论，提醒幼儿坚持游戏主题</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⑥</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教师</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应帮助幼儿提高角色表现意识</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，可以参与游戏，为幼儿提供适当的示范。</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2" name="Oval 71"/>
          <p:cNvSpPr/>
          <p:nvPr>
            <p:custDataLst>
              <p:tags r:id="rId5"/>
            </p:custDataLst>
          </p:nvPr>
        </p:nvSpPr>
        <p:spPr>
          <a:xfrm>
            <a:off x="197485" y="772795"/>
            <a:ext cx="632460" cy="569595"/>
          </a:xfrm>
          <a:prstGeom prst="ellipse">
            <a:avLst/>
          </a:prstGeom>
          <a:solidFill>
            <a:schemeClr val="bg1">
              <a:lumMod val="95000"/>
            </a:schemeClr>
          </a:solidFill>
          <a:ln w="730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2</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600"/>
                                        <p:tgtEl>
                                          <p:spTgt spid="62"/>
                                        </p:tgtEl>
                                      </p:cBhvr>
                                    </p:animEffect>
                                    <p:anim calcmode="lin" valueType="num">
                                      <p:cBhvr>
                                        <p:cTn id="18" dur="600" fill="hold"/>
                                        <p:tgtEl>
                                          <p:spTgt spid="62"/>
                                        </p:tgtEl>
                                        <p:attrNameLst>
                                          <p:attrName>ppt_x</p:attrName>
                                        </p:attrNameLst>
                                      </p:cBhvr>
                                      <p:tavLst>
                                        <p:tav tm="0">
                                          <p:val>
                                            <p:strVal val="#ppt_x"/>
                                          </p:val>
                                        </p:tav>
                                        <p:tav tm="100000">
                                          <p:val>
                                            <p:strVal val="#ppt_x"/>
                                          </p:val>
                                        </p:tav>
                                      </p:tavLst>
                                    </p:anim>
                                    <p:anim calcmode="lin" valueType="num">
                                      <p:cBhvr>
                                        <p:cTn id="19"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72"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436880" y="820420"/>
            <a:ext cx="8241030" cy="3805555"/>
          </a:xfrm>
          <a:prstGeom prst="rect">
            <a:avLst/>
          </a:prstGeom>
          <a:noFill/>
          <a:ln w="38100">
            <a:solidFill>
              <a:schemeClr val="accent4"/>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4535" y="871220"/>
            <a:ext cx="7880350" cy="369570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大班幼儿表演游戏的特点及其指导要点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能独立完成角色分配任务，有很强的角色更换意识</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游戏的目的性、计划性较强</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，能自觉表现故事内容。</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具有一定的表演意识</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，但尚待提高。</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具备一定的表演技巧，能灵活运用多种表现手段</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，但表演水平尚待提高。</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提供种类较多的游戏材料</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以鼓励和支持他们进行多样化探索。</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在游戏的最初阶段，应</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尽可能少地干预幼儿</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应</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及时为幼儿提供反馈</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，提高幼儿表现故事、塑造角色的能力，反馈的侧重点应是如何塑造角色。</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2" name="Oval 71"/>
          <p:cNvSpPr/>
          <p:nvPr>
            <p:custDataLst>
              <p:tags r:id="rId5"/>
            </p:custDataLst>
          </p:nvPr>
        </p:nvSpPr>
        <p:spPr>
          <a:xfrm>
            <a:off x="197485" y="772795"/>
            <a:ext cx="632460" cy="569595"/>
          </a:xfrm>
          <a:prstGeom prst="ellipse">
            <a:avLst/>
          </a:prstGeom>
          <a:solidFill>
            <a:schemeClr val="bg1">
              <a:lumMod val="95000"/>
            </a:schemeClr>
          </a:solidFill>
          <a:ln w="730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2</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600"/>
                                        <p:tgtEl>
                                          <p:spTgt spid="62"/>
                                        </p:tgtEl>
                                      </p:cBhvr>
                                    </p:animEffect>
                                    <p:anim calcmode="lin" valueType="num">
                                      <p:cBhvr>
                                        <p:cTn id="18" dur="600" fill="hold"/>
                                        <p:tgtEl>
                                          <p:spTgt spid="62"/>
                                        </p:tgtEl>
                                        <p:attrNameLst>
                                          <p:attrName>ppt_x</p:attrName>
                                        </p:attrNameLst>
                                      </p:cBhvr>
                                      <p:tavLst>
                                        <p:tav tm="0">
                                          <p:val>
                                            <p:strVal val="#ppt_x"/>
                                          </p:val>
                                        </p:tav>
                                        <p:tav tm="100000">
                                          <p:val>
                                            <p:strVal val="#ppt_x"/>
                                          </p:val>
                                        </p:tav>
                                      </p:tavLst>
                                    </p:anim>
                                    <p:anim calcmode="lin" valueType="num">
                                      <p:cBhvr>
                                        <p:cTn id="19"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72"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423545" y="886460"/>
            <a:ext cx="8336915" cy="3800475"/>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ts val="2300"/>
              </a:lnSpc>
            </a:pPr>
            <a:r>
              <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如此“战胜”大灰狼</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在开展大班主题活动</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三只小猪</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时，孩子们因为对这个故事非常感兴趣，主动提出要开展表演活动。面对孩子们的兴趣和需求，我准备借机鼓励孩子们大胆创编或拓展故事情节。我先抛给孩子们一个问题</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虽然三只小猪赶走了大灰狼，但大灰狼以后可能还会来。到时候三只小猪该想什么办法继续战胜他呢？你们来帮小猪想想办法吧。</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面对这个问题，孩子们非常热烈地讨论开了，有的说：</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在小猪家附近挖一个陷阱，里面铺满钉子，大灰狼再来的时候就会掉下去，被钉死。</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有的说：</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让老三在河边装死，等大灰狼靠近他想要吃他时，大家把他推到河里，淹死他。</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还有的说：</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挖一个坑，埋上地雷，在上面放一只假猪，大灰狼看到后会以为是真的，就会扑上去，结果会被炸死。</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孩子们乐此不疲地讨论着，我一边帮助孩子们记录想法，一边感到不安。孩子们的设想是否极端了？他们设想的方法是否过于狡猾和残忍了？我于是困惑起来：尽管孩子们讨论的是童话世界而非真实的生活世界，但对于如此</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战胜</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大灰狼，作为教师的我是应该尊重、肯定他们的想法，还是应该给予他们正面的引导呢？我们究竟该如何鼓励和引导幼儿进行创编活动呢？</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42" name="圆角矩形 41"/>
          <p:cNvSpPr/>
          <p:nvPr>
            <p:custDataLst>
              <p:tags r:id="rId2"/>
            </p:custDataLst>
          </p:nvPr>
        </p:nvSpPr>
        <p:spPr bwMode="auto">
          <a:xfrm>
            <a:off x="1759585" y="1381760"/>
            <a:ext cx="7026910" cy="58801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根据一定的</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智育任务</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设计的，</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以智力活动为基础</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的一种有规则的游戏。</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20"/>
          <p:cNvSpPr txBox="1"/>
          <p:nvPr>
            <p:custDataLst>
              <p:tags r:id="rId4"/>
            </p:custDataLst>
          </p:nvPr>
        </p:nvSpPr>
        <p:spPr>
          <a:xfrm>
            <a:off x="276225" y="855980"/>
            <a:ext cx="410591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a:t>
            </a: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二）幼儿规则性游戏的指导</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3" name="五边形 2"/>
          <p:cNvSpPr/>
          <p:nvPr>
            <p:custDataLst>
              <p:tags r:id="rId5"/>
            </p:custDataLst>
          </p:nvPr>
        </p:nvSpPr>
        <p:spPr>
          <a:xfrm flipH="1">
            <a:off x="316865" y="1480185"/>
            <a:ext cx="1442720" cy="382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159"/>
          <p:cNvSpPr txBox="1"/>
          <p:nvPr>
            <p:custDataLst>
              <p:tags r:id="rId6"/>
            </p:custDataLst>
          </p:nvPr>
        </p:nvSpPr>
        <p:spPr>
          <a:xfrm>
            <a:off x="441960" y="1487170"/>
            <a:ext cx="1353820" cy="375920"/>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智力游戏</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1" name="Rectangle 70"/>
          <p:cNvSpPr/>
          <p:nvPr>
            <p:custDataLst>
              <p:tags r:id="rId7"/>
            </p:custDataLst>
          </p:nvPr>
        </p:nvSpPr>
        <p:spPr>
          <a:xfrm>
            <a:off x="1356360" y="2099310"/>
            <a:ext cx="6104255" cy="214058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8"/>
            </p:custDataLst>
          </p:nvPr>
        </p:nvSpPr>
        <p:spPr>
          <a:xfrm>
            <a:off x="1532890" y="2672080"/>
            <a:ext cx="5667375" cy="156845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选择和编制合适的智力游戏</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2</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）帮助幼儿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构建规则意识</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3</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培养幼儿的游戏策略意识</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，使每个幼儿在游戏中得到充分发展。</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9"/>
            </p:custDataLst>
          </p:nvPr>
        </p:nvSpPr>
        <p:spPr>
          <a:xfrm>
            <a:off x="1355725" y="2112645"/>
            <a:ext cx="6105525" cy="483235"/>
          </a:xfrm>
          <a:prstGeom prst="rect">
            <a:avLst/>
          </a:prstGeom>
          <a:solidFill>
            <a:schemeClr val="accent1"/>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智力游戏的指导</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10"/>
            </p:custDataLst>
          </p:nvPr>
        </p:nvSpPr>
        <p:spPr>
          <a:xfrm>
            <a:off x="992505" y="2051685"/>
            <a:ext cx="716915" cy="703580"/>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1</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300" fill="hold"/>
                                        <p:tgtEl>
                                          <p:spTgt spid="72"/>
                                        </p:tgtEl>
                                        <p:attrNameLst>
                                          <p:attrName>ppt_w</p:attrName>
                                        </p:attrNameLst>
                                      </p:cBhvr>
                                      <p:tavLst>
                                        <p:tav tm="0">
                                          <p:val>
                                            <p:fltVal val="0"/>
                                          </p:val>
                                        </p:tav>
                                        <p:tav tm="100000">
                                          <p:val>
                                            <p:strVal val="#ppt_w"/>
                                          </p:val>
                                        </p:tav>
                                      </p:tavLst>
                                    </p:anim>
                                    <p:anim calcmode="lin" valueType="num">
                                      <p:cBhvr>
                                        <p:cTn id="18" dur="300" fill="hold"/>
                                        <p:tgtEl>
                                          <p:spTgt spid="72"/>
                                        </p:tgtEl>
                                        <p:attrNameLst>
                                          <p:attrName>ppt_h</p:attrName>
                                        </p:attrNameLst>
                                      </p:cBhvr>
                                      <p:tavLst>
                                        <p:tav tm="0">
                                          <p:val>
                                            <p:fltVal val="0"/>
                                          </p:val>
                                        </p:tav>
                                        <p:tav tm="100000">
                                          <p:val>
                                            <p:strVal val="#ppt_h"/>
                                          </p:val>
                                        </p:tav>
                                      </p:tavLst>
                                    </p:anim>
                                    <p:animEffect transition="in" filter="fade">
                                      <p:cBhvr>
                                        <p:cTn id="19" dur="300"/>
                                        <p:tgtEl>
                                          <p:spTgt spid="72"/>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up)">
                                      <p:cBhvr>
                                        <p:cTn id="23" dur="300"/>
                                        <p:tgtEl>
                                          <p:spTgt spid="61"/>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300"/>
                                        <p:tgtEl>
                                          <p:spTgt spid="63"/>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600"/>
                                        <p:tgtEl>
                                          <p:spTgt spid="62"/>
                                        </p:tgtEl>
                                      </p:cBhvr>
                                    </p:animEffect>
                                    <p:anim calcmode="lin" valueType="num">
                                      <p:cBhvr>
                                        <p:cTn id="32" dur="600" fill="hold"/>
                                        <p:tgtEl>
                                          <p:spTgt spid="62"/>
                                        </p:tgtEl>
                                        <p:attrNameLst>
                                          <p:attrName>ppt_x</p:attrName>
                                        </p:attrNameLst>
                                      </p:cBhvr>
                                      <p:tavLst>
                                        <p:tav tm="0">
                                          <p:val>
                                            <p:strVal val="#ppt_x"/>
                                          </p:val>
                                        </p:tav>
                                        <p:tav tm="100000">
                                          <p:val>
                                            <p:strVal val="#ppt_x"/>
                                          </p:val>
                                        </p:tav>
                                      </p:tavLst>
                                    </p:anim>
                                    <p:anim calcmode="lin" valueType="num">
                                      <p:cBhvr>
                                        <p:cTn id="3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3" grpId="0" bldLvl="0" animBg="1"/>
      <p:bldP spid="7" grpId="0"/>
      <p:bldP spid="61" grpId="0" bldLvl="0" animBg="1"/>
      <p:bldP spid="62" grpId="0"/>
      <p:bldP spid="63" grpId="0" bldLvl="0" animBg="1"/>
      <p:bldP spid="72"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927100"/>
            <a:ext cx="8117205" cy="3695700"/>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25805" y="1449070"/>
            <a:ext cx="7875905" cy="323342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）小班幼儿</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智力游戏的特点及其指导要点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游戏任务容易理解，易于完成，游戏方法明确具体。</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游戏规则要求低，通常只有一个规则，游戏趣味性大于实际操作性，启发性大于知识性。</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游戏注重幼儿的兴趣及参与意识的培养，激发幼儿学习知识的愿望。</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①</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游戏的玩具和材料应该颜色鲜明，品种简单，形象生动。</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要选择规则简单、趣味性较强的游戏。</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教师应熟悉智力游戏的目的、难点、重点、规则和游戏中的相关知识。</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940435"/>
            <a:ext cx="8117205" cy="508635"/>
          </a:xfrm>
          <a:prstGeom prst="rect">
            <a:avLst/>
          </a:prstGeom>
          <a:solidFill>
            <a:schemeClr val="accent1"/>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各年龄班幼儿</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智力游戏的特点与指导要点</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879475"/>
            <a:ext cx="632460" cy="56959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16255" y="781685"/>
            <a:ext cx="8162925" cy="3835400"/>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58190" y="781685"/>
            <a:ext cx="7764145" cy="398780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）中班幼儿</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智力游戏的特点及其指导要点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游戏任务</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知识性大于娱乐性</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游戏方法复杂多样</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游戏规则带有更多控制性</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，要求相对提高。</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注意</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激发幼儿学习的积极性</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，努力完成任务的坚持性，以及思维的敏捷和灵活性。</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注意</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培养幼儿动手动脑的习惯</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，以发展幼儿智力为最终目的。</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应考虑中班幼儿的生活经验与接受能力，难度适当</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在为幼儿选择智力游戏时，</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要循序渐进，由易到难</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，激发幼儿思考。</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2" name="Oval 71"/>
          <p:cNvSpPr/>
          <p:nvPr>
            <p:custDataLst>
              <p:tags r:id="rId5"/>
            </p:custDataLst>
          </p:nvPr>
        </p:nvSpPr>
        <p:spPr>
          <a:xfrm>
            <a:off x="198120" y="781685"/>
            <a:ext cx="632460" cy="56959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600"/>
                                        <p:tgtEl>
                                          <p:spTgt spid="62"/>
                                        </p:tgtEl>
                                      </p:cBhvr>
                                    </p:animEffect>
                                    <p:anim calcmode="lin" valueType="num">
                                      <p:cBhvr>
                                        <p:cTn id="18" dur="600" fill="hold"/>
                                        <p:tgtEl>
                                          <p:spTgt spid="62"/>
                                        </p:tgtEl>
                                        <p:attrNameLst>
                                          <p:attrName>ppt_x</p:attrName>
                                        </p:attrNameLst>
                                      </p:cBhvr>
                                      <p:tavLst>
                                        <p:tav tm="0">
                                          <p:val>
                                            <p:strVal val="#ppt_x"/>
                                          </p:val>
                                        </p:tav>
                                        <p:tav tm="100000">
                                          <p:val>
                                            <p:strVal val="#ppt_x"/>
                                          </p:val>
                                        </p:tav>
                                      </p:tavLst>
                                    </p:anim>
                                    <p:anim calcmode="lin" valueType="num">
                                      <p:cBhvr>
                                        <p:cTn id="19"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72"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423545" y="1038860"/>
            <a:ext cx="8263890" cy="3283585"/>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ts val="2300"/>
              </a:lnSpc>
            </a:pPr>
            <a:r>
              <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锁在箱子里的答案</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们班益智区有一份破译电话号码的智力游戏材料，孩子们并不感兴趣，玩的人很少。怎样让孩子们对它感兴趣呢？利用孩子们的好奇心特别重的特点，我尝试将答案锁在了一个个小箱子里，孩子们需要寻找到匹配的钥匙才能打开箱子，取出答案检验自己破译的电话号码是否正确。这下，孩子们有兴趣了，越是被藏着、锁着的东西他们越要一探究竟。于是，锁着的箱子促使他们去开锁，为了去开锁激起了破译密码的热情。当他们掌握游戏方法后，我又让两名幼儿自愿组成小组，合作玩游戏：一人将自家的电话号码编成加减题，让另一人破译号码，然后两人交换，继续破译。就这样，简单的材料因多种玩法而增色不少。</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b="1"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分析：</a:t>
            </a:r>
            <a:r>
              <a:rPr lang="zh-CN" altLang="en-US" sz="14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上述案例中可以看出教师特别留意了幼儿活动的动机、目标和困难，在适当的时候提出建议，从而更好地促进了幼儿游戏的深入开展。</a:t>
            </a:r>
            <a:endParaRPr lang="zh-CN" altLang="en-US" sz="14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16255" y="781685"/>
            <a:ext cx="8188960" cy="355790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58190" y="852805"/>
            <a:ext cx="7764145" cy="3438525"/>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大班幼儿</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智力游戏的特点及其指导要点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游戏任务较为复杂，</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知识性大于娱乐性，创造性增强，游戏方法多且难度较大</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游戏规则可改变，</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幼儿可以在活动中通过协商制定新的规则</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应</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注意游戏本身的趣味性和吸引力</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，使幼儿愿意积极参加游戏。</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游戏的内容应有一定的难度</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，幼儿通过动脑思考后完成游戏任务。</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教师主要</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依靠语言讲解游戏，并要求幼儿独立开展游戏</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幼儿在智力游戏活动中应遵守规则，同时</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允许幼儿制定新规则</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72" name="Oval 71"/>
          <p:cNvSpPr/>
          <p:nvPr>
            <p:custDataLst>
              <p:tags r:id="rId5"/>
            </p:custDataLst>
          </p:nvPr>
        </p:nvSpPr>
        <p:spPr>
          <a:xfrm>
            <a:off x="198120" y="781685"/>
            <a:ext cx="632460" cy="56959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600"/>
                                        <p:tgtEl>
                                          <p:spTgt spid="62"/>
                                        </p:tgtEl>
                                      </p:cBhvr>
                                    </p:animEffect>
                                    <p:anim calcmode="lin" valueType="num">
                                      <p:cBhvr>
                                        <p:cTn id="18" dur="600" fill="hold"/>
                                        <p:tgtEl>
                                          <p:spTgt spid="62"/>
                                        </p:tgtEl>
                                        <p:attrNameLst>
                                          <p:attrName>ppt_x</p:attrName>
                                        </p:attrNameLst>
                                      </p:cBhvr>
                                      <p:tavLst>
                                        <p:tav tm="0">
                                          <p:val>
                                            <p:strVal val="#ppt_x"/>
                                          </p:val>
                                        </p:tav>
                                        <p:tav tm="100000">
                                          <p:val>
                                            <p:strVal val="#ppt_x"/>
                                          </p:val>
                                        </p:tav>
                                      </p:tavLst>
                                    </p:anim>
                                    <p:anim calcmode="lin" valueType="num">
                                      <p:cBhvr>
                                        <p:cTn id="19"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7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3"/>
            </p:custDataLst>
          </p:nvPr>
        </p:nvSpPr>
        <p:spPr>
          <a:xfrm>
            <a:off x="454025" y="777240"/>
            <a:ext cx="3575685"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一、幼儿游戏的含义</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29" name="TextBox 9"/>
          <p:cNvSpPr txBox="1"/>
          <p:nvPr>
            <p:custDataLst>
              <p:tags r:id="rId4"/>
            </p:custDataLst>
          </p:nvPr>
        </p:nvSpPr>
        <p:spPr>
          <a:xfrm>
            <a:off x="572770" y="1960245"/>
            <a:ext cx="7998460" cy="795020"/>
          </a:xfrm>
          <a:prstGeom prst="rect">
            <a:avLst/>
          </a:prstGeom>
          <a:noFill/>
          <a:ln w="12700" cmpd="sng">
            <a:solidFill>
              <a:schemeClr val="accent1">
                <a:shade val="50000"/>
              </a:schemeClr>
            </a:solidFill>
            <a:prstDash val="solid"/>
          </a:ln>
        </p:spPr>
        <p:txBody>
          <a:bodyPr wrap="square" lIns="68580" tIns="34290" rIns="68580" bIns="34290" rtlCol="0">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幼儿身心发展的水平决定了幼儿游戏的水平，幼儿游戏的内容、形式等与其实际身心发展水平是相一致的。因此，也可以说</a:t>
            </a:r>
            <a:r>
              <a:rPr kumimoji="0" lang="zh-CN" altLang="en-US" sz="1600" i="0" u="sng"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游戏是与幼儿身心发展水平相适宜的主要活动</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p:txBody>
      </p:sp>
      <p:sp>
        <p:nvSpPr>
          <p:cNvPr id="2" name="TextBox 20"/>
          <p:cNvSpPr txBox="1"/>
          <p:nvPr>
            <p:custDataLst>
              <p:tags r:id="rId5"/>
            </p:custDataLst>
          </p:nvPr>
        </p:nvSpPr>
        <p:spPr>
          <a:xfrm>
            <a:off x="647700" y="1337945"/>
            <a:ext cx="6482715"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（一）游戏符合幼儿身心发展的特点与需要</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5" name="TextBox 20"/>
          <p:cNvSpPr txBox="1"/>
          <p:nvPr>
            <p:custDataLst>
              <p:tags r:id="rId6"/>
            </p:custDataLst>
          </p:nvPr>
        </p:nvSpPr>
        <p:spPr>
          <a:xfrm>
            <a:off x="647700" y="2919095"/>
            <a:ext cx="6482715"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（二）游戏是幼儿生活的主要内容</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6" name="TextBox 9"/>
          <p:cNvSpPr txBox="1"/>
          <p:nvPr>
            <p:custDataLst>
              <p:tags r:id="rId7"/>
            </p:custDataLst>
          </p:nvPr>
        </p:nvSpPr>
        <p:spPr>
          <a:xfrm>
            <a:off x="572770" y="3477895"/>
            <a:ext cx="7998460" cy="795020"/>
          </a:xfrm>
          <a:prstGeom prst="rect">
            <a:avLst/>
          </a:prstGeom>
          <a:noFill/>
          <a:ln w="12700" cmpd="sng">
            <a:solidFill>
              <a:schemeClr val="accent1">
                <a:shade val="50000"/>
              </a:schemeClr>
            </a:solidFill>
            <a:prstDash val="solid"/>
          </a:ln>
        </p:spPr>
        <p:txBody>
          <a:bodyPr wrap="square" lIns="68580" tIns="34290" rIns="68580" bIns="34290" rtlCol="0">
            <a:noAutofit/>
          </a:bodyPr>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幼儿的生活的确不只是游戏，但没有游戏的生活决不是幼儿的生活。</a:t>
            </a:r>
            <a:r>
              <a:rPr kumimoji="0" lang="zh-CN" altLang="en-US" sz="1600" i="0" u="sng"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a:t>
            </a:r>
            <a:r>
              <a:rPr kumimoji="0" lang="zh-CN" altLang="en-US" sz="1600" i="0" u="sng" strike="noStrike" kern="1200" cap="none" spc="0" normalizeH="0" baseline="0" noProof="0" dirty="0">
                <a:ln>
                  <a:noFill/>
                </a:ln>
                <a:effectLst/>
                <a:uLnTx/>
                <a:uFillTx/>
                <a:latin typeface="黑体" panose="02010609060101010101" charset="-122"/>
                <a:ea typeface="黑体" panose="02010609060101010101" charset="-122"/>
                <a:cs typeface="+mn-cs"/>
              </a:rPr>
              <a:t>是幼儿生活的主要内容，甚至可以说是幼儿的一种生活方式</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iterate type="lt">
                                    <p:tmPct val="5983"/>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300"/>
                                        <p:tgtEl>
                                          <p:spTgt spid="29"/>
                                        </p:tgtEl>
                                        <p:attrNameLst>
                                          <p:attrName>ppt_y</p:attrName>
                                        </p:attrNameLst>
                                      </p:cBhvr>
                                      <p:tavLst>
                                        <p:tav tm="0">
                                          <p:val>
                                            <p:strVal val="#ppt_y+#ppt_h*1.125000"/>
                                          </p:val>
                                        </p:tav>
                                        <p:tav tm="100000">
                                          <p:val>
                                            <p:strVal val="#ppt_y"/>
                                          </p:val>
                                        </p:tav>
                                      </p:tavLst>
                                    </p:anim>
                                    <p:animEffect transition="in" filter="wipe(up)">
                                      <p:cBhvr>
                                        <p:cTn id="8" dur="300"/>
                                        <p:tgtEl>
                                          <p:spTgt spid="29"/>
                                        </p:tgtEl>
                                      </p:cBhvr>
                                    </p:animEffect>
                                  </p:childTnLst>
                                </p:cTn>
                              </p:par>
                              <p:par>
                                <p:cTn id="9" presetID="12" presetClass="entr" presetSubtype="4" fill="hold" grpId="0" nodeType="withEffect">
                                  <p:stCondLst>
                                    <p:cond delay="0"/>
                                  </p:stCondLst>
                                  <p:iterate type="lt">
                                    <p:tmPct val="5983"/>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p:tgtEl>
                                          <p:spTgt spid="6"/>
                                        </p:tgtEl>
                                        <p:attrNameLst>
                                          <p:attrName>ppt_y</p:attrName>
                                        </p:attrNameLst>
                                      </p:cBhvr>
                                      <p:tavLst>
                                        <p:tav tm="0">
                                          <p:val>
                                            <p:strVal val="#ppt_y+#ppt_h*1.125000"/>
                                          </p:val>
                                        </p:tav>
                                        <p:tav tm="100000">
                                          <p:val>
                                            <p:strVal val="#ppt_y"/>
                                          </p:val>
                                        </p:tav>
                                      </p:tavLst>
                                    </p:anim>
                                    <p:animEffect transition="in" filter="wipe(up)">
                                      <p:cBhvr>
                                        <p:cTn id="12"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6"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423545" y="1038860"/>
            <a:ext cx="8290560" cy="3376295"/>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ts val="2300"/>
              </a:lnSpc>
            </a:pPr>
            <a:r>
              <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介绍新玩具</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以前我在投放新的玩具时，会在前一天给小朋友们展示它的玩法，希望吸引他们第二天去益智区玩，可是效果并不好，有些孩子会说：“没意思，不好玩。”实践中我发现让孩子来介绍新玩具、演示新玩法，不仅能满足他们的表现欲望，对于其他的孩子更具吸引力——“他会玩，我也一定行”。比如在提供玩具“和谐小乐园”时，我没有提前介绍，而是在幼儿选活动区时，有意向最爱动脑筋的子轩透露：“今天益智区有一个新玩具，特好玩，但是挺难的，你敢挑战吗？”子轩听了说:“真的？有什么不敢!”于是他选择了益智区。我指导他学会了“和谐小乐园”的玩法后，他非常有成就感，要求在区角活动结束后，向小朋友们介绍这个新玩具和玩法。这也正是我想做的。通过他的介绍和展示，孩子们不仅认识了一个新玩具、了解了它的玩法，更激起了他们的兴趣。第二天，果然有人选择了“和谐小乐园”的玩具。这时子轩当起了小老师，教同伴怎样玩。</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42" name="圆角矩形 41"/>
          <p:cNvSpPr/>
          <p:nvPr>
            <p:custDataLst>
              <p:tags r:id="rId2"/>
            </p:custDataLst>
          </p:nvPr>
        </p:nvSpPr>
        <p:spPr bwMode="auto">
          <a:xfrm>
            <a:off x="1600200" y="1567180"/>
            <a:ext cx="4398645" cy="232410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根据一定的体育任务设计的，由</a:t>
            </a: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身体动作、情节、角色和规则</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组成的一种活动性游戏，是幼儿体育活动的一种主要形式，是</a:t>
            </a:r>
            <a:r>
              <a:rPr kumimoji="0" lang="zh-CN" altLang="en-US" sz="1600" b="1"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以发展幼儿动作为主</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的游戏，并能</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培养幼儿勇敢、坚强、遵守规则</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等优良品质。</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20"/>
          <p:cNvSpPr txBox="1"/>
          <p:nvPr>
            <p:custDataLst>
              <p:tags r:id="rId4"/>
            </p:custDataLst>
          </p:nvPr>
        </p:nvSpPr>
        <p:spPr>
          <a:xfrm>
            <a:off x="276225" y="855980"/>
            <a:ext cx="410591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a:t>
            </a: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二）幼儿规则性游戏的指导</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3" name="五边形 2"/>
          <p:cNvSpPr/>
          <p:nvPr>
            <p:custDataLst>
              <p:tags r:id="rId5"/>
            </p:custDataLst>
          </p:nvPr>
        </p:nvSpPr>
        <p:spPr>
          <a:xfrm flipH="1">
            <a:off x="157480" y="2466975"/>
            <a:ext cx="1442720" cy="38290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159"/>
          <p:cNvSpPr txBox="1"/>
          <p:nvPr>
            <p:custDataLst>
              <p:tags r:id="rId6"/>
            </p:custDataLst>
          </p:nvPr>
        </p:nvSpPr>
        <p:spPr>
          <a:xfrm>
            <a:off x="282575" y="2473960"/>
            <a:ext cx="1353820" cy="375920"/>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体育游戏</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134" name="图片 134" descr="20"/>
          <p:cNvPicPr>
            <a:picLocks noChangeAspect="1"/>
          </p:cNvPicPr>
          <p:nvPr/>
        </p:nvPicPr>
        <p:blipFill>
          <a:blip r:embed="rId7"/>
          <a:stretch>
            <a:fillRect/>
          </a:stretch>
        </p:blipFill>
        <p:spPr>
          <a:xfrm>
            <a:off x="5998845" y="1641475"/>
            <a:ext cx="2900045" cy="21755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3" grpId="0" bldLvl="0" animBg="1"/>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975" y="927100"/>
            <a:ext cx="8117205" cy="3935095"/>
          </a:xfrm>
          <a:prstGeom prst="rect">
            <a:avLst/>
          </a:prstGeom>
          <a:noFill/>
          <a:ln w="38100">
            <a:solidFill>
              <a:schemeClr val="accent2"/>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32155" y="1449070"/>
            <a:ext cx="7790180" cy="3413125"/>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（1）幼儿自主体育游戏的指导</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应为幼儿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提供丰富、安全的活动材料</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，以满足他们的游戏需要。</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帮助幼儿</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建立规则意识</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，鼓励幼儿自己建构规则。</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观察幼儿游戏，适时介入指导</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（2）幼儿体育教学游戏的指导</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游戏的选择要</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注意循序渐进，坚持由浅入深、由易到难、由简到繁的原则</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重视游戏前的准备活动</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做好幼儿游戏的组织与教学工作</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④</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注重对幼儿游戏过程中的指导</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⑤</a:t>
            </a:r>
            <a:r>
              <a:rPr kumimoji="0" lang="zh-CN" altLang="en-US" sz="14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把握游戏的结束时机</a:t>
            </a:r>
            <a:r>
              <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4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940435"/>
            <a:ext cx="8117205" cy="508635"/>
          </a:xfrm>
          <a:prstGeom prst="rect">
            <a:avLst/>
          </a:prstGeom>
          <a:solidFill>
            <a:schemeClr val="accent2"/>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体育游戏的</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指导</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879475"/>
            <a:ext cx="632460" cy="569595"/>
          </a:xfrm>
          <a:prstGeom prst="ellipse">
            <a:avLst/>
          </a:prstGeom>
          <a:solidFill>
            <a:schemeClr val="bg1">
              <a:lumMod val="95000"/>
            </a:schemeClr>
          </a:solidFill>
          <a:ln w="730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1</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423545" y="1038860"/>
            <a:ext cx="8317230" cy="3494405"/>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ts val="2300"/>
              </a:lnSpc>
            </a:pPr>
            <a:r>
              <a:rPr lang="zh-CN" altLang="en-US" sz="1600" b="1"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一组变一家</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just"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游戏活动的时间到了，我带孩子们玩起了</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狼和小兔</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的游戏。根据对教材的理解和对孩子的了解，我将游戏规则中要求幼儿</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三人一组、两人搭窝、一人躲进窝</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作为本次活动的学习难点。游戏前，我组织幼儿反复练习了难点动作。当</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狼</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来了的时候，我反复提示，却没有几组</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小兔</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能顺利完成搭窝、进窝的动作。对难点再次进行练习并强调规则之后，第二次游戏时</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小兔</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们依然不能很好地合作。看着他们乱成一团，似乎总不能明确自己的任务，我突然灵机一动：如果给他们定好角色，孩子们是不是就可以避免这种混乱的局面呢？于是，我让孩子们重新自由组合，每三只</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小兔</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组成一个家，有</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爸爸</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妈妈</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和</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宝宝</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，并让他们自己商量：大灰狼来了，一家人该怎么合作？第三次游戏开始了，还是那声</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大灰狼来了</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小兔</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们又忙碌开了。</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快，快躲到窝里来</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搭好窝的</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爸妈</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催促</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宝宝</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快进窝。</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快，搭得高些</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为了让</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宝宝</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进窝更顺利，</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爸妈</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们互相提醒着。游戏温馨而有序地进行着</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endPar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340" y="795020"/>
            <a:ext cx="8117840" cy="3649345"/>
          </a:xfrm>
          <a:prstGeom prst="rect">
            <a:avLst/>
          </a:prstGeom>
          <a:noFill/>
          <a:ln w="38100">
            <a:solidFill>
              <a:schemeClr val="accent2"/>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687070" y="1316990"/>
            <a:ext cx="7835265" cy="3018155"/>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（1）小班幼儿</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体育游戏的特点及其指导要点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小班幼儿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体力和身体素质都比较薄弱，大肌肉群发育不太完善</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动作缺乏协调性和准确性，平衡能力差，活动不自如，注意力不易集中</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对游戏中的动作、角色、情节感兴趣，不注重游戏结果</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应选择动作内容和情节都比较简单、角色较少的游戏</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，便于幼儿模仿，同时，游戏规则也应简单，适应幼儿的游戏需要。</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808355"/>
            <a:ext cx="8117205" cy="508635"/>
          </a:xfrm>
          <a:prstGeom prst="rect">
            <a:avLst/>
          </a:prstGeom>
          <a:solidFill>
            <a:schemeClr val="accent2"/>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各年龄班幼儿</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体育游戏的特点与指导要点</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747395"/>
            <a:ext cx="632460" cy="569595"/>
          </a:xfrm>
          <a:prstGeom prst="ellipse">
            <a:avLst/>
          </a:prstGeom>
          <a:solidFill>
            <a:schemeClr val="bg1">
              <a:lumMod val="95000"/>
            </a:schemeClr>
          </a:solidFill>
          <a:ln w="730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2</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340" y="795020"/>
            <a:ext cx="8117840" cy="4118610"/>
          </a:xfrm>
          <a:prstGeom prst="rect">
            <a:avLst/>
          </a:prstGeom>
          <a:noFill/>
          <a:ln w="38100">
            <a:solidFill>
              <a:schemeClr val="accent2"/>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700405" y="1316990"/>
            <a:ext cx="7821930" cy="341630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中班幼儿</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体育游戏的特点及其指导要点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中班幼儿的体力有所发展，</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动作更加协调和灵活自如，平衡能力和独立生活能力也所提高</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空间知觉能力也明显增强</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，能辨别方向，注意力较易集中。</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能比较自觉地遵守游戏规则</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，对游戏的结果有所注意。</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组织中班幼儿体育游戏时，注意对幼儿游戏中无情节、只为完成某项任务的竞赛游戏的指导，由于游戏规则的复杂化，</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引导幼儿根据游戏规则学会灵活转化</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808355"/>
            <a:ext cx="8117205" cy="508635"/>
          </a:xfrm>
          <a:prstGeom prst="rect">
            <a:avLst/>
          </a:prstGeom>
          <a:solidFill>
            <a:schemeClr val="accent2"/>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各年龄班幼儿</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体育游戏的特点与指导要点</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747395"/>
            <a:ext cx="632460" cy="569595"/>
          </a:xfrm>
          <a:prstGeom prst="ellipse">
            <a:avLst/>
          </a:prstGeom>
          <a:solidFill>
            <a:schemeClr val="bg1">
              <a:lumMod val="95000"/>
            </a:schemeClr>
          </a:solidFill>
          <a:ln w="730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2</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1340" y="795020"/>
            <a:ext cx="8117840" cy="3589655"/>
          </a:xfrm>
          <a:prstGeom prst="rect">
            <a:avLst/>
          </a:prstGeom>
          <a:noFill/>
          <a:ln w="38100">
            <a:solidFill>
              <a:schemeClr val="accent2"/>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635000" y="1316990"/>
            <a:ext cx="7887335" cy="3140075"/>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大班幼儿</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体育游戏的特点及其指导要点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游戏特点：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大班幼儿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已能熟练地掌握各项基本动作</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，动作协调有力、灵活自如。</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②</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知识范围扩大，观察分析和理解能力有所提高</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en-US"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③</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具有一定的组织能力和控制注意的能力</a:t>
            </a:r>
            <a:r>
              <a:rPr kumimoji="0" lang="zh-CN" altLang="en-US" sz="1600" i="0"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指导要点：</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大班幼儿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竞赛性游戏增多</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游戏动作增多，难度加大</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，需要进一步</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培养和指导幼儿在游戏中应具有克服困难的耐心和毅力</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808355"/>
            <a:ext cx="8117205" cy="508635"/>
          </a:xfrm>
          <a:prstGeom prst="rect">
            <a:avLst/>
          </a:prstGeom>
          <a:solidFill>
            <a:schemeClr val="accent2"/>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各年龄班幼儿</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体育游戏的特点与指导要点</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747395"/>
            <a:ext cx="632460" cy="569595"/>
          </a:xfrm>
          <a:prstGeom prst="ellipse">
            <a:avLst/>
          </a:prstGeom>
          <a:solidFill>
            <a:schemeClr val="bg1">
              <a:lumMod val="95000"/>
            </a:schemeClr>
          </a:solidFill>
          <a:ln w="730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2</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42" name="圆角矩形 41"/>
          <p:cNvSpPr/>
          <p:nvPr>
            <p:custDataLst>
              <p:tags r:id="rId2"/>
            </p:custDataLst>
          </p:nvPr>
        </p:nvSpPr>
        <p:spPr bwMode="auto">
          <a:xfrm>
            <a:off x="1724660" y="1574800"/>
            <a:ext cx="6922135" cy="955675"/>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在音乐伴奏或歌曲伴唱下</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进行的游戏，主要作用是</a:t>
            </a:r>
            <a:r>
              <a:rPr kumimoji="0" lang="zh-CN" altLang="en-US" sz="1600" b="1"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发展幼儿的音乐感知能力和动作</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20"/>
          <p:cNvSpPr txBox="1"/>
          <p:nvPr>
            <p:custDataLst>
              <p:tags r:id="rId4"/>
            </p:custDataLst>
          </p:nvPr>
        </p:nvSpPr>
        <p:spPr>
          <a:xfrm>
            <a:off x="356870" y="994410"/>
            <a:ext cx="4105910"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a:t>
            </a: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规则性游戏的指导</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3" name="五边形 2"/>
          <p:cNvSpPr/>
          <p:nvPr>
            <p:custDataLst>
              <p:tags r:id="rId5"/>
            </p:custDataLst>
          </p:nvPr>
        </p:nvSpPr>
        <p:spPr>
          <a:xfrm flipH="1">
            <a:off x="276225" y="1818640"/>
            <a:ext cx="1442720" cy="382905"/>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159"/>
          <p:cNvSpPr txBox="1"/>
          <p:nvPr>
            <p:custDataLst>
              <p:tags r:id="rId6"/>
            </p:custDataLst>
          </p:nvPr>
        </p:nvSpPr>
        <p:spPr>
          <a:xfrm>
            <a:off x="401320" y="1825625"/>
            <a:ext cx="1353820" cy="375920"/>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音乐游戏</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2" name="图片 1" descr="16"/>
          <p:cNvPicPr>
            <a:picLocks noChangeAspect="1"/>
          </p:cNvPicPr>
          <p:nvPr/>
        </p:nvPicPr>
        <p:blipFill>
          <a:blip r:embed="rId7"/>
          <a:stretch>
            <a:fillRect/>
          </a:stretch>
        </p:blipFill>
        <p:spPr>
          <a:xfrm>
            <a:off x="5664835" y="2581910"/>
            <a:ext cx="3152140" cy="2366010"/>
          </a:xfrm>
          <a:prstGeom prst="rect">
            <a:avLst/>
          </a:prstGeom>
        </p:spPr>
      </p:pic>
      <p:sp>
        <p:nvSpPr>
          <p:cNvPr id="61" name="Rectangle 70"/>
          <p:cNvSpPr/>
          <p:nvPr>
            <p:custDataLst>
              <p:tags r:id="rId8"/>
            </p:custDataLst>
          </p:nvPr>
        </p:nvSpPr>
        <p:spPr>
          <a:xfrm>
            <a:off x="851535" y="2821305"/>
            <a:ext cx="4091940" cy="1659890"/>
          </a:xfrm>
          <a:prstGeom prst="rect">
            <a:avLst/>
          </a:prstGeom>
          <a:noFill/>
          <a:ln w="38100">
            <a:solidFill>
              <a:schemeClr val="accent4"/>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9"/>
            </p:custDataLst>
          </p:nvPr>
        </p:nvSpPr>
        <p:spPr>
          <a:xfrm>
            <a:off x="930275" y="3444875"/>
            <a:ext cx="3916045" cy="94488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1</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b="1"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音乐听觉游戏</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2</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b="1"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节奏游戏</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3</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b="1"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歌唱游戏</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4</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b="1"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舞蹈游戏</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10"/>
            </p:custDataLst>
          </p:nvPr>
        </p:nvSpPr>
        <p:spPr>
          <a:xfrm>
            <a:off x="1115695" y="2834640"/>
            <a:ext cx="3827780" cy="508635"/>
          </a:xfrm>
          <a:prstGeom prst="rect">
            <a:avLst/>
          </a:prstGeom>
          <a:solidFill>
            <a:schemeClr val="accent4"/>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音乐游戏的类型</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11"/>
            </p:custDataLst>
          </p:nvPr>
        </p:nvSpPr>
        <p:spPr>
          <a:xfrm>
            <a:off x="752475" y="2773680"/>
            <a:ext cx="632460" cy="569595"/>
          </a:xfrm>
          <a:prstGeom prst="ellipse">
            <a:avLst/>
          </a:prstGeom>
          <a:solidFill>
            <a:schemeClr val="bg1">
              <a:lumMod val="95000"/>
            </a:schemeClr>
          </a:solidFill>
          <a:ln w="730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4"/>
                </a:solidFill>
                <a:effectLst/>
                <a:uLnTx/>
                <a:uFillTx/>
                <a:latin typeface="微软雅黑" panose="020B0503020204020204" pitchFamily="34" charset="-122"/>
                <a:ea typeface="微软雅黑" panose="020B0503020204020204" pitchFamily="34" charset="-122"/>
                <a:cs typeface="+mn-cs"/>
              </a:rPr>
              <a:t>1</a:t>
            </a:r>
            <a:endParaRPr kumimoji="0" lang="en-US" sz="2300" b="1" i="0" u="none" strike="noStrike" kern="1200" cap="none" spc="0" normalizeH="0" baseline="0" noProof="0" dirty="0">
              <a:ln>
                <a:noFill/>
              </a:ln>
              <a:solidFill>
                <a:schemeClr val="accent4"/>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300" fill="hold"/>
                                        <p:tgtEl>
                                          <p:spTgt spid="72"/>
                                        </p:tgtEl>
                                        <p:attrNameLst>
                                          <p:attrName>ppt_w</p:attrName>
                                        </p:attrNameLst>
                                      </p:cBhvr>
                                      <p:tavLst>
                                        <p:tav tm="0">
                                          <p:val>
                                            <p:fltVal val="0"/>
                                          </p:val>
                                        </p:tav>
                                        <p:tav tm="100000">
                                          <p:val>
                                            <p:strVal val="#ppt_w"/>
                                          </p:val>
                                        </p:tav>
                                      </p:tavLst>
                                    </p:anim>
                                    <p:anim calcmode="lin" valueType="num">
                                      <p:cBhvr>
                                        <p:cTn id="18" dur="300" fill="hold"/>
                                        <p:tgtEl>
                                          <p:spTgt spid="72"/>
                                        </p:tgtEl>
                                        <p:attrNameLst>
                                          <p:attrName>ppt_h</p:attrName>
                                        </p:attrNameLst>
                                      </p:cBhvr>
                                      <p:tavLst>
                                        <p:tav tm="0">
                                          <p:val>
                                            <p:fltVal val="0"/>
                                          </p:val>
                                        </p:tav>
                                        <p:tav tm="100000">
                                          <p:val>
                                            <p:strVal val="#ppt_h"/>
                                          </p:val>
                                        </p:tav>
                                      </p:tavLst>
                                    </p:anim>
                                    <p:animEffect transition="in" filter="fade">
                                      <p:cBhvr>
                                        <p:cTn id="19" dur="300"/>
                                        <p:tgtEl>
                                          <p:spTgt spid="72"/>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up)">
                                      <p:cBhvr>
                                        <p:cTn id="23" dur="300"/>
                                        <p:tgtEl>
                                          <p:spTgt spid="61"/>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300"/>
                                        <p:tgtEl>
                                          <p:spTgt spid="63"/>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600"/>
                                        <p:tgtEl>
                                          <p:spTgt spid="62"/>
                                        </p:tgtEl>
                                      </p:cBhvr>
                                    </p:animEffect>
                                    <p:anim calcmode="lin" valueType="num">
                                      <p:cBhvr>
                                        <p:cTn id="32" dur="600" fill="hold"/>
                                        <p:tgtEl>
                                          <p:spTgt spid="62"/>
                                        </p:tgtEl>
                                        <p:attrNameLst>
                                          <p:attrName>ppt_x</p:attrName>
                                        </p:attrNameLst>
                                      </p:cBhvr>
                                      <p:tavLst>
                                        <p:tav tm="0">
                                          <p:val>
                                            <p:strVal val="#ppt_x"/>
                                          </p:val>
                                        </p:tav>
                                        <p:tav tm="100000">
                                          <p:val>
                                            <p:strVal val="#ppt_x"/>
                                          </p:val>
                                        </p:tav>
                                      </p:tavLst>
                                    </p:anim>
                                    <p:anim calcmode="lin" valueType="num">
                                      <p:cBhvr>
                                        <p:cTn id="3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3" grpId="0" bldLvl="0" animBg="1"/>
      <p:bldP spid="7" grpId="0"/>
      <p:bldP spid="61" grpId="0" bldLvl="0" animBg="1"/>
      <p:bldP spid="62" grpId="0"/>
      <p:bldP spid="63" grpId="0" bldLvl="0" animBg="1"/>
      <p:bldP spid="72"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Rectangle 70"/>
          <p:cNvSpPr/>
          <p:nvPr>
            <p:custDataLst>
              <p:tags r:id="rId3"/>
            </p:custDataLst>
          </p:nvPr>
        </p:nvSpPr>
        <p:spPr>
          <a:xfrm>
            <a:off x="560705" y="927100"/>
            <a:ext cx="8012430" cy="3225165"/>
          </a:xfrm>
          <a:prstGeom prst="rect">
            <a:avLst/>
          </a:prstGeom>
          <a:noFill/>
          <a:ln w="38100">
            <a:solidFill>
              <a:schemeClr val="accent4"/>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4"/>
            </p:custDataLst>
          </p:nvPr>
        </p:nvSpPr>
        <p:spPr>
          <a:xfrm>
            <a:off x="697865" y="1449070"/>
            <a:ext cx="7798435" cy="2658110"/>
          </a:xfrm>
          <a:prstGeom prst="rect">
            <a:avLst/>
          </a:prstGeom>
          <a:noFill/>
        </p:spPr>
        <p:txBody>
          <a:bodyPr wrap="square" lIns="68580" tIns="34290" rIns="68580" bIns="34290" rtlCol="0">
            <a:noAutofit/>
          </a:bodyPr>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（1）自娱性音乐游戏的指导</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教师的指导应当少之又少，基本上只提供游戏材料，或者间接指导，尽量不干涉幼儿游戏。</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教师应创设丰富的音乐环境</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，一般包括小舞台和音乐区，教师要</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用心布置该区域，调动幼儿参与游戏的积极性</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（2）教学性音乐游戏的指导</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教师要通过</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选择合适的、有趣的内容</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通过教师的感染力来激发幼儿游戏的兴趣，注重游戏过程中的音乐体验，给幼儿充分地表现自我的机会</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a:p>
            <a:pPr marR="0" lvl="0" indent="0" algn="just" defTabSz="914400" rtl="0" fontAlgn="auto">
              <a:lnSpc>
                <a:spcPct val="150000"/>
              </a:lnSpc>
              <a:spcBef>
                <a:spcPts val="0"/>
              </a:spcBef>
              <a:spcAft>
                <a:spcPts val="0"/>
              </a:spcAft>
              <a:buClrTx/>
              <a:buSzTx/>
              <a:buFontTx/>
              <a:buNone/>
              <a:defRPr/>
            </a:pP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5"/>
            </p:custDataLst>
          </p:nvPr>
        </p:nvSpPr>
        <p:spPr>
          <a:xfrm>
            <a:off x="561340" y="940435"/>
            <a:ext cx="8117205" cy="508635"/>
          </a:xfrm>
          <a:prstGeom prst="rect">
            <a:avLst/>
          </a:prstGeom>
          <a:solidFill>
            <a:schemeClr val="accent4"/>
          </a:solidFill>
          <a:ln>
            <a:noFill/>
          </a:ln>
        </p:spPr>
        <p:txBody>
          <a:bodyPr wrap="square" lIns="68580" tIns="34290" rIns="68580" bIns="34290"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音乐游戏的指导内容</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6"/>
            </p:custDataLst>
          </p:nvPr>
        </p:nvSpPr>
        <p:spPr>
          <a:xfrm>
            <a:off x="198120" y="879475"/>
            <a:ext cx="632460" cy="569595"/>
          </a:xfrm>
          <a:prstGeom prst="ellipse">
            <a:avLst/>
          </a:prstGeom>
          <a:solidFill>
            <a:schemeClr val="bg1">
              <a:lumMod val="95000"/>
            </a:schemeClr>
          </a:solidFill>
          <a:ln w="730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2</a:t>
            </a:r>
            <a:endParaRPr kumimoji="0" lang="en-US" sz="23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42" name="圆角矩形 41"/>
          <p:cNvSpPr/>
          <p:nvPr>
            <p:custDataLst>
              <p:tags r:id="rId2"/>
            </p:custDataLst>
          </p:nvPr>
        </p:nvSpPr>
        <p:spPr bwMode="auto">
          <a:xfrm>
            <a:off x="401955" y="1531620"/>
            <a:ext cx="8143240" cy="297180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评价游戏教育作用的大小或游戏是否成功的根本出发点就是幼儿是否是游戏的主人。可从以下几方面进行：</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1.</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幼儿按意愿选择玩具做游戏</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，幼儿在游戏中感至轻松、愉快、发挥了创造性；</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2.</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幼儿选择一种游戏很认真，</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能克服困难，遵守游戏规则，不依赖他人独立游戏</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3.</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会正确使用玩具、爱护玩具，会收放玩具</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4.</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在游戏中</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对同伴友爱、谦让，能与同伴合作</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，愿意帮助别人、不妨碍别人；</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a:p>
            <a:pPr marL="0" marR="0" lvl="2" indent="0" algn="l" defTabSz="914400" rtl="0" fontAlgn="auto">
              <a:lnSpc>
                <a:spcPct val="150000"/>
              </a:lnSpc>
              <a:spcBef>
                <a:spcPts val="0"/>
              </a:spcBef>
              <a:spcAft>
                <a:spcPts val="0"/>
              </a:spcAft>
              <a:buClrTx/>
              <a:buSzTx/>
              <a:buFontTx/>
              <a:buNone/>
              <a:defRPr/>
            </a:pPr>
            <a:r>
              <a:rPr kumimoji="0" lang="en-US" altLang="zh-CN"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    5.</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游戏内容健康，有益于幼儿的身心发展</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4"/>
            </p:custDataLst>
          </p:nvPr>
        </p:nvSpPr>
        <p:spPr>
          <a:xfrm>
            <a:off x="454025" y="854710"/>
            <a:ext cx="5441315"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五、正确评价幼儿的游戏</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TextBox 9"/>
          <p:cNvSpPr txBox="1"/>
          <p:nvPr>
            <p:custDataLst>
              <p:tags r:id="rId3"/>
            </p:custDataLst>
          </p:nvPr>
        </p:nvSpPr>
        <p:spPr>
          <a:xfrm>
            <a:off x="572770" y="1448435"/>
            <a:ext cx="7998460" cy="3047365"/>
          </a:xfrm>
          <a:prstGeom prst="rect">
            <a:avLst/>
          </a:prstGeom>
          <a:noFill/>
          <a:ln w="12700" cmpd="sng">
            <a:solidFill>
              <a:schemeClr val="accent1">
                <a:shade val="50000"/>
              </a:schemeClr>
            </a:solidFill>
            <a:prstDash val="solid"/>
          </a:ln>
        </p:spPr>
        <p:txBody>
          <a:bodyPr wrap="square" lIns="68580" tIns="34290" rIns="68580" bIns="34290" rtlCol="0">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游戏不仅仅是一种消遣，“</a:t>
            </a:r>
            <a:r>
              <a:rPr kumimoji="0" lang="zh-CN" altLang="en-US" sz="1600" i="0" u="none"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玩中学</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”是其主要的和有效的学习方式。幼儿在游戏中学习，在游戏中健康成长，</a:t>
            </a:r>
            <a:r>
              <a:rPr kumimoji="0" lang="zh-CN" altLang="en-US" sz="1600" i="0" u="sng" strike="noStrike" kern="1200" cap="none" spc="0" normalizeH="0" baseline="0" noProof="0" dirty="0">
                <a:ln>
                  <a:noFill/>
                </a:ln>
                <a:effectLst/>
                <a:uLnTx/>
                <a:uFillTx/>
                <a:latin typeface="黑体" panose="02010609060101010101" charset="-122"/>
                <a:ea typeface="黑体" panose="02010609060101010101" charset="-122"/>
                <a:cs typeface="+mn-cs"/>
              </a:rPr>
              <a:t>游戏作为幼儿自发的学习方式</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，具有以下特点：</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    </a:t>
            </a:r>
            <a:r>
              <a:rPr kumimoji="0" lang="en-US" altLang="zh-CN" sz="1600" i="0" u="none" strike="noStrike"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1.学习的目标是隐含的</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他们并非为着学习而游戏，而是</a:t>
            </a:r>
            <a:r>
              <a:rPr kumimoji="0" lang="zh-CN" altLang="en-US" sz="1600" i="0" u="sng" strike="noStrike" kern="1200" cap="none" spc="0" normalizeH="0" baseline="0" noProof="0" dirty="0">
                <a:ln>
                  <a:noFill/>
                </a:ln>
                <a:effectLst/>
                <a:uLnTx/>
                <a:uFillTx/>
                <a:latin typeface="黑体" panose="02010609060101010101" charset="-122"/>
                <a:ea typeface="黑体" panose="02010609060101010101" charset="-122"/>
                <a:cs typeface="+mn-cs"/>
              </a:rPr>
              <a:t>为着</a:t>
            </a:r>
            <a:r>
              <a:rPr kumimoji="0" lang="en-US" altLang="zh-CN" sz="1600" i="0" u="sng" strike="noStrike" kern="1200" cap="none" spc="0" normalizeH="0" baseline="0" noProof="0" dirty="0">
                <a:ln>
                  <a:noFill/>
                </a:ln>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effectLst/>
                <a:uLnTx/>
                <a:uFillTx/>
                <a:latin typeface="黑体" panose="02010609060101010101" charset="-122"/>
                <a:ea typeface="黑体" panose="02010609060101010101" charset="-122"/>
                <a:cs typeface="+mn-cs"/>
              </a:rPr>
              <a:t>玩</a:t>
            </a:r>
            <a:r>
              <a:rPr kumimoji="0" lang="en-US" altLang="zh-CN" sz="1600" i="0" u="sng" strike="noStrike" kern="1200" cap="none" spc="0" normalizeH="0" baseline="0" noProof="0" dirty="0">
                <a:ln>
                  <a:noFill/>
                </a:ln>
                <a:effectLst/>
                <a:uLnTx/>
                <a:uFillTx/>
                <a:latin typeface="黑体" panose="02010609060101010101" charset="-122"/>
                <a:ea typeface="黑体" panose="02010609060101010101" charset="-122"/>
                <a:cs typeface="+mn-cs"/>
              </a:rPr>
              <a:t>”</a:t>
            </a:r>
            <a:r>
              <a:rPr kumimoji="0" lang="zh-CN" altLang="en-US" sz="1600" i="0" u="sng" strike="noStrike" kern="1200" cap="none" spc="0" normalizeH="0" baseline="0" noProof="0" dirty="0">
                <a:ln>
                  <a:noFill/>
                </a:ln>
                <a:effectLst/>
                <a:uLnTx/>
                <a:uFillTx/>
                <a:latin typeface="黑体" panose="02010609060101010101" charset="-122"/>
                <a:ea typeface="黑体" panose="02010609060101010101" charset="-122"/>
                <a:cs typeface="+mn-cs"/>
              </a:rPr>
              <a:t>而游戏的</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    </a:t>
            </a:r>
            <a:r>
              <a:rPr kumimoji="0" lang="en-US" altLang="zh-CN" sz="1600" i="0" u="none" strike="noStrike"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2.学习方式是潜移默化的</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rPr>
              <a:t>如积木以其独特的价值深受幼儿的喜爱，幼儿在搭建、抓取、搬运积木过程中，手部肌肉得到了发展，对各类积木的形状和规格也有了初步认识，在潜移默化中进一步丰富了幼儿的科学经验。</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600" i="0" u="none" strike="noStrike" kern="1200" cap="none" spc="0" normalizeH="0" baseline="0" noProof="0" dirty="0">
                <a:ln>
                  <a:noFill/>
                </a:ln>
                <a:effectLst/>
                <a:uLnTx/>
                <a:uFillTx/>
                <a:latin typeface="黑体" panose="02010609060101010101" charset="-122"/>
                <a:ea typeface="黑体" panose="02010609060101010101" charset="-122"/>
                <a:cs typeface="+mn-cs"/>
              </a:rPr>
              <a:t>    </a:t>
            </a:r>
            <a:r>
              <a:rPr kumimoji="0" lang="en-US" altLang="zh-CN" sz="1600" i="0" u="none" strike="noStrike" kern="1200" cap="none" spc="0" normalizeH="0" baseline="0" noProof="0" dirty="0">
                <a:solidFill>
                  <a:srgbClr val="FF0000"/>
                </a:solidFill>
                <a:latin typeface="黑体" panose="02010609060101010101" charset="-122"/>
                <a:ea typeface="黑体" panose="02010609060101010101" charset="-122"/>
                <a:cs typeface="黑体" panose="02010609060101010101" charset="-122"/>
              </a:rPr>
              <a:t>3.学习的动力来自于幼儿自身</a:t>
            </a:r>
            <a:endParaRPr kumimoji="0" lang="zh-CN" altLang="en-US" sz="1600" i="0" u="none" strike="noStrike" kern="1200" cap="none" spc="0" normalizeH="0" baseline="0" noProof="0" dirty="0">
              <a:ln>
                <a:noFill/>
              </a:ln>
              <a:effectLst/>
              <a:uLnTx/>
              <a:uFillTx/>
              <a:latin typeface="黑体" panose="02010609060101010101" charset="-122"/>
              <a:ea typeface="黑体" panose="02010609060101010101" charset="-122"/>
              <a:cs typeface="+mn-cs"/>
            </a:endParaRPr>
          </a:p>
        </p:txBody>
      </p:sp>
      <p:sp>
        <p:nvSpPr>
          <p:cNvPr id="2" name="TextBox 20"/>
          <p:cNvSpPr txBox="1"/>
          <p:nvPr>
            <p:custDataLst>
              <p:tags r:id="rId4"/>
            </p:custDataLst>
          </p:nvPr>
        </p:nvSpPr>
        <p:spPr>
          <a:xfrm>
            <a:off x="647700" y="868680"/>
            <a:ext cx="4926965" cy="396240"/>
          </a:xfrm>
          <a:prstGeom prst="rect">
            <a:avLst/>
          </a:prstGeom>
          <a:noFill/>
        </p:spPr>
        <p:txBody>
          <a:bodyPr wrap="square" rtlCol="0">
            <a:no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（三）游戏是幼儿特有的一种学习方式</a:t>
            </a:r>
            <a:endParaRPr lang="zh-CN" altLang="en-US" sz="20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iterate type="lt">
                                    <p:tmPct val="5983"/>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300"/>
                                        <p:tgtEl>
                                          <p:spTgt spid="29"/>
                                        </p:tgtEl>
                                        <p:attrNameLst>
                                          <p:attrName>ppt_y</p:attrName>
                                        </p:attrNameLst>
                                      </p:cBhvr>
                                      <p:tavLst>
                                        <p:tav tm="0">
                                          <p:val>
                                            <p:strVal val="#ppt_y+#ppt_h*1.125000"/>
                                          </p:val>
                                        </p:tav>
                                        <p:tav tm="100000">
                                          <p:val>
                                            <p:strVal val="#ppt_y"/>
                                          </p:val>
                                        </p:tav>
                                      </p:tavLst>
                                    </p:anim>
                                    <p:animEffect transition="in" filter="wipe(up)">
                                      <p:cBhvr>
                                        <p:cTn id="8"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11" name="圆角矩形 10"/>
          <p:cNvSpPr/>
          <p:nvPr>
            <p:custDataLst>
              <p:tags r:id="rId2"/>
            </p:custDataLst>
          </p:nvPr>
        </p:nvSpPr>
        <p:spPr>
          <a:xfrm>
            <a:off x="636905" y="1180465"/>
            <a:ext cx="7870825" cy="2781935"/>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下午五点，幼儿园放学了，妈妈来幼儿园接聪聪回家。可是聪聪却没有回家的意思，在幼儿园的大滑梯上乐此不疲地玩着。直到妈妈转身假装走向幼儿园的大门，聪聪才从滑梯上下来，跟着妈妈回家了。</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在回家的路上，妈妈问聪聪</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今天在幼儿园者都做什么了？</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聪聪连蹦带跳地说</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我在积木区搭了一个特别特别高的房子。</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聪聪这么棒呢</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除了搭房子呢？</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张老师还带我们到操场上玩</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山沟里面有只狼</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，对了，上午的时候王老师还教我们用彩色水玩了</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颜色变变变</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的游戏，可神奇了。用蓝色和黄色的颜色水就能变出绿录色的，妈妈，您知道吗？</a:t>
            </a: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endPar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ts val="2300"/>
              </a:lnSpc>
            </a:pPr>
            <a:r>
              <a:rPr lang="en-US" altLang="zh-CN"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就这样一边走聪聪一边兴奋地给妈妈讲着幼儿园里这一天的生活。</a:t>
            </a:r>
            <a:endParaRPr lang="zh-CN" altLang="en-US" sz="14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情境导入</a:t>
            </a:r>
            <a:endParaRPr lang="zh-CN" altLang="en-US" sz="2400" b="1"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文本框 7"/>
          <p:cNvSpPr txBox="1"/>
          <p:nvPr>
            <p:custDataLst>
              <p:tags r:id="rId2"/>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20"/>
          <p:cNvSpPr txBox="1"/>
          <p:nvPr>
            <p:custDataLst>
              <p:tags r:id="rId3"/>
            </p:custDataLst>
          </p:nvPr>
        </p:nvSpPr>
        <p:spPr>
          <a:xfrm>
            <a:off x="454025" y="777240"/>
            <a:ext cx="5441315"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六、使游戏成为幼儿园的基本活动</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2" name="五边形 1"/>
          <p:cNvSpPr/>
          <p:nvPr>
            <p:custDataLst>
              <p:tags r:id="rId4"/>
            </p:custDataLst>
          </p:nvPr>
        </p:nvSpPr>
        <p:spPr>
          <a:xfrm flipH="1">
            <a:off x="462280" y="1379220"/>
            <a:ext cx="3051810" cy="382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TextBox 159"/>
          <p:cNvSpPr txBox="1"/>
          <p:nvPr>
            <p:custDataLst>
              <p:tags r:id="rId5"/>
            </p:custDataLst>
          </p:nvPr>
        </p:nvSpPr>
        <p:spPr>
          <a:xfrm>
            <a:off x="454025" y="1428750"/>
            <a:ext cx="3060065" cy="314325"/>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（一）重视幼儿的自发性游戏</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Text Box 10"/>
          <p:cNvSpPr txBox="1">
            <a:spLocks noChangeArrowheads="1"/>
          </p:cNvSpPr>
          <p:nvPr>
            <p:custDataLst>
              <p:tags r:id="rId6"/>
            </p:custDataLst>
          </p:nvPr>
        </p:nvSpPr>
        <p:spPr bwMode="auto">
          <a:xfrm>
            <a:off x="454025" y="1793875"/>
            <a:ext cx="8173085" cy="746125"/>
          </a:xfrm>
          <a:prstGeom prst="rect">
            <a:avLst/>
          </a:prstGeom>
          <a:noFill/>
          <a:ln w="9525">
            <a:noFill/>
            <a:miter lim="800000"/>
          </a:ln>
        </p:spPr>
        <p:txBody>
          <a:bodyPr wrap="square" lIns="34290" tIns="17145" rIns="34290" bIns="17145">
            <a:noAutofit/>
          </a:bodyPr>
          <a:p>
            <a:pPr marR="0" lvl="0" indent="0" algn="just" defTabSz="815975" rtl="0" fontAlgn="auto">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教师应当</a:t>
            </a:r>
            <a:r>
              <a:rPr kumimoji="0" lang="zh-CN" altLang="en-US" sz="1600" b="1"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充分认识自发性游戏对幼儿的重要作用</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，应</a:t>
            </a:r>
            <a:r>
              <a:rPr kumimoji="0" lang="zh-CN" altLang="en-US" sz="1600" b="1"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准许、支持并鼓励幼儿进行自发性游戏</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p:txBody>
      </p:sp>
      <p:sp>
        <p:nvSpPr>
          <p:cNvPr id="9" name="五边形 8"/>
          <p:cNvSpPr/>
          <p:nvPr>
            <p:custDataLst>
              <p:tags r:id="rId7"/>
            </p:custDataLst>
          </p:nvPr>
        </p:nvSpPr>
        <p:spPr>
          <a:xfrm flipH="1">
            <a:off x="457200" y="2571750"/>
            <a:ext cx="4334510" cy="38290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TextBox 159"/>
          <p:cNvSpPr txBox="1"/>
          <p:nvPr>
            <p:custDataLst>
              <p:tags r:id="rId8"/>
            </p:custDataLst>
          </p:nvPr>
        </p:nvSpPr>
        <p:spPr>
          <a:xfrm>
            <a:off x="448945" y="2621280"/>
            <a:ext cx="4457065" cy="314325"/>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二）充分利用游戏组织幼儿园各类教育活动</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Text Box 10"/>
          <p:cNvSpPr txBox="1">
            <a:spLocks noChangeArrowheads="1"/>
          </p:cNvSpPr>
          <p:nvPr>
            <p:custDataLst>
              <p:tags r:id="rId9"/>
            </p:custDataLst>
          </p:nvPr>
        </p:nvSpPr>
        <p:spPr bwMode="auto">
          <a:xfrm>
            <a:off x="448945" y="2986405"/>
            <a:ext cx="8178165" cy="470535"/>
          </a:xfrm>
          <a:prstGeom prst="rect">
            <a:avLst/>
          </a:prstGeom>
          <a:noFill/>
          <a:ln w="9525">
            <a:noFill/>
            <a:miter lim="800000"/>
          </a:ln>
        </p:spPr>
        <p:txBody>
          <a:bodyPr wrap="square" lIns="34290" tIns="17145" rIns="34290" bIns="17145">
            <a:noAutofit/>
          </a:bodyPr>
          <a:p>
            <a:pPr marR="0" lvl="0" indent="0" algn="just" defTabSz="815975" rtl="0" fontAlgn="auto">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教师必须</a:t>
            </a:r>
            <a:r>
              <a:rPr kumimoji="0" lang="zh-CN" altLang="en-US" sz="1600" b="1" i="0" u="sng" strike="noStrike" kern="1200" cap="none" spc="0" normalizeH="0" baseline="0" dirty="0">
                <a:solidFill>
                  <a:schemeClr val="tx1">
                    <a:lumMod val="75000"/>
                    <a:lumOff val="25000"/>
                  </a:schemeClr>
                </a:solidFill>
                <a:latin typeface="黑体" panose="02010609060101010101" charset="-122"/>
                <a:ea typeface="黑体" panose="02010609060101010101" charset="-122"/>
              </a:rPr>
              <a:t>充分利用游戏组织各类教育教学活动</a:t>
            </a:r>
            <a:r>
              <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rPr>
              <a:t>，使原本的教学活动看起来像游戏一样。</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p:txBody>
      </p:sp>
      <p:sp>
        <p:nvSpPr>
          <p:cNvPr id="12" name="五边形 11"/>
          <p:cNvSpPr/>
          <p:nvPr>
            <p:custDataLst>
              <p:tags r:id="rId10"/>
            </p:custDataLst>
          </p:nvPr>
        </p:nvSpPr>
        <p:spPr>
          <a:xfrm flipH="1">
            <a:off x="448945" y="3410585"/>
            <a:ext cx="3392170" cy="382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TextBox 159"/>
          <p:cNvSpPr txBox="1"/>
          <p:nvPr>
            <p:custDataLst>
              <p:tags r:id="rId11"/>
            </p:custDataLst>
          </p:nvPr>
        </p:nvSpPr>
        <p:spPr>
          <a:xfrm>
            <a:off x="440690" y="3460115"/>
            <a:ext cx="3401060" cy="314325"/>
          </a:xfrm>
          <a:prstGeom prst="rect">
            <a:avLst/>
          </a:prstGeom>
          <a:noFill/>
        </p:spPr>
        <p:txBody>
          <a:bodyPr wrap="square" lIns="68580" tIns="34290" rIns="68580" bIns="3429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三）满足幼儿对多种游戏的需要</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Text Box 10"/>
          <p:cNvSpPr txBox="1">
            <a:spLocks noChangeArrowheads="1"/>
          </p:cNvSpPr>
          <p:nvPr>
            <p:custDataLst>
              <p:tags r:id="rId12"/>
            </p:custDataLst>
          </p:nvPr>
        </p:nvSpPr>
        <p:spPr bwMode="auto">
          <a:xfrm>
            <a:off x="462280" y="3903345"/>
            <a:ext cx="8173085" cy="746125"/>
          </a:xfrm>
          <a:prstGeom prst="rect">
            <a:avLst/>
          </a:prstGeom>
          <a:noFill/>
          <a:ln w="9525">
            <a:noFill/>
            <a:miter lim="800000"/>
          </a:ln>
        </p:spPr>
        <p:txBody>
          <a:bodyPr wrap="square" lIns="34290" tIns="17145" rIns="34290" bIns="17145">
            <a:noAutofit/>
          </a:bodyPr>
          <a:p>
            <a:pPr marR="0" lvl="0" indent="0" algn="just" defTabSz="815975" rtl="0" fontAlgn="auto">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rPr>
              <a:t>    </a:t>
            </a:r>
            <a:r>
              <a:rPr lang="zh-CN" altLang="en-US" sz="1600" dirty="0">
                <a:solidFill>
                  <a:schemeClr val="tx1">
                    <a:lumMod val="75000"/>
                    <a:lumOff val="25000"/>
                  </a:schemeClr>
                </a:solidFill>
                <a:latin typeface="黑体" panose="02010609060101010101" charset="-122"/>
                <a:ea typeface="黑体" panose="02010609060101010101" charset="-122"/>
                <a:sym typeface="+mn-ea"/>
              </a:rPr>
              <a:t>应当</a:t>
            </a:r>
            <a:r>
              <a:rPr lang="zh-CN" altLang="en-US" sz="1600" b="1" u="sng" dirty="0">
                <a:solidFill>
                  <a:schemeClr val="tx1">
                    <a:lumMod val="75000"/>
                    <a:lumOff val="25000"/>
                  </a:schemeClr>
                </a:solidFill>
                <a:latin typeface="黑体" panose="02010609060101010101" charset="-122"/>
                <a:ea typeface="黑体" panose="02010609060101010101" charset="-122"/>
                <a:sym typeface="+mn-ea"/>
              </a:rPr>
              <a:t>创造丰富的游戏环境和多样化的游戏条件</a:t>
            </a:r>
            <a:r>
              <a:rPr lang="zh-CN" altLang="en-US" sz="1600" dirty="0">
                <a:solidFill>
                  <a:schemeClr val="tx1">
                    <a:lumMod val="75000"/>
                    <a:lumOff val="25000"/>
                  </a:schemeClr>
                </a:solidFill>
                <a:latin typeface="黑体" panose="02010609060101010101" charset="-122"/>
                <a:ea typeface="黑体" panose="02010609060101010101" charset="-122"/>
                <a:sym typeface="+mn-ea"/>
              </a:rPr>
              <a:t>，</a:t>
            </a:r>
            <a:r>
              <a:rPr lang="zh-CN" altLang="en-US" sz="1600" u="sng" dirty="0">
                <a:solidFill>
                  <a:schemeClr val="tx1">
                    <a:lumMod val="75000"/>
                    <a:lumOff val="25000"/>
                  </a:schemeClr>
                </a:solidFill>
                <a:latin typeface="黑体" panose="02010609060101010101" charset="-122"/>
                <a:ea typeface="黑体" panose="02010609060101010101" charset="-122"/>
                <a:sym typeface="+mn-ea"/>
              </a:rPr>
              <a:t>提供自由的时间、空间和各种各样的游戏、玩具、材料等</a:t>
            </a:r>
            <a:r>
              <a:rPr lang="zh-CN" altLang="en-US" sz="1600" dirty="0">
                <a:solidFill>
                  <a:schemeClr val="tx1">
                    <a:lumMod val="75000"/>
                    <a:lumOff val="25000"/>
                  </a:schemeClr>
                </a:solidFill>
                <a:latin typeface="黑体" panose="02010609060101010101" charset="-122"/>
                <a:ea typeface="黑体" panose="02010609060101010101" charset="-122"/>
                <a:sym typeface="+mn-ea"/>
              </a:rPr>
              <a:t>，以满足幼儿多样化的游戏需要。</a:t>
            </a:r>
            <a:endParaRPr kumimoji="0" lang="zh-CN" altLang="en-US" sz="1600" b="0" i="0" u="none" strike="noStrike" kern="1200" cap="none" spc="0" normalizeH="0" baseline="0" dirty="0">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p:bldP spid="9" grpId="0" bldLvl="0" animBg="1"/>
      <p:bldP spid="10" grpId="0"/>
      <p:bldP spid="11" grpId="0"/>
      <p:bldP spid="12" grpId="0" bldLvl="0" animBg="1"/>
      <p:bldP spid="13" grpId="0"/>
      <p:bldP spid="14"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1" name="TextBox 20"/>
          <p:cNvSpPr txBox="1"/>
          <p:nvPr>
            <p:custDataLst>
              <p:tags r:id="rId2"/>
            </p:custDataLst>
          </p:nvPr>
        </p:nvSpPr>
        <p:spPr>
          <a:xfrm>
            <a:off x="-984703" y="726324"/>
            <a:ext cx="4092575" cy="398780"/>
          </a:xfrm>
          <a:prstGeom prst="rect">
            <a:avLst/>
          </a:prstGeom>
          <a:noFill/>
        </p:spPr>
        <p:txBody>
          <a:bodyPr wrap="non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                                               </a:t>
            </a:r>
            <a:endPar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3"/>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总结</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8" name="图片 108" descr="F:/工作/编书《幼儿教育学》/5.png5"/>
          <p:cNvPicPr>
            <a:picLocks noChangeAspect="1"/>
          </p:cNvPicPr>
          <p:nvPr/>
        </p:nvPicPr>
        <p:blipFill>
          <a:blip r:embed="rId4"/>
          <a:srcRect t="2958" b="2958"/>
          <a:stretch>
            <a:fillRect/>
          </a:stretch>
        </p:blipFill>
        <p:spPr>
          <a:xfrm>
            <a:off x="1397000" y="726440"/>
            <a:ext cx="5944870" cy="4364990"/>
          </a:xfrm>
          <a:prstGeom prst="rect">
            <a:avLst/>
          </a:prstGeom>
          <a:pattFill prst="pct5">
            <a:fgClr>
              <a:schemeClr val="accent1"/>
            </a:fgClr>
            <a:bgClr>
              <a:schemeClr val="bg1"/>
            </a:bgClr>
          </a:pattFill>
          <a:effectLst>
            <a:softEdge rad="63500"/>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1" name="TextBox 20"/>
          <p:cNvSpPr txBox="1"/>
          <p:nvPr>
            <p:custDataLst>
              <p:tags r:id="rId2"/>
            </p:custDataLst>
          </p:nvPr>
        </p:nvSpPr>
        <p:spPr>
          <a:xfrm>
            <a:off x="-984703" y="726324"/>
            <a:ext cx="4092575" cy="398780"/>
          </a:xfrm>
          <a:prstGeom prst="rect">
            <a:avLst/>
          </a:prstGeom>
          <a:noFill/>
        </p:spPr>
        <p:txBody>
          <a:bodyPr wrap="non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                                               </a:t>
            </a:r>
            <a:endPar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23" name="矩形: 圆角 5"/>
          <p:cNvSpPr/>
          <p:nvPr>
            <p:custDataLst>
              <p:tags r:id="rId3"/>
            </p:custDataLst>
          </p:nvPr>
        </p:nvSpPr>
        <p:spPr>
          <a:xfrm>
            <a:off x="630555" y="968375"/>
            <a:ext cx="7883525" cy="3442970"/>
          </a:xfrm>
          <a:prstGeom prst="roundRect">
            <a:avLst>
              <a:gd name="adj" fmla="val 5915"/>
            </a:avLst>
          </a:prstGeom>
          <a:solidFill>
            <a:schemeClr val="bg1"/>
          </a:solidFill>
          <a:ln w="12700">
            <a:solidFill>
              <a:srgbClr val="AFD4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ts val="2500"/>
              </a:lnSpc>
            </a:pP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rPr>
              <a:t>一、选择题</a:t>
            </a:r>
            <a:endParaRPr lang="zh-CN" altLang="en-US" sz="1400" dirty="0">
              <a:solidFill>
                <a:schemeClr val="tx1"/>
              </a:solidFill>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1.为了让幼儿在户外游戏活动中一物多玩，最适宜的做法是（ ）</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A.教师集体示范           B.幼儿自主探究  </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C.教师分组讲解           D.教师逐一训练</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2.当教师以“病人”身份进入小班“医院”时，有六位“小医生”同时上来询问病情，每个孩子都积极地为教师看病、打针，忙得不亦乐乎。结果，教师一共被打了六针。对小班幼儿这种游戏行为最恰当的理解是（ ）</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A.过于重视教师的身份         </a:t>
            </a: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B.角色游戏呈现合作游戏的特点  </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C.在游戏角色的定位上出现混乱 </a:t>
            </a: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D.角色游戏呈现平行游戏的特点</a:t>
            </a:r>
            <a:endParaRPr lang="zh-CN" altLang="en-US" sz="1600" noProof="0" dirty="0">
              <a:ln>
                <a:noFill/>
              </a:ln>
              <a:solidFill>
                <a:schemeClr val="tx1"/>
              </a:solidFill>
              <a:effectLst/>
              <a:uLnTx/>
              <a:uFillTx/>
              <a:latin typeface="黑体" panose="02010609060101010101" charset="-122"/>
              <a:ea typeface="黑体" panose="02010609060101010101" charset="-122"/>
            </a:endParaRPr>
          </a:p>
        </p:txBody>
      </p:sp>
      <p:sp>
        <p:nvSpPr>
          <p:cNvPr id="7" name="文本框 6"/>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检测</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评价</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1" name="TextBox 20"/>
          <p:cNvSpPr txBox="1"/>
          <p:nvPr>
            <p:custDataLst>
              <p:tags r:id="rId2"/>
            </p:custDataLst>
          </p:nvPr>
        </p:nvSpPr>
        <p:spPr>
          <a:xfrm>
            <a:off x="-984703" y="726324"/>
            <a:ext cx="4092575" cy="398780"/>
          </a:xfrm>
          <a:prstGeom prst="rect">
            <a:avLst/>
          </a:prstGeom>
          <a:noFill/>
        </p:spPr>
        <p:txBody>
          <a:bodyPr wrap="non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                                               </a:t>
            </a:r>
            <a:endPar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23" name="矩形: 圆角 5"/>
          <p:cNvSpPr/>
          <p:nvPr>
            <p:custDataLst>
              <p:tags r:id="rId3"/>
            </p:custDataLst>
          </p:nvPr>
        </p:nvSpPr>
        <p:spPr>
          <a:xfrm>
            <a:off x="411480" y="808990"/>
            <a:ext cx="8451850" cy="3737610"/>
          </a:xfrm>
          <a:prstGeom prst="roundRect">
            <a:avLst>
              <a:gd name="adj" fmla="val 5915"/>
            </a:avLst>
          </a:prstGeom>
          <a:solidFill>
            <a:schemeClr val="bg1"/>
          </a:solidFill>
          <a:ln w="12700">
            <a:solidFill>
              <a:srgbClr val="AFD4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3.</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教师介入幼儿游戏的时机不包括（</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在幼儿游戏遇到困难时介入</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B.</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在幼儿游戏内容展开讨论时介入</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endParaRPr lang="en-US" altLang="zh-CN"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C.</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在幼儿对游戏失去兴趣或准备放弃时介入</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D.</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在幼儿游戏内容展开或技巧方面发生困难时介入</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4.</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小班幼儿在游戏时主要表现的特点有（</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目的性强</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B.</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兴趣稳定</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C.</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自己能分配角色</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D.</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重内容，轻规则</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5.</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游戏是否成功或游戏的教育作用是否得以充分的实现，根本上取决于（</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a:t>
            </a:r>
            <a:endParaRPr lang="zh-CN" altLang="en-US"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游戏是否充分体现幼儿主人翁的地位</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B.</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游戏是否让幼儿愉快</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endParaRPr lang="en-US" altLang="zh-CN" sz="1600" noProof="0" dirty="0">
              <a:ln>
                <a:noFill/>
              </a:ln>
              <a:solidFill>
                <a:schemeClr val="tx1"/>
              </a:solidFill>
              <a:effectLst/>
              <a:uLnTx/>
              <a:uFillTx/>
              <a:latin typeface="黑体" panose="02010609060101010101" charset="-122"/>
              <a:ea typeface="黑体" panose="02010609060101010101" charset="-122"/>
              <a:sym typeface="+mn-ea"/>
            </a:endParaRPr>
          </a:p>
          <a:p>
            <a:pPr indent="0" algn="l" fontAlgn="auto">
              <a:lnSpc>
                <a:spcPts val="25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C.</a:t>
            </a:r>
            <a:r>
              <a:rPr lang="zh-CN" altLang="en-US" sz="1600" noProof="0" dirty="0">
                <a:ln>
                  <a:noFill/>
                </a:ln>
                <a:solidFill>
                  <a:schemeClr val="tx1"/>
                </a:solidFill>
                <a:effectLst/>
                <a:uLnTx/>
                <a:uFillTx/>
                <a:latin typeface="黑体" panose="02010609060101010101" charset="-122"/>
                <a:ea typeface="黑体" panose="02010609060101010101" charset="-122"/>
                <a:sym typeface="+mn-ea"/>
              </a:rPr>
              <a:t>游戏是否进行顺利</a:t>
            </a: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en-US" altLang="zh-CN" sz="1600" noProof="0" dirty="0">
                <a:ln>
                  <a:noFill/>
                </a:ln>
                <a:solidFill>
                  <a:schemeClr val="tx1"/>
                </a:solidFill>
                <a:effectLst/>
                <a:uLnTx/>
                <a:uFillTx/>
                <a:latin typeface="黑体" panose="02010609060101010101" charset="-122"/>
                <a:ea typeface="黑体" panose="02010609060101010101" charset="-122"/>
              </a:rPr>
              <a:t>D.</a:t>
            </a:r>
            <a:r>
              <a:rPr lang="zh-CN" altLang="en-US" sz="1600" noProof="0" dirty="0">
                <a:ln>
                  <a:noFill/>
                </a:ln>
                <a:solidFill>
                  <a:schemeClr val="tx1"/>
                </a:solidFill>
                <a:effectLst/>
                <a:uLnTx/>
                <a:uFillTx/>
                <a:latin typeface="黑体" panose="02010609060101010101" charset="-122"/>
                <a:ea typeface="黑体" panose="02010609060101010101" charset="-122"/>
              </a:rPr>
              <a:t>幼儿在游戏中是否获得成长的经验</a:t>
            </a:r>
            <a:endParaRPr lang="zh-CN" altLang="en-US" sz="1600" noProof="0" dirty="0">
              <a:ln>
                <a:noFill/>
              </a:ln>
              <a:solidFill>
                <a:schemeClr val="tx1"/>
              </a:solidFill>
              <a:effectLst/>
              <a:uLnTx/>
              <a:uFillTx/>
              <a:latin typeface="黑体" panose="02010609060101010101" charset="-122"/>
              <a:ea typeface="黑体" panose="02010609060101010101" charset="-122"/>
            </a:endParaRPr>
          </a:p>
        </p:txBody>
      </p:sp>
      <p:sp>
        <p:nvSpPr>
          <p:cNvPr id="7" name="文本框 6"/>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检测</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评价</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1" name="TextBox 20"/>
          <p:cNvSpPr txBox="1"/>
          <p:nvPr>
            <p:custDataLst>
              <p:tags r:id="rId2"/>
            </p:custDataLst>
          </p:nvPr>
        </p:nvSpPr>
        <p:spPr>
          <a:xfrm>
            <a:off x="-984703" y="726324"/>
            <a:ext cx="4092575" cy="398780"/>
          </a:xfrm>
          <a:prstGeom prst="rect">
            <a:avLst/>
          </a:prstGeom>
          <a:noFill/>
        </p:spPr>
        <p:txBody>
          <a:bodyPr wrap="non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                                               </a:t>
            </a:r>
            <a:endParaRPr kumimoji="0" lang="zh-CN" altLang="en-US" sz="20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23" name="矩形: 圆角 5"/>
          <p:cNvSpPr/>
          <p:nvPr>
            <p:custDataLst>
              <p:tags r:id="rId3"/>
            </p:custDataLst>
          </p:nvPr>
        </p:nvSpPr>
        <p:spPr>
          <a:xfrm>
            <a:off x="533400" y="889635"/>
            <a:ext cx="8077835" cy="3346450"/>
          </a:xfrm>
          <a:prstGeom prst="roundRect">
            <a:avLst>
              <a:gd name="adj" fmla="val 5915"/>
            </a:avLst>
          </a:prstGeom>
          <a:solidFill>
            <a:schemeClr val="bg1"/>
          </a:solidFill>
          <a:ln w="12700">
            <a:solidFill>
              <a:srgbClr val="AFD4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ts val="23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二、</a:t>
            </a: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简答题</a:t>
            </a:r>
            <a:endParaRPr lang="zh-CN" altLang="en-US" sz="1600" dirty="0">
              <a:solidFill>
                <a:schemeClr val="tx1"/>
              </a:solidFill>
            </a:endParaRPr>
          </a:p>
          <a:p>
            <a:pPr indent="0" algn="l" fontAlgn="auto">
              <a:lnSpc>
                <a:spcPts val="23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en-US" altLang="zh-CN" sz="1600" noProof="0" dirty="0">
                <a:ln>
                  <a:noFill/>
                </a:ln>
                <a:solidFill>
                  <a:schemeClr val="tx1"/>
                </a:solidFill>
                <a:effectLst/>
                <a:uLnTx/>
                <a:uFillTx/>
                <a:latin typeface="黑体" panose="02010609060101010101" charset="-122"/>
                <a:ea typeface="黑体" panose="02010609060101010101" charset="-122"/>
              </a:rPr>
              <a:t>1.</a:t>
            </a:r>
            <a:r>
              <a:rPr lang="zh-CN" altLang="en-US" sz="1600" noProof="0" dirty="0">
                <a:ln>
                  <a:noFill/>
                </a:ln>
                <a:solidFill>
                  <a:schemeClr val="tx1"/>
                </a:solidFill>
                <a:effectLst/>
                <a:uLnTx/>
                <a:uFillTx/>
                <a:latin typeface="黑体" panose="02010609060101010101" charset="-122"/>
                <a:ea typeface="黑体" panose="02010609060101010101" charset="-122"/>
              </a:rPr>
              <a:t>简述中班幼儿的游戏特点。</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300"/>
              </a:lnSpc>
            </a:pPr>
            <a:r>
              <a:rPr lang="en-US" altLang="zh-CN" sz="1600" noProof="0" dirty="0">
                <a:ln>
                  <a:noFill/>
                </a:ln>
                <a:solidFill>
                  <a:schemeClr val="tx1"/>
                </a:solidFill>
                <a:effectLst/>
                <a:uLnTx/>
                <a:uFillTx/>
                <a:latin typeface="黑体" panose="02010609060101010101" charset="-122"/>
                <a:ea typeface="黑体" panose="02010609060101010101" charset="-122"/>
              </a:rPr>
              <a:t>  2.</a:t>
            </a:r>
            <a:r>
              <a:rPr lang="zh-CN" altLang="en-US" sz="1600" noProof="0" dirty="0">
                <a:ln>
                  <a:noFill/>
                </a:ln>
                <a:solidFill>
                  <a:schemeClr val="tx1"/>
                </a:solidFill>
                <a:effectLst/>
                <a:uLnTx/>
                <a:uFillTx/>
                <a:latin typeface="黑体" panose="02010609060101010101" charset="-122"/>
                <a:ea typeface="黑体" panose="02010609060101010101" charset="-122"/>
              </a:rPr>
              <a:t>简述幼儿角色游戏的指导环节与要点。</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300"/>
              </a:lnSpc>
            </a:pPr>
            <a:r>
              <a:rPr lang="en-US" altLang="zh-CN" sz="1600" noProof="0" dirty="0">
                <a:ln>
                  <a:noFill/>
                </a:ln>
                <a:solidFill>
                  <a:schemeClr val="tx1"/>
                </a:solidFill>
                <a:effectLst/>
                <a:uLnTx/>
                <a:uFillTx/>
                <a:latin typeface="黑体" panose="02010609060101010101" charset="-122"/>
                <a:ea typeface="黑体" panose="02010609060101010101" charset="-122"/>
              </a:rPr>
              <a:t>  3.</a:t>
            </a:r>
            <a:r>
              <a:rPr lang="zh-CN" altLang="en-US" sz="1600" noProof="0" dirty="0">
                <a:ln>
                  <a:noFill/>
                </a:ln>
                <a:solidFill>
                  <a:schemeClr val="tx1"/>
                </a:solidFill>
                <a:effectLst/>
                <a:uLnTx/>
                <a:uFillTx/>
                <a:latin typeface="黑体" panose="02010609060101010101" charset="-122"/>
                <a:ea typeface="黑体" panose="02010609060101010101" charset="-122"/>
              </a:rPr>
              <a:t>简述小班幼儿表演游戏的特点及其指导要点。</a:t>
            </a:r>
            <a:endParaRPr lang="zh-CN" altLang="en-US" sz="16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3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三、材料</a:t>
            </a: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分析题</a:t>
            </a:r>
            <a:endParaRPr lang="zh-CN" altLang="en-US" sz="1600" dirty="0">
              <a:solidFill>
                <a:schemeClr val="tx1"/>
              </a:solidFill>
            </a:endParaRPr>
          </a:p>
          <a:p>
            <a:pPr indent="0" algn="l" fontAlgn="auto">
              <a:lnSpc>
                <a:spcPts val="2300"/>
              </a:lnSpc>
            </a:pPr>
            <a:r>
              <a:rPr lang="en-US" altLang="zh-CN" sz="1600" noProof="0" dirty="0">
                <a:ln>
                  <a:noFill/>
                </a:ln>
                <a:solidFill>
                  <a:schemeClr val="tx1"/>
                </a:solidFill>
                <a:effectLst/>
                <a:uLnTx/>
                <a:uFillTx/>
                <a:latin typeface="黑体" panose="02010609060101010101" charset="-122"/>
                <a:ea typeface="黑体" panose="02010609060101010101" charset="-122"/>
                <a:sym typeface="+mn-ea"/>
              </a:rPr>
              <a:t>    </a:t>
            </a:r>
            <a:r>
              <a:rPr lang="zh-CN" altLang="en-US" sz="1200" noProof="0" dirty="0">
                <a:ln>
                  <a:noFill/>
                </a:ln>
                <a:solidFill>
                  <a:schemeClr val="tx1"/>
                </a:solidFill>
                <a:effectLst/>
                <a:uLnTx/>
                <a:uFillTx/>
                <a:latin typeface="黑体" panose="02010609060101010101" charset="-122"/>
                <a:ea typeface="黑体" panose="02010609060101010101" charset="-122"/>
              </a:rPr>
              <a:t>一个小班的男孩在建构区用积木搭</a:t>
            </a:r>
            <a:r>
              <a:rPr lang="en-US" altLang="zh-CN" sz="1200" noProof="0" dirty="0">
                <a:ln>
                  <a:noFill/>
                </a:ln>
                <a:solidFill>
                  <a:schemeClr val="tx1"/>
                </a:solidFill>
                <a:effectLst/>
                <a:uLnTx/>
                <a:uFillTx/>
                <a:latin typeface="黑体" panose="02010609060101010101" charset="-122"/>
                <a:ea typeface="黑体" panose="02010609060101010101" charset="-122"/>
              </a:rPr>
              <a:t>“</a:t>
            </a:r>
            <a:r>
              <a:rPr lang="zh-CN" altLang="en-US" sz="1200" noProof="0" dirty="0">
                <a:ln>
                  <a:noFill/>
                </a:ln>
                <a:solidFill>
                  <a:schemeClr val="tx1"/>
                </a:solidFill>
                <a:effectLst/>
                <a:uLnTx/>
                <a:uFillTx/>
                <a:latin typeface="黑体" panose="02010609060101010101" charset="-122"/>
                <a:ea typeface="黑体" panose="02010609060101010101" charset="-122"/>
              </a:rPr>
              <a:t>大高楼</a:t>
            </a:r>
            <a:r>
              <a:rPr lang="en-US" altLang="zh-CN" sz="1200" noProof="0" dirty="0">
                <a:ln>
                  <a:noFill/>
                </a:ln>
                <a:solidFill>
                  <a:schemeClr val="tx1"/>
                </a:solidFill>
                <a:effectLst/>
                <a:uLnTx/>
                <a:uFillTx/>
                <a:latin typeface="黑体" panose="02010609060101010101" charset="-122"/>
                <a:ea typeface="黑体" panose="02010609060101010101" charset="-122"/>
              </a:rPr>
              <a:t>”</a:t>
            </a:r>
            <a:r>
              <a:rPr lang="zh-CN" altLang="en-US" sz="1200" noProof="0" dirty="0">
                <a:ln>
                  <a:noFill/>
                </a:ln>
                <a:solidFill>
                  <a:schemeClr val="tx1"/>
                </a:solidFill>
                <a:effectLst/>
                <a:uLnTx/>
                <a:uFillTx/>
                <a:latin typeface="黑体" panose="02010609060101010101" charset="-122"/>
                <a:ea typeface="黑体" panose="02010609060101010101" charset="-122"/>
              </a:rPr>
              <a:t>，但他把小积木放在下面，大块积木放在上面，因此</a:t>
            </a:r>
            <a:r>
              <a:rPr lang="en-US" altLang="zh-CN" sz="1200" noProof="0" dirty="0">
                <a:ln>
                  <a:noFill/>
                </a:ln>
                <a:solidFill>
                  <a:schemeClr val="tx1"/>
                </a:solidFill>
                <a:effectLst/>
                <a:uLnTx/>
                <a:uFillTx/>
                <a:latin typeface="黑体" panose="02010609060101010101" charset="-122"/>
                <a:ea typeface="黑体" panose="02010609060101010101" charset="-122"/>
              </a:rPr>
              <a:t>“</a:t>
            </a:r>
            <a:r>
              <a:rPr lang="zh-CN" altLang="en-US" sz="1200" noProof="0" dirty="0">
                <a:ln>
                  <a:noFill/>
                </a:ln>
                <a:solidFill>
                  <a:schemeClr val="tx1"/>
                </a:solidFill>
                <a:effectLst/>
                <a:uLnTx/>
                <a:uFillTx/>
                <a:latin typeface="黑体" panose="02010609060101010101" charset="-122"/>
                <a:ea typeface="黑体" panose="02010609060101010101" charset="-122"/>
              </a:rPr>
              <a:t>大高楼</a:t>
            </a:r>
            <a:r>
              <a:rPr lang="en-US" altLang="zh-CN" sz="1200" noProof="0" dirty="0">
                <a:ln>
                  <a:noFill/>
                </a:ln>
                <a:solidFill>
                  <a:schemeClr val="tx1"/>
                </a:solidFill>
                <a:effectLst/>
                <a:uLnTx/>
                <a:uFillTx/>
                <a:latin typeface="黑体" panose="02010609060101010101" charset="-122"/>
                <a:ea typeface="黑体" panose="02010609060101010101" charset="-122"/>
              </a:rPr>
              <a:t>”</a:t>
            </a:r>
            <a:r>
              <a:rPr lang="zh-CN" altLang="en-US" sz="1200" noProof="0" dirty="0">
                <a:ln>
                  <a:noFill/>
                </a:ln>
                <a:solidFill>
                  <a:schemeClr val="tx1"/>
                </a:solidFill>
                <a:effectLst/>
                <a:uLnTx/>
                <a:uFillTx/>
                <a:latin typeface="黑体" panose="02010609060101010101" charset="-122"/>
                <a:ea typeface="黑体" panose="02010609060101010101" charset="-122"/>
              </a:rPr>
              <a:t>总也搭不高、</a:t>
            </a:r>
            <a:r>
              <a:rPr lang="en-US" altLang="zh-CN" sz="1200" noProof="0" dirty="0">
                <a:ln>
                  <a:noFill/>
                </a:ln>
                <a:solidFill>
                  <a:schemeClr val="tx1"/>
                </a:solidFill>
                <a:effectLst/>
                <a:uLnTx/>
                <a:uFillTx/>
                <a:latin typeface="黑体" panose="02010609060101010101" charset="-122"/>
                <a:ea typeface="黑体" panose="02010609060101010101" charset="-122"/>
              </a:rPr>
              <a:t>“</a:t>
            </a:r>
            <a:r>
              <a:rPr lang="zh-CN" altLang="en-US" sz="1200" noProof="0" dirty="0">
                <a:ln>
                  <a:noFill/>
                </a:ln>
                <a:solidFill>
                  <a:schemeClr val="tx1"/>
                </a:solidFill>
                <a:effectLst/>
                <a:uLnTx/>
                <a:uFillTx/>
                <a:latin typeface="黑体" panose="02010609060101010101" charset="-122"/>
                <a:ea typeface="黑体" panose="02010609060101010101" charset="-122"/>
              </a:rPr>
              <a:t>站不稳</a:t>
            </a:r>
            <a:r>
              <a:rPr lang="en-US" altLang="zh-CN" sz="1200" noProof="0" dirty="0">
                <a:ln>
                  <a:noFill/>
                </a:ln>
                <a:solidFill>
                  <a:schemeClr val="tx1"/>
                </a:solidFill>
                <a:effectLst/>
                <a:uLnTx/>
                <a:uFillTx/>
                <a:latin typeface="黑体" panose="02010609060101010101" charset="-122"/>
                <a:ea typeface="黑体" panose="02010609060101010101" charset="-122"/>
              </a:rPr>
              <a:t>”</a:t>
            </a:r>
            <a:r>
              <a:rPr lang="zh-CN" altLang="en-US" sz="1200" noProof="0" dirty="0">
                <a:ln>
                  <a:noFill/>
                </a:ln>
                <a:solidFill>
                  <a:schemeClr val="tx1"/>
                </a:solidFill>
                <a:effectLst/>
                <a:uLnTx/>
                <a:uFillTx/>
                <a:latin typeface="黑体" panose="02010609060101010101" charset="-122"/>
                <a:ea typeface="黑体" panose="02010609060101010101" charset="-122"/>
              </a:rPr>
              <a:t>。教师发现这种情况后，便坐到他身旁去，但没有直接告诉他，而是拿一堆积木来</a:t>
            </a:r>
            <a:r>
              <a:rPr lang="en-US" altLang="zh-CN" sz="1200" noProof="0" dirty="0">
                <a:ln>
                  <a:noFill/>
                </a:ln>
                <a:solidFill>
                  <a:schemeClr val="tx1"/>
                </a:solidFill>
                <a:effectLst/>
                <a:uLnTx/>
                <a:uFillTx/>
                <a:latin typeface="黑体" panose="02010609060101010101" charset="-122"/>
                <a:ea typeface="黑体" panose="02010609060101010101" charset="-122"/>
              </a:rPr>
              <a:t>“</a:t>
            </a:r>
            <a:r>
              <a:rPr lang="zh-CN" altLang="en-US" sz="1200" noProof="0" dirty="0">
                <a:ln>
                  <a:noFill/>
                </a:ln>
                <a:solidFill>
                  <a:schemeClr val="tx1"/>
                </a:solidFill>
                <a:effectLst/>
                <a:uLnTx/>
                <a:uFillTx/>
                <a:latin typeface="黑体" panose="02010609060101010101" charset="-122"/>
                <a:ea typeface="黑体" panose="02010609060101010101" charset="-122"/>
              </a:rPr>
              <a:t>搭高楼</a:t>
            </a:r>
            <a:r>
              <a:rPr lang="en-US" altLang="zh-CN" sz="1200" noProof="0" dirty="0">
                <a:ln>
                  <a:noFill/>
                </a:ln>
                <a:solidFill>
                  <a:schemeClr val="tx1"/>
                </a:solidFill>
                <a:effectLst/>
                <a:uLnTx/>
                <a:uFillTx/>
                <a:latin typeface="黑体" panose="02010609060101010101" charset="-122"/>
                <a:ea typeface="黑体" panose="02010609060101010101" charset="-122"/>
              </a:rPr>
              <a:t>”</a:t>
            </a:r>
            <a:r>
              <a:rPr lang="zh-CN" altLang="en-US" sz="1200" noProof="0" dirty="0">
                <a:ln>
                  <a:noFill/>
                </a:ln>
                <a:solidFill>
                  <a:schemeClr val="tx1"/>
                </a:solidFill>
                <a:effectLst/>
                <a:uLnTx/>
                <a:uFillTx/>
                <a:latin typeface="黑体" panose="02010609060101010101" charset="-122"/>
                <a:ea typeface="黑体" panose="02010609060101010101" charset="-122"/>
              </a:rPr>
              <a:t>，一边搭一边说：</a:t>
            </a:r>
            <a:r>
              <a:rPr lang="en-US" altLang="zh-CN" sz="1200" noProof="0" dirty="0">
                <a:ln>
                  <a:noFill/>
                </a:ln>
                <a:solidFill>
                  <a:schemeClr val="tx1"/>
                </a:solidFill>
                <a:effectLst/>
                <a:uLnTx/>
                <a:uFillTx/>
                <a:latin typeface="黑体" panose="02010609060101010101" charset="-122"/>
                <a:ea typeface="黑体" panose="02010609060101010101" charset="-122"/>
              </a:rPr>
              <a:t>“</a:t>
            </a:r>
            <a:r>
              <a:rPr lang="zh-CN" altLang="en-US" sz="1200" noProof="0" dirty="0">
                <a:ln>
                  <a:noFill/>
                </a:ln>
                <a:solidFill>
                  <a:schemeClr val="tx1"/>
                </a:solidFill>
                <a:effectLst/>
                <a:uLnTx/>
                <a:uFillTx/>
                <a:latin typeface="黑体" panose="02010609060101010101" charset="-122"/>
                <a:ea typeface="黑体" panose="02010609060101010101" charset="-122"/>
              </a:rPr>
              <a:t>我把大积木放在下面，小积木放在上面，这样我的</a:t>
            </a:r>
            <a:r>
              <a:rPr lang="en-US" altLang="zh-CN" sz="1200" noProof="0" dirty="0">
                <a:ln>
                  <a:noFill/>
                </a:ln>
                <a:solidFill>
                  <a:schemeClr val="tx1"/>
                </a:solidFill>
                <a:effectLst/>
                <a:uLnTx/>
                <a:uFillTx/>
                <a:latin typeface="黑体" panose="02010609060101010101" charset="-122"/>
                <a:ea typeface="黑体" panose="02010609060101010101" charset="-122"/>
              </a:rPr>
              <a:t>‘</a:t>
            </a:r>
            <a:r>
              <a:rPr lang="zh-CN" altLang="en-US" sz="1200" noProof="0" dirty="0">
                <a:ln>
                  <a:noFill/>
                </a:ln>
                <a:solidFill>
                  <a:schemeClr val="tx1"/>
                </a:solidFill>
                <a:effectLst/>
                <a:uLnTx/>
                <a:uFillTx/>
                <a:latin typeface="黑体" panose="02010609060101010101" charset="-122"/>
                <a:ea typeface="黑体" panose="02010609060101010101" charset="-122"/>
              </a:rPr>
              <a:t>大高楼</a:t>
            </a:r>
            <a:r>
              <a:rPr lang="en-US" altLang="zh-CN" sz="1200" noProof="0" dirty="0">
                <a:ln>
                  <a:noFill/>
                </a:ln>
                <a:solidFill>
                  <a:schemeClr val="tx1"/>
                </a:solidFill>
                <a:effectLst/>
                <a:uLnTx/>
                <a:uFillTx/>
                <a:latin typeface="黑体" panose="02010609060101010101" charset="-122"/>
                <a:ea typeface="黑体" panose="02010609060101010101" charset="-122"/>
              </a:rPr>
              <a:t>’</a:t>
            </a:r>
            <a:r>
              <a:rPr lang="zh-CN" altLang="en-US" sz="1200" noProof="0" dirty="0">
                <a:ln>
                  <a:noFill/>
                </a:ln>
                <a:solidFill>
                  <a:schemeClr val="tx1"/>
                </a:solidFill>
                <a:effectLst/>
                <a:uLnTx/>
                <a:uFillTx/>
                <a:latin typeface="黑体" panose="02010609060101010101" charset="-122"/>
                <a:ea typeface="黑体" panose="02010609060101010101" charset="-122"/>
              </a:rPr>
              <a:t>就搭得高了。</a:t>
            </a:r>
            <a:r>
              <a:rPr lang="en-US" altLang="zh-CN" sz="1200" noProof="0" dirty="0">
                <a:ln>
                  <a:noFill/>
                </a:ln>
                <a:solidFill>
                  <a:schemeClr val="tx1"/>
                </a:solidFill>
                <a:effectLst/>
                <a:uLnTx/>
                <a:uFillTx/>
                <a:latin typeface="黑体" panose="02010609060101010101" charset="-122"/>
                <a:ea typeface="黑体" panose="02010609060101010101" charset="-122"/>
              </a:rPr>
              <a:t>”</a:t>
            </a:r>
            <a:endParaRPr lang="en-US" altLang="zh-CN" sz="1200" noProof="0" dirty="0">
              <a:ln>
                <a:noFill/>
              </a:ln>
              <a:solidFill>
                <a:schemeClr val="tx1"/>
              </a:solidFill>
              <a:effectLst/>
              <a:uLnTx/>
              <a:uFillTx/>
              <a:latin typeface="黑体" panose="02010609060101010101" charset="-122"/>
              <a:ea typeface="黑体" panose="02010609060101010101" charset="-122"/>
            </a:endParaRPr>
          </a:p>
          <a:p>
            <a:pPr indent="0" algn="l" fontAlgn="auto">
              <a:lnSpc>
                <a:spcPts val="2300"/>
              </a:lnSpc>
            </a:pPr>
            <a:r>
              <a:rPr lang="en-US" altLang="zh-CN" sz="1600" noProof="0" dirty="0">
                <a:ln>
                  <a:noFill/>
                </a:ln>
                <a:solidFill>
                  <a:schemeClr val="tx1"/>
                </a:solidFill>
                <a:effectLst/>
                <a:uLnTx/>
                <a:uFillTx/>
                <a:latin typeface="黑体" panose="02010609060101010101" charset="-122"/>
                <a:ea typeface="黑体" panose="02010609060101010101" charset="-122"/>
              </a:rPr>
              <a:t>    </a:t>
            </a:r>
            <a:r>
              <a:rPr lang="zh-CN" altLang="en-US" sz="1600" noProof="0" dirty="0">
                <a:ln>
                  <a:noFill/>
                </a:ln>
                <a:solidFill>
                  <a:schemeClr val="tx1"/>
                </a:solidFill>
                <a:effectLst/>
                <a:uLnTx/>
                <a:uFillTx/>
                <a:latin typeface="黑体" panose="02010609060101010101" charset="-122"/>
                <a:ea typeface="黑体" panose="02010609060101010101" charset="-122"/>
              </a:rPr>
              <a:t>问题：请你用幼儿游戏的指导策略分析材料中教师所采用的介入方式和介入性质。</a:t>
            </a:r>
            <a:endParaRPr lang="zh-CN" altLang="en-US" sz="1600" noProof="0" dirty="0">
              <a:ln>
                <a:noFill/>
              </a:ln>
              <a:solidFill>
                <a:schemeClr val="tx1"/>
              </a:solidFill>
              <a:effectLst/>
              <a:uLnTx/>
              <a:uFillTx/>
              <a:latin typeface="黑体" panose="02010609060101010101" charset="-122"/>
              <a:ea typeface="黑体" panose="02010609060101010101" charset="-122"/>
            </a:endParaRPr>
          </a:p>
        </p:txBody>
      </p:sp>
      <p:sp>
        <p:nvSpPr>
          <p:cNvPr id="7" name="文本框 6"/>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检测</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评价</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3" name="矩形: 圆角 5"/>
          <p:cNvSpPr/>
          <p:nvPr>
            <p:custDataLst>
              <p:tags r:id="rId2"/>
            </p:custDataLst>
          </p:nvPr>
        </p:nvSpPr>
        <p:spPr>
          <a:xfrm>
            <a:off x="1441450" y="1673860"/>
            <a:ext cx="6537325" cy="1795145"/>
          </a:xfrm>
          <a:prstGeom prst="roundRect">
            <a:avLst>
              <a:gd name="adj" fmla="val 5915"/>
            </a:avLst>
          </a:prstGeom>
          <a:solidFill>
            <a:schemeClr val="bg1"/>
          </a:solidFill>
          <a:ln w="12700">
            <a:solidFill>
              <a:srgbClr val="AFD4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latin typeface="+mj-ea"/>
              <a:ea typeface="+mj-ea"/>
            </a:endParaRPr>
          </a:p>
        </p:txBody>
      </p:sp>
      <p:sp>
        <p:nvSpPr>
          <p:cNvPr id="24" name="Rectangle 4"/>
          <p:cNvSpPr txBox="1">
            <a:spLocks noChangeArrowheads="1"/>
          </p:cNvSpPr>
          <p:nvPr>
            <p:custDataLst>
              <p:tags r:id="rId3"/>
            </p:custDataLst>
          </p:nvPr>
        </p:nvSpPr>
        <p:spPr>
          <a:xfrm>
            <a:off x="1441450" y="2063750"/>
            <a:ext cx="6537325" cy="1014730"/>
          </a:xfrm>
          <a:prstGeom prst="rect">
            <a:avLst/>
          </a:prstGeom>
          <a:noFill/>
        </p:spPr>
        <p:txBody>
          <a:bodyPr wrap="square">
            <a:spAutoFit/>
          </a:bodyPr>
          <a:lstStyle>
            <a:defPPr>
              <a:defRPr lang="zh-CN"/>
            </a:defPPr>
            <a:lvl1pPr defTabSz="914400">
              <a:defRPr sz="1800"/>
            </a:lvl1pPr>
            <a:lvl2pPr marL="285750" lvl="1" indent="-285750" defTabSz="914400">
              <a:lnSpc>
                <a:spcPct val="200000"/>
              </a:lnSpc>
              <a:spcBef>
                <a:spcPts val="0"/>
              </a:spcBef>
              <a:buClr>
                <a:srgbClr val="00B050"/>
              </a:buClr>
              <a:buSzPct val="85000"/>
              <a:buFont typeface="Wingdings" panose="05000000000000000000" pitchFamily="2" charset="2"/>
              <a:buChar char="u"/>
              <a:defRPr sz="1400">
                <a:latin typeface="+mj-ea"/>
                <a:ea typeface="+mj-ea"/>
              </a:defRPr>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marL="0" lvl="1" indent="0">
              <a:lnSpc>
                <a:spcPct val="150000"/>
              </a:lnSpc>
              <a:buClr>
                <a:schemeClr val="tx1"/>
              </a:buClr>
              <a:buSzPct val="100000"/>
              <a:buFont typeface="+mj-lt"/>
              <a:buNone/>
            </a:pPr>
            <a:r>
              <a:rPr lang="en-US" altLang="zh-CN" sz="2000" noProof="0" dirty="0">
                <a:ln>
                  <a:noFill/>
                </a:ln>
                <a:effectLst/>
                <a:uLnTx/>
                <a:uFillTx/>
                <a:latin typeface="黑体" panose="02010609060101010101" charset="-122"/>
                <a:ea typeface="黑体" panose="02010609060101010101" charset="-122"/>
              </a:rPr>
              <a:t>   </a:t>
            </a:r>
            <a:r>
              <a:rPr lang="zh-CN" altLang="en-US" sz="2000" noProof="0" dirty="0">
                <a:ln>
                  <a:noFill/>
                </a:ln>
                <a:effectLst/>
                <a:uLnTx/>
                <a:uFillTx/>
                <a:latin typeface="黑体" panose="02010609060101010101" charset="-122"/>
                <a:ea typeface="黑体" panose="02010609060101010101" charset="-122"/>
              </a:rPr>
              <a:t>1.交流、总结</a:t>
            </a:r>
            <a:r>
              <a:rPr lang="zh-CN" altLang="en-US" sz="2000" noProof="0" dirty="0">
                <a:ln>
                  <a:noFill/>
                </a:ln>
                <a:effectLst/>
                <a:uLnTx/>
                <a:uFillTx/>
                <a:latin typeface="黑体" panose="02010609060101010101" charset="-122"/>
                <a:ea typeface="黑体" panose="02010609060101010101" charset="-122"/>
              </a:rPr>
              <a:t>本节课学习收获与疑虑。</a:t>
            </a:r>
            <a:endParaRPr lang="zh-CN" altLang="en-US" sz="2000" noProof="0" dirty="0">
              <a:ln>
                <a:noFill/>
              </a:ln>
              <a:effectLst/>
              <a:uLnTx/>
              <a:uFillTx/>
              <a:latin typeface="黑体" panose="02010609060101010101" charset="-122"/>
              <a:ea typeface="黑体" panose="02010609060101010101" charset="-122"/>
            </a:endParaRPr>
          </a:p>
          <a:p>
            <a:pPr marL="0" lvl="1" indent="0">
              <a:lnSpc>
                <a:spcPct val="150000"/>
              </a:lnSpc>
              <a:buClr>
                <a:schemeClr val="tx1"/>
              </a:buClr>
              <a:buSzPct val="100000"/>
              <a:buFont typeface="+mj-lt"/>
              <a:buNone/>
            </a:pPr>
            <a:r>
              <a:rPr lang="en-US" altLang="zh-CN" sz="2000" noProof="0" dirty="0">
                <a:ln>
                  <a:noFill/>
                </a:ln>
                <a:effectLst/>
                <a:uLnTx/>
                <a:uFillTx/>
                <a:latin typeface="黑体" panose="02010609060101010101" charset="-122"/>
                <a:ea typeface="黑体" panose="02010609060101010101" charset="-122"/>
              </a:rPr>
              <a:t>   </a:t>
            </a:r>
            <a:r>
              <a:rPr lang="zh-CN" altLang="en-US" sz="2000" noProof="0" dirty="0">
                <a:ln>
                  <a:noFill/>
                </a:ln>
                <a:effectLst/>
                <a:uLnTx/>
                <a:uFillTx/>
                <a:latin typeface="黑体" panose="02010609060101010101" charset="-122"/>
                <a:ea typeface="黑体" panose="02010609060101010101" charset="-122"/>
              </a:rPr>
              <a:t>2.分析幼儿园游戏的主要</a:t>
            </a:r>
            <a:r>
              <a:rPr lang="zh-CN" altLang="en-US" sz="2000" noProof="0" dirty="0">
                <a:ln>
                  <a:noFill/>
                </a:ln>
                <a:effectLst/>
                <a:uLnTx/>
                <a:uFillTx/>
                <a:latin typeface="黑体" panose="02010609060101010101" charset="-122"/>
                <a:ea typeface="黑体" panose="02010609060101010101" charset="-122"/>
              </a:rPr>
              <a:t>理论。</a:t>
            </a:r>
            <a:endParaRPr lang="zh-CN" altLang="en-US" sz="2000" noProof="0" dirty="0">
              <a:ln>
                <a:noFill/>
              </a:ln>
              <a:effectLst/>
              <a:uLnTx/>
              <a:uFillTx/>
              <a:latin typeface="黑体" panose="02010609060101010101" charset="-122"/>
              <a:ea typeface="黑体" panose="02010609060101010101" charset="-122"/>
            </a:endParaRPr>
          </a:p>
        </p:txBody>
      </p:sp>
      <p:sp>
        <p:nvSpPr>
          <p:cNvPr id="7" name="文本框 6"/>
          <p:cNvSpPr txBox="1"/>
          <p:nvPr>
            <p:custDataLst>
              <p:tags r:id="rId4"/>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实践探究</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checkerboard(across)">
                                      <p:cBhvr>
                                        <p:cTn id="7" dur="500"/>
                                        <p:tgtEl>
                                          <p:spTgt spid="24">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4">
                                            <p:txEl>
                                              <p:pRg st="1" end="1"/>
                                            </p:txEl>
                                          </p:spTgt>
                                        </p:tgtEl>
                                        <p:attrNameLst>
                                          <p:attrName>style.visibility</p:attrName>
                                        </p:attrNameLst>
                                      </p:cBhvr>
                                      <p:to>
                                        <p:strVal val="visible"/>
                                      </p:to>
                                    </p:set>
                                    <p:animEffect transition="in" filter="checkerboard(across)">
                                      <p:cBhvr>
                                        <p:cTn id="10" dur="5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5" name="Picture 4" descr="cloud.png"/>
          <p:cNvPicPr>
            <a:picLocks noChangeAspect="1"/>
          </p:cNvPicPr>
          <p:nvPr/>
        </p:nvPicPr>
        <p:blipFill>
          <a:blip r:embed="rId2" cstate="print"/>
          <a:stretch>
            <a:fillRect/>
          </a:stretch>
        </p:blipFill>
        <p:spPr>
          <a:xfrm>
            <a:off x="2102485" y="884555"/>
            <a:ext cx="5347970" cy="3082925"/>
          </a:xfrm>
          <a:prstGeom prst="rect">
            <a:avLst/>
          </a:prstGeom>
        </p:spPr>
      </p:pic>
      <p:sp>
        <p:nvSpPr>
          <p:cNvPr id="16" name="文本框 15"/>
          <p:cNvSpPr txBox="1"/>
          <p:nvPr/>
        </p:nvSpPr>
        <p:spPr>
          <a:xfrm>
            <a:off x="3623191" y="1932383"/>
            <a:ext cx="2418080" cy="768350"/>
          </a:xfrm>
          <a:prstGeom prst="rect">
            <a:avLst/>
          </a:prstGeom>
          <a:noFill/>
        </p:spPr>
        <p:txBody>
          <a:bodyPr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感谢观看</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by="(-#ppt_w*2)" calcmode="lin" valueType="num">
                                      <p:cBhvr rctx="PPT">
                                        <p:cTn id="13" dur="500" autoRev="1" fill="hold">
                                          <p:stCondLst>
                                            <p:cond delay="0"/>
                                          </p:stCondLst>
                                        </p:cTn>
                                        <p:tgtEl>
                                          <p:spTgt spid="16"/>
                                        </p:tgtEl>
                                        <p:attrNameLst>
                                          <p:attrName>ppt_w</p:attrName>
                                        </p:attrNameLst>
                                      </p:cBhvr>
                                    </p:anim>
                                    <p:anim by="(#ppt_w*0.50)" calcmode="lin" valueType="num">
                                      <p:cBhvr>
                                        <p:cTn id="14" dur="500" decel="50000" autoRev="1" fill="hold">
                                          <p:stCondLst>
                                            <p:cond delay="0"/>
                                          </p:stCondLst>
                                        </p:cTn>
                                        <p:tgtEl>
                                          <p:spTgt spid="16"/>
                                        </p:tgtEl>
                                        <p:attrNameLst>
                                          <p:attrName>ppt_x</p:attrName>
                                        </p:attrNameLst>
                                      </p:cBhvr>
                                    </p:anim>
                                    <p:anim from="(-#ppt_h/2)" to="(#ppt_y)" calcmode="lin" valueType="num">
                                      <p:cBhvr>
                                        <p:cTn id="15" dur="1000" fill="hold">
                                          <p:stCondLst>
                                            <p:cond delay="0"/>
                                          </p:stCondLst>
                                        </p:cTn>
                                        <p:tgtEl>
                                          <p:spTgt spid="16"/>
                                        </p:tgtEl>
                                        <p:attrNameLst>
                                          <p:attrName>ppt_y</p:attrName>
                                        </p:attrNameLst>
                                      </p:cBhvr>
                                    </p:anim>
                                    <p:animRot by="21600000">
                                      <p:cBhvr>
                                        <p:cTn id="16"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1" name="圆角矩形 10"/>
          <p:cNvSpPr/>
          <p:nvPr>
            <p:custDataLst>
              <p:tags r:id="rId2"/>
            </p:custDataLst>
          </p:nvPr>
        </p:nvSpPr>
        <p:spPr>
          <a:xfrm>
            <a:off x="621030" y="891540"/>
            <a:ext cx="7901940" cy="3468370"/>
          </a:xfrm>
          <a:prstGeom prst="roundRect">
            <a:avLst>
              <a:gd name="adj" fmla="val 7048"/>
            </a:avLst>
          </a:prstGeom>
          <a:solidFill>
            <a:schemeClr val="bg1"/>
          </a:solidFill>
          <a:ln w="28575" cmpd="sng">
            <a:solidFill>
              <a:schemeClr val="accent4">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fontAlgn="auto">
              <a:lnSpc>
                <a:spcPts val="2300"/>
              </a:lnSpc>
            </a:pPr>
            <a:r>
              <a:rPr lang="en-US" sz="1600" spc="160" dirty="0">
                <a:solidFill>
                  <a:schemeClr val="tx1">
                    <a:lumMod val="95000"/>
                    <a:lumOff val="5000"/>
                  </a:schemeClr>
                </a:solidFill>
                <a:effectLst/>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今天是中一班</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美美餐厅</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开张营业的第一天，来就餐的人很多。小宝忙着上菜</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小朋友剪的蔬菜纸片</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，贝贝忙着给客人拿餐具，招待几位客人后，菜没了。贝贝对小宝说：</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我去买菜去。</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只见他跑向玩具架，端了一盒雪花片回来，边跑边兴奋地说：</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菜买回来了！菜买回来了！</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于是，小宝又开始给客人上菜，贝贝则继续给没有餐具的客人分餐具。分到最后，餐具也没有了，贝贝对没有餐具的两位客人说：</a:t>
            </a:r>
            <a:r>
              <a:rPr lang="en-US"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餐具没有了，你们用手拿着吃吧。</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客人当当说：</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啊</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用手拿着吃有细菌啊！</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另一位客人瓜瓜则伸出两个手指头说：</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这样吃！</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只见他把手指当成筷子，夹起一片雪花片</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啊呜啊呜</a:t>
            </a: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地吃了起来。当当看到后，也连忙伸出手指，夹起一片雪花片吃起来，边吃边和瓜瓜咯咯地笑。</a:t>
            </a:r>
            <a:endParaRPr lang="zh-CN" altLang="en-US"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a:p>
            <a:pPr indent="0" algn="l" fontAlgn="auto">
              <a:lnSpc>
                <a:spcPct val="150000"/>
              </a:lnSpc>
            </a:pPr>
            <a:r>
              <a:rPr lang="en-US" altLang="zh-CN" sz="16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16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rPr>
              <a:t>幼儿游戏之所以不同于其他活动，是由它自身的特点决定的。</a:t>
            </a:r>
            <a:endParaRPr lang="zh-CN" altLang="en-US" sz="1600" noProof="0" dirty="0">
              <a:ln>
                <a:noFill/>
              </a:ln>
              <a:solidFill>
                <a:srgbClr val="FF0000"/>
              </a:solidFill>
              <a:effectLst/>
              <a:uLnTx/>
              <a:uFillTx/>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250190" y="254635"/>
            <a:ext cx="1467485" cy="471805"/>
          </a:xfrm>
          <a:prstGeom prst="rect">
            <a:avLst/>
          </a:prstGeom>
          <a:noFill/>
        </p:spPr>
        <p:txBody>
          <a:bodyPr wrap="square" rtlCol="0">
            <a:noAutofit/>
          </a:bodyPr>
          <a:p>
            <a:pPr algn="ctr"/>
            <a:r>
              <a:rPr lang="zh-CN" altLang="en-US" sz="2400" b="1" dirty="0"/>
              <a:t>案例</a:t>
            </a:r>
            <a:r>
              <a:rPr lang="zh-CN" altLang="en-US" sz="2400" b="1" dirty="0"/>
              <a:t>链接</a:t>
            </a:r>
            <a:endParaRPr lang="zh-CN" altLang="en-US" sz="24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61" name="Rectangle 70"/>
          <p:cNvSpPr/>
          <p:nvPr>
            <p:custDataLst>
              <p:tags r:id="rId2"/>
            </p:custDataLst>
          </p:nvPr>
        </p:nvSpPr>
        <p:spPr>
          <a:xfrm>
            <a:off x="695325" y="1788795"/>
            <a:ext cx="3539490" cy="1699260"/>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custDataLst>
              <p:tags r:id="rId3"/>
            </p:custDataLst>
          </p:nvPr>
        </p:nvSpPr>
        <p:spPr>
          <a:xfrm>
            <a:off x="695325" y="2273935"/>
            <a:ext cx="3496310" cy="1137920"/>
          </a:xfrm>
          <a:prstGeom prst="rect">
            <a:avLst/>
          </a:prstGeom>
          <a:noFill/>
        </p:spPr>
        <p:txBody>
          <a:bodyPr wrap="square" lIns="68580" tIns="34290" rIns="68580" bIns="34290" rtlCol="0">
            <a:noAutofit/>
          </a:bodyPr>
          <a:p>
            <a:pPr marR="0" lvl="0" indent="0" algn="just" defTabSz="914400" rtl="0" fontAlgn="auto">
              <a:lnSpc>
                <a:spcPts val="23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sng"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自由选择</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或</a:t>
            </a:r>
            <a:r>
              <a:rPr kumimoji="0" lang="zh-CN" altLang="en-US" sz="1600" i="0" u="sng" strike="noStrike" kern="1200" cap="none" spc="0" normalizeH="0" baseline="0" noProof="0" dirty="0">
                <a:ln>
                  <a:noFill/>
                </a:ln>
                <a:solidFill>
                  <a:srgbClr val="FF0000"/>
                </a:solidFill>
                <a:effectLst/>
                <a:uLnTx/>
                <a:uFillTx/>
                <a:latin typeface="黑体" panose="02010609060101010101" charset="-122"/>
                <a:ea typeface="黑体" panose="02010609060101010101" charset="-122"/>
                <a:cs typeface="+mn-cs"/>
              </a:rPr>
              <a:t>自主参加</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是幼儿游戏的第一个标志性特征。幼儿乐于从事游戏，游戏</a:t>
            </a:r>
            <a:r>
              <a:rPr kumimoji="0" lang="zh-CN" altLang="en-US" sz="1600" b="1"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是幼儿自主自愿的活动</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63" name="TextBox 62"/>
          <p:cNvSpPr txBox="1"/>
          <p:nvPr>
            <p:custDataLst>
              <p:tags r:id="rId4"/>
            </p:custDataLst>
          </p:nvPr>
        </p:nvSpPr>
        <p:spPr>
          <a:xfrm>
            <a:off x="695325" y="1802765"/>
            <a:ext cx="3539490" cy="381000"/>
          </a:xfrm>
          <a:prstGeom prst="rect">
            <a:avLst/>
          </a:prstGeom>
          <a:solidFill>
            <a:schemeClr val="accent1"/>
          </a:solidFill>
          <a:ln>
            <a:noFill/>
          </a:ln>
        </p:spPr>
        <p:txBody>
          <a:bodyPr wrap="square" lIns="68580" tIns="34290" rIns="68580" bIns="34290"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自由性</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Oval 71"/>
          <p:cNvSpPr/>
          <p:nvPr>
            <p:custDataLst>
              <p:tags r:id="rId5"/>
            </p:custDataLst>
          </p:nvPr>
        </p:nvSpPr>
        <p:spPr>
          <a:xfrm>
            <a:off x="349545" y="160817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1</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custDataLst>
              <p:tags r:id="rId6"/>
            </p:custDataLst>
          </p:nvPr>
        </p:nvSpPr>
        <p:spPr>
          <a:xfrm>
            <a:off x="276225" y="259715"/>
            <a:ext cx="1448435" cy="466725"/>
          </a:xfrm>
          <a:prstGeom prst="rect">
            <a:avLst/>
          </a:prstGeom>
          <a:noFill/>
        </p:spPr>
        <p:txBody>
          <a:bodyPr wrap="square" rtlCol="0">
            <a:noAutofit/>
          </a:bodyPr>
          <a:p>
            <a:pPr algn="ct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知识点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20"/>
          <p:cNvSpPr txBox="1"/>
          <p:nvPr>
            <p:custDataLst>
              <p:tags r:id="rId7"/>
            </p:custDataLst>
          </p:nvPr>
        </p:nvSpPr>
        <p:spPr>
          <a:xfrm>
            <a:off x="454025" y="937260"/>
            <a:ext cx="484632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rPr>
              <a:t>二、幼儿游戏的特点</a:t>
            </a:r>
            <a:endParaRPr lang="zh-CN" altLang="en-US" sz="2400" b="1" noProof="0" dirty="0">
              <a:ln>
                <a:noFill/>
              </a:ln>
              <a:solidFill>
                <a:srgbClr val="2272AB"/>
              </a:solidFill>
              <a:effectLst/>
              <a:uLnTx/>
              <a:uFillTx/>
              <a:latin typeface="微软雅黑" panose="020B0503020204020204" pitchFamily="34" charset="-122"/>
              <a:ea typeface="微软雅黑" panose="020B0503020204020204" pitchFamily="34" charset="-122"/>
              <a:sym typeface="+mn-ea"/>
            </a:endParaRPr>
          </a:p>
        </p:txBody>
      </p:sp>
      <p:sp>
        <p:nvSpPr>
          <p:cNvPr id="2" name="Rectangle 70"/>
          <p:cNvSpPr/>
          <p:nvPr>
            <p:custDataLst>
              <p:tags r:id="rId8"/>
            </p:custDataLst>
          </p:nvPr>
        </p:nvSpPr>
        <p:spPr>
          <a:xfrm>
            <a:off x="5098415" y="1788795"/>
            <a:ext cx="3539490" cy="1699260"/>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 name="TextBox 61"/>
          <p:cNvSpPr txBox="1"/>
          <p:nvPr>
            <p:custDataLst>
              <p:tags r:id="rId9"/>
            </p:custDataLst>
          </p:nvPr>
        </p:nvSpPr>
        <p:spPr>
          <a:xfrm>
            <a:off x="5231130" y="2270125"/>
            <a:ext cx="3315335" cy="1098550"/>
          </a:xfrm>
          <a:prstGeom prst="rect">
            <a:avLst/>
          </a:prstGeom>
          <a:noFill/>
        </p:spPr>
        <p:txBody>
          <a:bodyPr wrap="square" lIns="68580" tIns="34290" rIns="68580" bIns="34290" rtlCol="0">
            <a:noAutofit/>
          </a:bodyPr>
          <a:p>
            <a:pPr marR="0" lvl="0" indent="0" algn="just" defTabSz="914400" rtl="0" fontAlgn="auto">
              <a:lnSpc>
                <a:spcPts val="23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  </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事实上幼儿总是在情绪积极时才做游戏，游戏也</a:t>
            </a:r>
            <a:r>
              <a:rPr kumimoji="0" lang="zh-CN" altLang="en-US" sz="1600" i="0" u="sng"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给幼儿带来了积极的情绪体验</a:t>
            </a:r>
            <a:r>
              <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rPr>
              <a:t>。</a:t>
            </a:r>
            <a:endParaRPr kumimoji="0" lang="zh-CN" altLang="en-US" sz="160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mn-cs"/>
            </a:endParaRPr>
          </a:p>
        </p:txBody>
      </p:sp>
      <p:sp>
        <p:nvSpPr>
          <p:cNvPr id="4" name="TextBox 62"/>
          <p:cNvSpPr txBox="1"/>
          <p:nvPr>
            <p:custDataLst>
              <p:tags r:id="rId10"/>
            </p:custDataLst>
          </p:nvPr>
        </p:nvSpPr>
        <p:spPr>
          <a:xfrm>
            <a:off x="5098415" y="1802765"/>
            <a:ext cx="3539490" cy="381000"/>
          </a:xfrm>
          <a:prstGeom prst="rect">
            <a:avLst/>
          </a:prstGeom>
          <a:solidFill>
            <a:schemeClr val="accent1"/>
          </a:solidFill>
          <a:ln>
            <a:noFill/>
          </a:ln>
        </p:spPr>
        <p:txBody>
          <a:bodyPr wrap="square" lIns="68580" tIns="34290" rIns="68580" bIns="34290"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愉悦性</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Oval 71"/>
          <p:cNvSpPr/>
          <p:nvPr>
            <p:custDataLst>
              <p:tags r:id="rId11"/>
            </p:custDataLst>
          </p:nvPr>
        </p:nvSpPr>
        <p:spPr>
          <a:xfrm>
            <a:off x="4752635" y="160817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300" fill="hold"/>
                                        <p:tgtEl>
                                          <p:spTgt spid="72"/>
                                        </p:tgtEl>
                                        <p:attrNameLst>
                                          <p:attrName>ppt_w</p:attrName>
                                        </p:attrNameLst>
                                      </p:cBhvr>
                                      <p:tavLst>
                                        <p:tav tm="0">
                                          <p:val>
                                            <p:fltVal val="0"/>
                                          </p:val>
                                        </p:tav>
                                        <p:tav tm="100000">
                                          <p:val>
                                            <p:strVal val="#ppt_w"/>
                                          </p:val>
                                        </p:tav>
                                      </p:tavLst>
                                    </p:anim>
                                    <p:anim calcmode="lin" valueType="num">
                                      <p:cBhvr>
                                        <p:cTn id="8" dur="300" fill="hold"/>
                                        <p:tgtEl>
                                          <p:spTgt spid="72"/>
                                        </p:tgtEl>
                                        <p:attrNameLst>
                                          <p:attrName>ppt_h</p:attrName>
                                        </p:attrNameLst>
                                      </p:cBhvr>
                                      <p:tavLst>
                                        <p:tav tm="0">
                                          <p:val>
                                            <p:fltVal val="0"/>
                                          </p:val>
                                        </p:tav>
                                        <p:tav tm="100000">
                                          <p:val>
                                            <p:strVal val="#ppt_h"/>
                                          </p:val>
                                        </p:tav>
                                      </p:tavLst>
                                    </p:anim>
                                    <p:animEffect transition="in" filter="fade">
                                      <p:cBhvr>
                                        <p:cTn id="9" dur="300"/>
                                        <p:tgtEl>
                                          <p:spTgt spid="7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up)">
                                      <p:cBhvr>
                                        <p:cTn id="13" dur="3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300"/>
                                        <p:tgtEl>
                                          <p:spTgt spid="6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600"/>
                                        <p:tgtEl>
                                          <p:spTgt spid="62"/>
                                        </p:tgtEl>
                                      </p:cBhvr>
                                    </p:animEffect>
                                    <p:anim calcmode="lin" valueType="num">
                                      <p:cBhvr>
                                        <p:cTn id="22" dur="600" fill="hold"/>
                                        <p:tgtEl>
                                          <p:spTgt spid="62"/>
                                        </p:tgtEl>
                                        <p:attrNameLst>
                                          <p:attrName>ppt_x</p:attrName>
                                        </p:attrNameLst>
                                      </p:cBhvr>
                                      <p:tavLst>
                                        <p:tav tm="0">
                                          <p:val>
                                            <p:strVal val="#ppt_x"/>
                                          </p:val>
                                        </p:tav>
                                        <p:tav tm="100000">
                                          <p:val>
                                            <p:strVal val="#ppt_x"/>
                                          </p:val>
                                        </p:tav>
                                      </p:tavLst>
                                    </p:anim>
                                    <p:anim calcmode="lin" valueType="num">
                                      <p:cBhvr>
                                        <p:cTn id="23" dur="600" fill="hold"/>
                                        <p:tgtEl>
                                          <p:spTgt spid="6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300" fill="hold"/>
                                        <p:tgtEl>
                                          <p:spTgt spid="5"/>
                                        </p:tgtEl>
                                        <p:attrNameLst>
                                          <p:attrName>ppt_w</p:attrName>
                                        </p:attrNameLst>
                                      </p:cBhvr>
                                      <p:tavLst>
                                        <p:tav tm="0">
                                          <p:val>
                                            <p:fltVal val="0"/>
                                          </p:val>
                                        </p:tav>
                                        <p:tav tm="100000">
                                          <p:val>
                                            <p:strVal val="#ppt_w"/>
                                          </p:val>
                                        </p:tav>
                                      </p:tavLst>
                                    </p:anim>
                                    <p:anim calcmode="lin" valueType="num">
                                      <p:cBhvr>
                                        <p:cTn id="28" dur="300" fill="hold"/>
                                        <p:tgtEl>
                                          <p:spTgt spid="5"/>
                                        </p:tgtEl>
                                        <p:attrNameLst>
                                          <p:attrName>ppt_h</p:attrName>
                                        </p:attrNameLst>
                                      </p:cBhvr>
                                      <p:tavLst>
                                        <p:tav tm="0">
                                          <p:val>
                                            <p:fltVal val="0"/>
                                          </p:val>
                                        </p:tav>
                                        <p:tav tm="100000">
                                          <p:val>
                                            <p:strVal val="#ppt_h"/>
                                          </p:val>
                                        </p:tav>
                                      </p:tavLst>
                                    </p:anim>
                                    <p:animEffect transition="in" filter="fade">
                                      <p:cBhvr>
                                        <p:cTn id="29" dur="300"/>
                                        <p:tgtEl>
                                          <p:spTgt spid="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up)">
                                      <p:cBhvr>
                                        <p:cTn id="33" dur="300"/>
                                        <p:tgtEl>
                                          <p:spTgt spid="2"/>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300"/>
                                        <p:tgtEl>
                                          <p:spTgt spid="4"/>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600"/>
                                        <p:tgtEl>
                                          <p:spTgt spid="3"/>
                                        </p:tgtEl>
                                      </p:cBhvr>
                                    </p:animEffect>
                                    <p:anim calcmode="lin" valueType="num">
                                      <p:cBhvr>
                                        <p:cTn id="42" dur="600" fill="hold"/>
                                        <p:tgtEl>
                                          <p:spTgt spid="3"/>
                                        </p:tgtEl>
                                        <p:attrNameLst>
                                          <p:attrName>ppt_x</p:attrName>
                                        </p:attrNameLst>
                                      </p:cBhvr>
                                      <p:tavLst>
                                        <p:tav tm="0">
                                          <p:val>
                                            <p:strVal val="#ppt_x"/>
                                          </p:val>
                                        </p:tav>
                                        <p:tav tm="100000">
                                          <p:val>
                                            <p:strVal val="#ppt_x"/>
                                          </p:val>
                                        </p:tav>
                                      </p:tavLst>
                                    </p:anim>
                                    <p:anim calcmode="lin" valueType="num">
                                      <p:cBhvr>
                                        <p:cTn id="43" dur="6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p:bldP spid="63" grpId="0" bldLvl="0" animBg="1"/>
      <p:bldP spid="72" grpId="0" bldLvl="0" animBg="1"/>
      <p:bldP spid="2" grpId="0" bldLvl="0" animBg="1"/>
      <p:bldP spid="3" grpId="0"/>
      <p:bldP spid="4" grpId="0" bldLvl="0" animBg="1"/>
      <p:bldP spid="5" grpId="0" bldLvl="0" animBg="1"/>
    </p:bldLst>
  </p:timing>
</p:sld>
</file>

<file path=ppt/tags/tag1.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0.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5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57.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58.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62.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63.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64.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69.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7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7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77.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78.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82.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83.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87.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88.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9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97.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98.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02.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03.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04.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08.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09.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12.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13.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22.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23.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24.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27.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28.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29.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32.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33.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3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37.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45.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4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47.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5.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250.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5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52.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55.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5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6.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260.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6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7.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270.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7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72.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7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77.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78.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8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82.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83.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8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87.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88.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95.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9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97.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3.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30.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300.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301.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302.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ISPRING_PRESENTATION_TITLE" val="清新简约教育教学课程设计教师说课PPT"/>
  <p:tag name="commondata" val="eyJoZGlkIjoiOWI0ZmM1NWJlMzdjYjJlMTg2MmJjNmZjNGZkMzEwYzEifQ=="/>
</p:tagLst>
</file>

<file path=ppt/tags/tag34.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35.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36.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37.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4.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40.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41.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42.xml><?xml version="1.0" encoding="utf-8"?>
<p:tagLst xmlns:p="http://schemas.openxmlformats.org/presentationml/2006/main">
  <p:tag name="KSO_WM_BEAUTIFY_FLAG" val=""/>
  <p:tag name="KSO_WM_DIAGRAM_VIRTUALLY_FRAME" val="{&quot;height&quot;:148.0223622047244,&quot;left&quot;:27.523228346456687,&quot;top&quot;:126.62763779527559,&quot;width&quot;:652.6267716535433}"/>
</p:tagLst>
</file>

<file path=ppt/tags/tag43.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44.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45.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46.xml><?xml version="1.0" encoding="utf-8"?>
<p:tagLst xmlns:p="http://schemas.openxmlformats.org/presentationml/2006/main">
  <p:tag name="KSO_WM_BEAUTIFY_FLAG" val=""/>
  <p:tag name="KSO_WM_DIAGRAM_VIRTUALLY_FRAME" val="{&quot;height&quot;:257.42236220472444,&quot;left&quot;:19.723228346456693,&quot;top&quot;:82.32763779527559,&quot;width&quot;:435.42677165354337}"/>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49.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5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1.xml><?xml version="1.0" encoding="utf-8"?>
<p:tagLst xmlns:p="http://schemas.openxmlformats.org/presentationml/2006/main">
  <p:tag name="KSO_WM_BEAUTIFY_FLAG" val=""/>
  <p:tag name="KSO_WM_DIAGRAM_VIRTUALLY_FRAME" val="{&quot;height&quot;:267.4085826771653,&quot;left&quot;:89.9920472440945,&quot;top&quot;:100.44141732283465,&quot;width&quot;:601.4579527559056}"/>
</p:tagLst>
</file>

<file path=ppt/tags/tag52.xml><?xml version="1.0" encoding="utf-8"?>
<p:tagLst xmlns:p="http://schemas.openxmlformats.org/presentationml/2006/main">
  <p:tag name="KSO_WM_BEAUTIFY_FLAG" val=""/>
  <p:tag name="KSO_WM_DIAGRAM_VIRTUALLY_FRAME" val="{&quot;height&quot;:267.4085826771653,&quot;left&quot;:89.9920472440945,&quot;top&quot;:100.44141732283465,&quot;width&quot;:601.4579527559056}"/>
</p:tagLst>
</file>

<file path=ppt/tags/tag53.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5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56.xml><?xml version="1.0" encoding="utf-8"?>
<p:tagLst xmlns:p="http://schemas.openxmlformats.org/presentationml/2006/main">
  <p:tag name="KSO_WM_BEAUTIFY_FLAG" val=""/>
  <p:tag name="KSO_WM_DIAGRAM_VIRTUALLY_FRAME" val="{&quot;height&quot;:267.4085826771653,&quot;left&quot;:89.9920472440945,&quot;top&quot;:100.44141732283465,&quot;width&quot;:601.4579527559056}"/>
</p:tagLst>
</file>

<file path=ppt/tags/tag57.xml><?xml version="1.0" encoding="utf-8"?>
<p:tagLst xmlns:p="http://schemas.openxmlformats.org/presentationml/2006/main">
  <p:tag name="KSO_WM_BEAUTIFY_FLAG" val=""/>
  <p:tag name="KSO_WM_DIAGRAM_VIRTUALLY_FRAME" val="{&quot;height&quot;:267.4085826771653,&quot;left&quot;:89.9920472440945,&quot;top&quot;:100.44141732283465,&quot;width&quot;:601.4579527559056}"/>
</p:tagLst>
</file>

<file path=ppt/tags/tag58.xml><?xml version="1.0" encoding="utf-8"?>
<p:tagLst xmlns:p="http://schemas.openxmlformats.org/presentationml/2006/main">
  <p:tag name="KSO_WM_BEAUTIFY_FLAG" val=""/>
  <p:tag name="KSO_WM_DIAGRAM_VIRTUALLY_FRAME" val="{&quot;height&quot;:267.4085826771653,&quot;left&quot;:89.9920472440945,&quot;top&quot;:100.44141732283465,&quot;width&quot;:601.4579527559056}"/>
</p:tagLst>
</file>

<file path=ppt/tags/tag59.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6.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60.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67.xml><?xml version="1.0" encoding="utf-8"?>
<p:tagLst xmlns:p="http://schemas.openxmlformats.org/presentationml/2006/main">
  <p:tag name="KSO_WM_DIAGRAM_VIRTUALLY_FRAME" val="{&quot;height&quot;:267.4085826771653,&quot;left&quot;:89.9920472440945,&quot;top&quot;:100.44141732283465,&quot;width&quot;:601.4579527559056}"/>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70.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71.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7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73.xml><?xml version="1.0" encoding="utf-8"?>
<p:tagLst xmlns:p="http://schemas.openxmlformats.org/presentationml/2006/main">
  <p:tag name="KSO_WM_BEAUTIFY_FLAG" val=""/>
  <p:tag name="KSO_WM_DIAGRAM_VIRTUALLY_FRAME" val="{&quot;height&quot;:284.9,&quot;left&quot;:89.9920472440945,&quot;top&quot;:82.95,&quot;width&quot;:601.4579527559056}"/>
</p:tagLst>
</file>

<file path=ppt/tags/tag74.xml><?xml version="1.0" encoding="utf-8"?>
<p:tagLst xmlns:p="http://schemas.openxmlformats.org/presentationml/2006/main">
  <p:tag name="KSO_WM_BEAUTIFY_FLAG" val=""/>
  <p:tag name="KSO_WM_DIAGRAM_VIRTUALLY_FRAME" val="{&quot;height&quot;:284.9,&quot;left&quot;:89.9920472440945,&quot;top&quot;:82.95,&quot;width&quot;:601.4579527559056}"/>
</p:tagLst>
</file>

<file path=ppt/tags/tag75.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7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7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78.xml><?xml version="1.0" encoding="utf-8"?>
<p:tagLst xmlns:p="http://schemas.openxmlformats.org/presentationml/2006/main">
  <p:tag name="KSO_WM_BEAUTIFY_FLAG" val=""/>
  <p:tag name="KSO_WM_DIAGRAM_VIRTUALLY_FRAME" val="{&quot;height&quot;:284.9,&quot;left&quot;:89.9920472440945,&quot;top&quot;:82.95,&quot;width&quot;:601.4579527559056}"/>
</p:tagLst>
</file>

<file path=ppt/tags/tag79.xml><?xml version="1.0" encoding="utf-8"?>
<p:tagLst xmlns:p="http://schemas.openxmlformats.org/presentationml/2006/main">
  <p:tag name="KSO_WM_BEAUTIFY_FLAG" val=""/>
  <p:tag name="KSO_WM_DIAGRAM_VIRTUALLY_FRAME" val="{&quot;height&quot;:284.9,&quot;left&quot;:89.9920472440945,&quot;top&quot;:82.95,&quot;width&quot;:601.4579527559056}"/>
</p:tagLst>
</file>

<file path=ppt/tags/tag8.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80.xml><?xml version="1.0" encoding="utf-8"?>
<p:tagLst xmlns:p="http://schemas.openxmlformats.org/presentationml/2006/main">
  <p:tag name="KSO_WM_BEAUTIFY_FLAG" val=""/>
  <p:tag name="KSO_WM_DIAGRAM_VIRTUALLY_FRAME" val="{&quot;height&quot;:284.9,&quot;left&quot;:89.9920472440945,&quot;top&quot;:82.95,&quot;width&quot;:601.4579527559056}"/>
</p:tagLst>
</file>

<file path=ppt/tags/tag81.xml><?xml version="1.0" encoding="utf-8"?>
<p:tagLst xmlns:p="http://schemas.openxmlformats.org/presentationml/2006/main">
  <p:tag name="KSO_WM_DIAGRAM_VIRTUALLY_FRAME" val="{&quot;height&quot;:243.78448818897635,&quot;left&quot;:89.9920472440945,&quot;top&quot;:100.44141732283465,&quot;width&quot;:582.2579527559055}"/>
</p:tagLst>
</file>

<file path=ppt/tags/tag82.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3.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4.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5.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6.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7.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8.xml><?xml version="1.0" encoding="utf-8"?>
<p:tagLst xmlns:p="http://schemas.openxmlformats.org/presentationml/2006/main">
  <p:tag name="KSO_WM_BEAUTIFY_FLAG" val=""/>
  <p:tag name="KSO_WM_DIAGRAM_VIRTUALLY_FRAME" val="{&quot;height&quot;:243.78448818897635,&quot;left&quot;:89.9920472440945,&quot;top&quot;:100.44141732283465,&quot;width&quot;:582.2579527559055}"/>
</p:tagLst>
</file>

<file path=ppt/tags/tag89.xml><?xml version="1.0" encoding="utf-8"?>
<p:tagLst xmlns:p="http://schemas.openxmlformats.org/presentationml/2006/main">
  <p:tag name="KSO_WM_DIAGRAM_VIRTUALLY_FRAME" val="{&quot;height&quot;:284.9,&quot;left&quot;:89.9920472440945,&quot;top&quot;:82.95,&quot;width&quot;:601.4579527559056}"/>
</p:tagLst>
</file>

<file path=ppt/tags/tag9.xml><?xml version="1.0" encoding="utf-8"?>
<p:tagLst xmlns:p="http://schemas.openxmlformats.org/presentationml/2006/main">
  <p:tag name="KSO_WM_BEAUTIFY_FLAG" val=""/>
  <p:tag name="KSO_WM_DIAGRAM_VIRTUALLY_FRAME" val="{&quot;height&quot;:290.552755905512,&quot;left&quot;:21.458188976377947,&quot;top&quot;:76.47149606299213,&quot;width&quot;:671.491811023622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87">
      <a:dk1>
        <a:sysClr val="windowText" lastClr="000000"/>
      </a:dk1>
      <a:lt1>
        <a:sysClr val="window" lastClr="FFFFFF"/>
      </a:lt1>
      <a:dk2>
        <a:srgbClr val="195D5C"/>
      </a:dk2>
      <a:lt2>
        <a:srgbClr val="EEECE1"/>
      </a:lt2>
      <a:accent1>
        <a:srgbClr val="217977"/>
      </a:accent1>
      <a:accent2>
        <a:srgbClr val="595959"/>
      </a:accent2>
      <a:accent3>
        <a:srgbClr val="A5A5A5"/>
      </a:accent3>
      <a:accent4>
        <a:srgbClr val="A5A5A5"/>
      </a:accent4>
      <a:accent5>
        <a:srgbClr val="A5A5A5"/>
      </a:accent5>
      <a:accent6>
        <a:srgbClr val="A5A5A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17269</Words>
  <Application>WPS 演示</Application>
  <PresentationFormat>全屏显示(16:9)</PresentationFormat>
  <Paragraphs>846</Paragraphs>
  <Slides>77</Slides>
  <Notes>27</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77</vt:i4>
      </vt:variant>
    </vt:vector>
  </HeadingPairs>
  <TitlesOfParts>
    <vt:vector size="88" baseType="lpstr">
      <vt:lpstr>Arial</vt:lpstr>
      <vt:lpstr>宋体</vt:lpstr>
      <vt:lpstr>Wingdings</vt:lpstr>
      <vt:lpstr>Calibri</vt:lpstr>
      <vt:lpstr>微软雅黑</vt:lpstr>
      <vt:lpstr>黑体</vt:lpstr>
      <vt:lpstr>等线</vt:lpstr>
      <vt:lpstr>Arial Unicode MS</vt:lpstr>
      <vt:lpstr>等线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清新简约教育教学课程设计教师说课PPT</dc:title>
  <dc:creator/>
  <cp:lastModifiedBy>夏</cp:lastModifiedBy>
  <cp:revision>85</cp:revision>
  <dcterms:created xsi:type="dcterms:W3CDTF">2025-01-10T08:26:00Z</dcterms:created>
  <dcterms:modified xsi:type="dcterms:W3CDTF">2025-01-15T11:38:16Z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F56B7B6A044FCC6487427E6721A4F4D4_42</vt:lpwstr>
  </property>
  <property fmtid="{D5CDD505-2E9C-101B-9397-08002B2CF9AE}" pid="3" name="KSOProductBuildVer">
    <vt:lpwstr>2052-12.1.0.16388</vt:lpwstr>
  </property>
</Properties>
</file>