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56" r:id="rId4"/>
    <p:sldId id="257" r:id="rId6"/>
    <p:sldId id="306" r:id="rId7"/>
    <p:sldId id="382" r:id="rId8"/>
    <p:sldId id="307" r:id="rId9"/>
    <p:sldId id="333" r:id="rId10"/>
    <p:sldId id="423" r:id="rId11"/>
    <p:sldId id="424" r:id="rId12"/>
    <p:sldId id="425" r:id="rId13"/>
    <p:sldId id="426" r:id="rId14"/>
    <p:sldId id="427" r:id="rId15"/>
    <p:sldId id="428" r:id="rId16"/>
    <p:sldId id="429" r:id="rId17"/>
    <p:sldId id="430" r:id="rId18"/>
    <p:sldId id="359" r:id="rId19"/>
    <p:sldId id="344" r:id="rId20"/>
    <p:sldId id="431" r:id="rId21"/>
    <p:sldId id="432" r:id="rId22"/>
    <p:sldId id="433" r:id="rId23"/>
    <p:sldId id="434" r:id="rId24"/>
    <p:sldId id="435" r:id="rId25"/>
    <p:sldId id="436" r:id="rId26"/>
    <p:sldId id="360" r:id="rId27"/>
    <p:sldId id="385" r:id="rId28"/>
    <p:sldId id="334" r:id="rId29"/>
    <p:sldId id="437" r:id="rId30"/>
    <p:sldId id="438" r:id="rId31"/>
    <p:sldId id="439" r:id="rId32"/>
    <p:sldId id="440" r:id="rId33"/>
    <p:sldId id="441" r:id="rId34"/>
    <p:sldId id="442" r:id="rId35"/>
    <p:sldId id="443" r:id="rId36"/>
    <p:sldId id="444" r:id="rId37"/>
    <p:sldId id="445" r:id="rId38"/>
    <p:sldId id="446" r:id="rId39"/>
    <p:sldId id="447" r:id="rId40"/>
    <p:sldId id="448" r:id="rId41"/>
    <p:sldId id="449" r:id="rId42"/>
    <p:sldId id="450" r:id="rId43"/>
    <p:sldId id="452" r:id="rId44"/>
    <p:sldId id="453" r:id="rId45"/>
    <p:sldId id="451" r:id="rId46"/>
    <p:sldId id="454" r:id="rId47"/>
    <p:sldId id="455" r:id="rId48"/>
    <p:sldId id="456" r:id="rId49"/>
    <p:sldId id="457" r:id="rId50"/>
    <p:sldId id="458" r:id="rId51"/>
    <p:sldId id="459" r:id="rId52"/>
    <p:sldId id="460" r:id="rId53"/>
    <p:sldId id="461" r:id="rId54"/>
    <p:sldId id="467" r:id="rId55"/>
    <p:sldId id="464" r:id="rId56"/>
    <p:sldId id="468" r:id="rId57"/>
    <p:sldId id="465" r:id="rId58"/>
    <p:sldId id="466" r:id="rId59"/>
    <p:sldId id="308" r:id="rId60"/>
    <p:sldId id="343" r:id="rId61"/>
    <p:sldId id="419" r:id="rId62"/>
    <p:sldId id="338" r:id="rId63"/>
    <p:sldId id="292" r:id="rId64"/>
  </p:sldIdLst>
  <p:sldSz cx="9144000" cy="5143500" type="screen16x9"/>
  <p:notesSz cx="6858000" cy="9144000"/>
  <p:custDataLst>
    <p:tags r:id="rId68"/>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5D5C"/>
    <a:srgbClr val="CAD4D4"/>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0" d="100"/>
          <a:sy n="140" d="100"/>
        </p:scale>
        <p:origin x="282" y="10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8" Type="http://schemas.openxmlformats.org/officeDocument/2006/relationships/tags" Target="tags/tag491.xml"/><Relationship Id="rId67" Type="http://schemas.openxmlformats.org/officeDocument/2006/relationships/tableStyles" Target="tableStyles.xml"/><Relationship Id="rId66" Type="http://schemas.openxmlformats.org/officeDocument/2006/relationships/viewProps" Target="viewProps.xml"/><Relationship Id="rId65" Type="http://schemas.openxmlformats.org/officeDocument/2006/relationships/presProps" Target="presProps.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C8A8B0-57A6-4B23-957B-32A0EF62DBF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C5B591-B820-4404-A2EE-0481BC8BD39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628650" y="273844"/>
            <a:ext cx="5800725" cy="4358879"/>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F1F1F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1F1F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1F1F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2875"/>
            <a:ext cx="9144000" cy="5117749"/>
          </a:xfrm>
          <a:prstGeom prst="rect">
            <a:avLst/>
          </a:prstGeom>
        </p:spPr>
      </p:pic>
      <p:sp>
        <p:nvSpPr>
          <p:cNvPr id="4" name="文本框 3"/>
          <p:cNvSpPr txBox="1"/>
          <p:nvPr userDrawn="1"/>
        </p:nvSpPr>
        <p:spPr>
          <a:xfrm>
            <a:off x="355600" y="292100"/>
            <a:ext cx="1210588" cy="400110"/>
          </a:xfrm>
          <a:prstGeom prst="rect">
            <a:avLst/>
          </a:prstGeom>
          <a:noFill/>
        </p:spPr>
        <p:txBody>
          <a:bodyPr wrap="none" rtlCol="0">
            <a:spAutoFit/>
          </a:bodyPr>
          <a:lstStyle/>
          <a:p>
            <a:r>
              <a:rPr lang="zh-CN" altLang="en-US" sz="2000" dirty="0"/>
              <a:t>学校名称</a:t>
            </a:r>
            <a:endParaRPr lang="zh-CN" altLang="en-US" sz="20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628650" y="1369219"/>
            <a:ext cx="3886200" cy="3263504"/>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4629150" y="1369219"/>
            <a:ext cx="3886200" cy="3263504"/>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629842" y="1878806"/>
            <a:ext cx="3868340" cy="2763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4629150" y="1878806"/>
            <a:ext cx="3887391" cy="2763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xml"/><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xml"/><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xml"/><Relationship Id="rId2" Type="http://schemas.openxmlformats.org/officeDocument/2006/relationships/tags" Target="../tags/tag28.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9" Type="http://schemas.openxmlformats.org/officeDocument/2006/relationships/tags" Target="../tags/tag36.xml"/><Relationship Id="rId8" Type="http://schemas.openxmlformats.org/officeDocument/2006/relationships/tags" Target="../tags/tag35.xml"/><Relationship Id="rId7" Type="http://schemas.openxmlformats.org/officeDocument/2006/relationships/tags" Target="../tags/tag34.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1" Type="http://schemas.openxmlformats.org/officeDocument/2006/relationships/notesSlide" Target="../notesSlides/notesSlide14.xml"/><Relationship Id="rId10" Type="http://schemas.openxmlformats.org/officeDocument/2006/relationships/slideLayout" Target="../slideLayouts/slideLayout1.xml"/><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9" Type="http://schemas.openxmlformats.org/officeDocument/2006/relationships/tags" Target="../tags/tag44.xml"/><Relationship Id="rId8" Type="http://schemas.openxmlformats.org/officeDocument/2006/relationships/tags" Target="../tags/tag43.xml"/><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7" Type="http://schemas.openxmlformats.org/officeDocument/2006/relationships/slideLayout" Target="../slideLayouts/slideLayout2.xml"/><Relationship Id="rId36" Type="http://schemas.openxmlformats.org/officeDocument/2006/relationships/tags" Target="../tags/tag71.xml"/><Relationship Id="rId35" Type="http://schemas.openxmlformats.org/officeDocument/2006/relationships/tags" Target="../tags/tag70.xml"/><Relationship Id="rId34" Type="http://schemas.openxmlformats.org/officeDocument/2006/relationships/tags" Target="../tags/tag69.xml"/><Relationship Id="rId33" Type="http://schemas.openxmlformats.org/officeDocument/2006/relationships/tags" Target="../tags/tag68.xml"/><Relationship Id="rId32" Type="http://schemas.openxmlformats.org/officeDocument/2006/relationships/tags" Target="../tags/tag67.xml"/><Relationship Id="rId31" Type="http://schemas.openxmlformats.org/officeDocument/2006/relationships/tags" Target="../tags/tag66.xml"/><Relationship Id="rId30" Type="http://schemas.openxmlformats.org/officeDocument/2006/relationships/tags" Target="../tags/tag65.xml"/><Relationship Id="rId3" Type="http://schemas.openxmlformats.org/officeDocument/2006/relationships/tags" Target="../tags/tag38.xml"/><Relationship Id="rId29" Type="http://schemas.openxmlformats.org/officeDocument/2006/relationships/tags" Target="../tags/tag64.xml"/><Relationship Id="rId28" Type="http://schemas.openxmlformats.org/officeDocument/2006/relationships/tags" Target="../tags/tag63.xml"/><Relationship Id="rId27" Type="http://schemas.openxmlformats.org/officeDocument/2006/relationships/tags" Target="../tags/tag62.xml"/><Relationship Id="rId26" Type="http://schemas.openxmlformats.org/officeDocument/2006/relationships/tags" Target="../tags/tag61.xml"/><Relationship Id="rId25" Type="http://schemas.openxmlformats.org/officeDocument/2006/relationships/tags" Target="../tags/tag60.xml"/><Relationship Id="rId24" Type="http://schemas.openxmlformats.org/officeDocument/2006/relationships/tags" Target="../tags/tag59.xml"/><Relationship Id="rId23" Type="http://schemas.openxmlformats.org/officeDocument/2006/relationships/tags" Target="../tags/tag58.xml"/><Relationship Id="rId22" Type="http://schemas.openxmlformats.org/officeDocument/2006/relationships/tags" Target="../tags/tag57.xml"/><Relationship Id="rId21" Type="http://schemas.openxmlformats.org/officeDocument/2006/relationships/tags" Target="../tags/tag56.xml"/><Relationship Id="rId20" Type="http://schemas.openxmlformats.org/officeDocument/2006/relationships/tags" Target="../tags/tag55.xml"/><Relationship Id="rId2" Type="http://schemas.openxmlformats.org/officeDocument/2006/relationships/tags" Target="../tags/tag37.xml"/><Relationship Id="rId19" Type="http://schemas.openxmlformats.org/officeDocument/2006/relationships/tags" Target="../tags/tag54.xml"/><Relationship Id="rId18" Type="http://schemas.openxmlformats.org/officeDocument/2006/relationships/tags" Target="../tags/tag53.xml"/><Relationship Id="rId17" Type="http://schemas.openxmlformats.org/officeDocument/2006/relationships/tags" Target="../tags/tag52.xml"/><Relationship Id="rId16" Type="http://schemas.openxmlformats.org/officeDocument/2006/relationships/tags" Target="../tags/tag51.xml"/><Relationship Id="rId15" Type="http://schemas.openxmlformats.org/officeDocument/2006/relationships/tags" Target="../tags/tag50.xml"/><Relationship Id="rId14" Type="http://schemas.openxmlformats.org/officeDocument/2006/relationships/tags" Target="../tags/tag49.xml"/><Relationship Id="rId13" Type="http://schemas.openxmlformats.org/officeDocument/2006/relationships/tags" Target="../tags/tag48.xml"/><Relationship Id="rId12" Type="http://schemas.openxmlformats.org/officeDocument/2006/relationships/tags" Target="../tags/tag47.xml"/><Relationship Id="rId11" Type="http://schemas.openxmlformats.org/officeDocument/2006/relationships/tags" Target="../tags/tag46.xml"/><Relationship Id="rId10" Type="http://schemas.openxmlformats.org/officeDocument/2006/relationships/tags" Target="../tags/tag45.xml"/><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2" Type="http://schemas.openxmlformats.org/officeDocument/2006/relationships/notesSlide" Target="../notesSlides/notesSlide15.xml"/><Relationship Id="rId11" Type="http://schemas.openxmlformats.org/officeDocument/2006/relationships/slideLayout" Target="../slideLayouts/slideLayout1.xml"/><Relationship Id="rId10" Type="http://schemas.openxmlformats.org/officeDocument/2006/relationships/tags" Target="../tags/tag80.xml"/><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9" Type="http://schemas.openxmlformats.org/officeDocument/2006/relationships/tags" Target="../tags/tag88.xml"/><Relationship Id="rId8" Type="http://schemas.openxmlformats.org/officeDocument/2006/relationships/tags" Target="../tags/tag87.xml"/><Relationship Id="rId7" Type="http://schemas.openxmlformats.org/officeDocument/2006/relationships/tags" Target="../tags/tag86.xml"/><Relationship Id="rId6" Type="http://schemas.openxmlformats.org/officeDocument/2006/relationships/tags" Target="../tags/tag85.xml"/><Relationship Id="rId5" Type="http://schemas.openxmlformats.org/officeDocument/2006/relationships/tags" Target="../tags/tag84.xml"/><Relationship Id="rId4" Type="http://schemas.openxmlformats.org/officeDocument/2006/relationships/tags" Target="../tags/tag83.xml"/><Relationship Id="rId3" Type="http://schemas.openxmlformats.org/officeDocument/2006/relationships/tags" Target="../tags/tag82.xml"/><Relationship Id="rId23" Type="http://schemas.openxmlformats.org/officeDocument/2006/relationships/notesSlide" Target="../notesSlides/notesSlide16.xml"/><Relationship Id="rId22" Type="http://schemas.openxmlformats.org/officeDocument/2006/relationships/slideLayout" Target="../slideLayouts/slideLayout1.xml"/><Relationship Id="rId21" Type="http://schemas.openxmlformats.org/officeDocument/2006/relationships/tags" Target="../tags/tag99.xml"/><Relationship Id="rId20" Type="http://schemas.openxmlformats.org/officeDocument/2006/relationships/tags" Target="../tags/tag98.xml"/><Relationship Id="rId2" Type="http://schemas.openxmlformats.org/officeDocument/2006/relationships/tags" Target="../tags/tag81.xml"/><Relationship Id="rId19" Type="http://schemas.openxmlformats.org/officeDocument/2006/relationships/tags" Target="../tags/tag97.xml"/><Relationship Id="rId18" Type="http://schemas.openxmlformats.org/officeDocument/2006/relationships/tags" Target="../tags/tag96.xml"/><Relationship Id="rId17" Type="http://schemas.openxmlformats.org/officeDocument/2006/relationships/tags" Target="../tags/tag95.xml"/><Relationship Id="rId16" Type="http://schemas.openxmlformats.org/officeDocument/2006/relationships/tags" Target="../tags/tag94.xml"/><Relationship Id="rId15" Type="http://schemas.openxmlformats.org/officeDocument/2006/relationships/tags" Target="../tags/tag93.xml"/><Relationship Id="rId14" Type="http://schemas.openxmlformats.org/officeDocument/2006/relationships/tags" Target="../tags/tag92.xml"/><Relationship Id="rId13" Type="http://schemas.openxmlformats.org/officeDocument/2006/relationships/tags" Target="../tags/tag91.xml"/><Relationship Id="rId12" Type="http://schemas.openxmlformats.org/officeDocument/2006/relationships/tags" Target="../tags/tag90.xml"/><Relationship Id="rId11" Type="http://schemas.openxmlformats.org/officeDocument/2006/relationships/tags" Target="../tags/tag89.xml"/><Relationship Id="rId10" Type="http://schemas.openxmlformats.org/officeDocument/2006/relationships/image" Target="../media/image4.png"/><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tags" Target="../tags/tag106.xml"/><Relationship Id="rId7" Type="http://schemas.openxmlformats.org/officeDocument/2006/relationships/tags" Target="../tags/tag105.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tags" Target="../tags/tag101.xml"/><Relationship Id="rId23" Type="http://schemas.openxmlformats.org/officeDocument/2006/relationships/notesSlide" Target="../notesSlides/notesSlide17.xml"/><Relationship Id="rId22" Type="http://schemas.openxmlformats.org/officeDocument/2006/relationships/slideLayout" Target="../slideLayouts/slideLayout1.xml"/><Relationship Id="rId21" Type="http://schemas.openxmlformats.org/officeDocument/2006/relationships/tags" Target="../tags/tag118.xml"/><Relationship Id="rId20" Type="http://schemas.openxmlformats.org/officeDocument/2006/relationships/tags" Target="../tags/tag117.xml"/><Relationship Id="rId2" Type="http://schemas.openxmlformats.org/officeDocument/2006/relationships/tags" Target="../tags/tag100.xml"/><Relationship Id="rId19" Type="http://schemas.openxmlformats.org/officeDocument/2006/relationships/tags" Target="../tags/tag116.xml"/><Relationship Id="rId18" Type="http://schemas.openxmlformats.org/officeDocument/2006/relationships/tags" Target="../tags/tag115.xml"/><Relationship Id="rId17" Type="http://schemas.openxmlformats.org/officeDocument/2006/relationships/tags" Target="../tags/tag114.xml"/><Relationship Id="rId16" Type="http://schemas.openxmlformats.org/officeDocument/2006/relationships/tags" Target="../tags/tag113.xml"/><Relationship Id="rId15" Type="http://schemas.openxmlformats.org/officeDocument/2006/relationships/tags" Target="../tags/tag112.xml"/><Relationship Id="rId14" Type="http://schemas.openxmlformats.org/officeDocument/2006/relationships/tags" Target="../tags/tag111.xml"/><Relationship Id="rId13" Type="http://schemas.openxmlformats.org/officeDocument/2006/relationships/tags" Target="../tags/tag110.xml"/><Relationship Id="rId12" Type="http://schemas.openxmlformats.org/officeDocument/2006/relationships/tags" Target="../tags/tag109.xml"/><Relationship Id="rId11" Type="http://schemas.openxmlformats.org/officeDocument/2006/relationships/tags" Target="../tags/tag108.xml"/><Relationship Id="rId10" Type="http://schemas.openxmlformats.org/officeDocument/2006/relationships/image" Target="../media/image4.png"/><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9" Type="http://schemas.openxmlformats.org/officeDocument/2006/relationships/tags" Target="../tags/tag126.xml"/><Relationship Id="rId8" Type="http://schemas.openxmlformats.org/officeDocument/2006/relationships/tags" Target="../tags/tag125.xml"/><Relationship Id="rId7" Type="http://schemas.openxmlformats.org/officeDocument/2006/relationships/tags" Target="../tags/tag124.xml"/><Relationship Id="rId6" Type="http://schemas.openxmlformats.org/officeDocument/2006/relationships/tags" Target="../tags/tag123.xml"/><Relationship Id="rId5" Type="http://schemas.openxmlformats.org/officeDocument/2006/relationships/tags" Target="../tags/tag122.xml"/><Relationship Id="rId4" Type="http://schemas.openxmlformats.org/officeDocument/2006/relationships/tags" Target="../tags/tag121.xml"/><Relationship Id="rId3" Type="http://schemas.openxmlformats.org/officeDocument/2006/relationships/tags" Target="../tags/tag120.xml"/><Relationship Id="rId23" Type="http://schemas.openxmlformats.org/officeDocument/2006/relationships/notesSlide" Target="../notesSlides/notesSlide18.xml"/><Relationship Id="rId22" Type="http://schemas.openxmlformats.org/officeDocument/2006/relationships/slideLayout" Target="../slideLayouts/slideLayout1.xml"/><Relationship Id="rId21" Type="http://schemas.openxmlformats.org/officeDocument/2006/relationships/tags" Target="../tags/tag137.xml"/><Relationship Id="rId20" Type="http://schemas.openxmlformats.org/officeDocument/2006/relationships/tags" Target="../tags/tag136.xml"/><Relationship Id="rId2" Type="http://schemas.openxmlformats.org/officeDocument/2006/relationships/tags" Target="../tags/tag119.xml"/><Relationship Id="rId19" Type="http://schemas.openxmlformats.org/officeDocument/2006/relationships/tags" Target="../tags/tag135.xml"/><Relationship Id="rId18" Type="http://schemas.openxmlformats.org/officeDocument/2006/relationships/tags" Target="../tags/tag134.xml"/><Relationship Id="rId17" Type="http://schemas.openxmlformats.org/officeDocument/2006/relationships/tags" Target="../tags/tag133.xml"/><Relationship Id="rId16" Type="http://schemas.openxmlformats.org/officeDocument/2006/relationships/tags" Target="../tags/tag132.xml"/><Relationship Id="rId15" Type="http://schemas.openxmlformats.org/officeDocument/2006/relationships/tags" Target="../tags/tag131.xml"/><Relationship Id="rId14" Type="http://schemas.openxmlformats.org/officeDocument/2006/relationships/tags" Target="../tags/tag130.xml"/><Relationship Id="rId13" Type="http://schemas.openxmlformats.org/officeDocument/2006/relationships/tags" Target="../tags/tag129.xml"/><Relationship Id="rId12" Type="http://schemas.openxmlformats.org/officeDocument/2006/relationships/tags" Target="../tags/tag128.xml"/><Relationship Id="rId11" Type="http://schemas.openxmlformats.org/officeDocument/2006/relationships/tags" Target="../tags/tag127.xml"/><Relationship Id="rId10" Type="http://schemas.openxmlformats.org/officeDocument/2006/relationships/image" Target="../media/image4.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9" Type="http://schemas.openxmlformats.org/officeDocument/2006/relationships/tags" Target="../tags/tag145.xml"/><Relationship Id="rId8" Type="http://schemas.openxmlformats.org/officeDocument/2006/relationships/tags" Target="../tags/tag144.xml"/><Relationship Id="rId7" Type="http://schemas.openxmlformats.org/officeDocument/2006/relationships/tags" Target="../tags/tag143.xml"/><Relationship Id="rId6" Type="http://schemas.openxmlformats.org/officeDocument/2006/relationships/tags" Target="../tags/tag142.xml"/><Relationship Id="rId5" Type="http://schemas.openxmlformats.org/officeDocument/2006/relationships/tags" Target="../tags/tag141.xml"/><Relationship Id="rId4" Type="http://schemas.openxmlformats.org/officeDocument/2006/relationships/tags" Target="../tags/tag140.xml"/><Relationship Id="rId3" Type="http://schemas.openxmlformats.org/officeDocument/2006/relationships/tags" Target="../tags/tag139.xml"/><Relationship Id="rId2" Type="http://schemas.openxmlformats.org/officeDocument/2006/relationships/tags" Target="../tags/tag138.xml"/><Relationship Id="rId11" Type="http://schemas.openxmlformats.org/officeDocument/2006/relationships/notesSlide" Target="../notesSlides/notesSlide19.xml"/><Relationship Id="rId10" Type="http://schemas.openxmlformats.org/officeDocument/2006/relationships/slideLayout" Target="../slideLayouts/slideLayout1.xml"/><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9" Type="http://schemas.openxmlformats.org/officeDocument/2006/relationships/tags" Target="../tags/tag153.xml"/><Relationship Id="rId8" Type="http://schemas.openxmlformats.org/officeDocument/2006/relationships/tags" Target="../tags/tag152.xml"/><Relationship Id="rId7" Type="http://schemas.openxmlformats.org/officeDocument/2006/relationships/tags" Target="../tags/tag151.xml"/><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1" Type="http://schemas.openxmlformats.org/officeDocument/2006/relationships/notesSlide" Target="../notesSlides/notesSlide20.xml"/><Relationship Id="rId10" Type="http://schemas.openxmlformats.org/officeDocument/2006/relationships/slideLayout" Target="../slideLayouts/slideLayout1.xml"/><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8" Type="http://schemas.openxmlformats.org/officeDocument/2006/relationships/notesSlide" Target="../notesSlides/notesSlide21.xml"/><Relationship Id="rId7" Type="http://schemas.openxmlformats.org/officeDocument/2006/relationships/slideLayout" Target="../slideLayouts/slideLayout1.xml"/><Relationship Id="rId6" Type="http://schemas.openxmlformats.org/officeDocument/2006/relationships/tags" Target="../tags/tag158.xml"/><Relationship Id="rId5" Type="http://schemas.openxmlformats.org/officeDocument/2006/relationships/tags" Target="../tags/tag157.xml"/><Relationship Id="rId4" Type="http://schemas.openxmlformats.org/officeDocument/2006/relationships/tags" Target="../tags/tag156.xml"/><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image" Target="../media/image1.jpe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xml"/><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image" Target="../media/image1.jpe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1.jpe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xml"/><Relationship Id="rId2" Type="http://schemas.openxmlformats.org/officeDocument/2006/relationships/tags" Target="../tags/tag161.xml"/><Relationship Id="rId1" Type="http://schemas.openxmlformats.org/officeDocument/2006/relationships/image" Target="../media/image1.jpeg"/></Relationships>
</file>

<file path=ppt/slides/_rels/slide26.xml.rels><?xml version="1.0" encoding="UTF-8" standalone="yes"?>
<Relationships xmlns="http://schemas.openxmlformats.org/package/2006/relationships"><Relationship Id="rId7" Type="http://schemas.openxmlformats.org/officeDocument/2006/relationships/notesSlide" Target="../notesSlides/notesSlide25.xml"/><Relationship Id="rId6" Type="http://schemas.openxmlformats.org/officeDocument/2006/relationships/slideLayout" Target="../slideLayouts/slideLayout1.xml"/><Relationship Id="rId5" Type="http://schemas.openxmlformats.org/officeDocument/2006/relationships/tags" Target="../tags/tag165.xml"/><Relationship Id="rId4" Type="http://schemas.openxmlformats.org/officeDocument/2006/relationships/tags" Target="../tags/tag164.xml"/><Relationship Id="rId3" Type="http://schemas.openxmlformats.org/officeDocument/2006/relationships/tags" Target="../tags/tag163.xml"/><Relationship Id="rId2" Type="http://schemas.openxmlformats.org/officeDocument/2006/relationships/tags" Target="../tags/tag162.xml"/><Relationship Id="rId1" Type="http://schemas.openxmlformats.org/officeDocument/2006/relationships/image" Target="../media/image1.jpeg"/></Relationships>
</file>

<file path=ppt/slides/_rels/slide27.xml.rels><?xml version="1.0" encoding="UTF-8" standalone="yes"?>
<Relationships xmlns="http://schemas.openxmlformats.org/package/2006/relationships"><Relationship Id="rId9" Type="http://schemas.openxmlformats.org/officeDocument/2006/relationships/tags" Target="../tags/tag173.xml"/><Relationship Id="rId8" Type="http://schemas.openxmlformats.org/officeDocument/2006/relationships/tags" Target="../tags/tag172.xml"/><Relationship Id="rId7" Type="http://schemas.openxmlformats.org/officeDocument/2006/relationships/tags" Target="../tags/tag171.xml"/><Relationship Id="rId6" Type="http://schemas.openxmlformats.org/officeDocument/2006/relationships/tags" Target="../tags/tag170.xml"/><Relationship Id="rId5" Type="http://schemas.openxmlformats.org/officeDocument/2006/relationships/tags" Target="../tags/tag169.xml"/><Relationship Id="rId4" Type="http://schemas.openxmlformats.org/officeDocument/2006/relationships/tags" Target="../tags/tag168.xml"/><Relationship Id="rId39" Type="http://schemas.openxmlformats.org/officeDocument/2006/relationships/slideLayout" Target="../slideLayouts/slideLayout2.xml"/><Relationship Id="rId38" Type="http://schemas.openxmlformats.org/officeDocument/2006/relationships/tags" Target="../tags/tag202.xml"/><Relationship Id="rId37" Type="http://schemas.openxmlformats.org/officeDocument/2006/relationships/tags" Target="../tags/tag201.xml"/><Relationship Id="rId36" Type="http://schemas.openxmlformats.org/officeDocument/2006/relationships/tags" Target="../tags/tag200.xml"/><Relationship Id="rId35" Type="http://schemas.openxmlformats.org/officeDocument/2006/relationships/tags" Target="../tags/tag199.xml"/><Relationship Id="rId34" Type="http://schemas.openxmlformats.org/officeDocument/2006/relationships/tags" Target="../tags/tag198.xml"/><Relationship Id="rId33" Type="http://schemas.openxmlformats.org/officeDocument/2006/relationships/tags" Target="../tags/tag197.xml"/><Relationship Id="rId32" Type="http://schemas.openxmlformats.org/officeDocument/2006/relationships/tags" Target="../tags/tag196.xml"/><Relationship Id="rId31" Type="http://schemas.openxmlformats.org/officeDocument/2006/relationships/tags" Target="../tags/tag195.xml"/><Relationship Id="rId30" Type="http://schemas.openxmlformats.org/officeDocument/2006/relationships/tags" Target="../tags/tag194.xml"/><Relationship Id="rId3" Type="http://schemas.openxmlformats.org/officeDocument/2006/relationships/tags" Target="../tags/tag167.xml"/><Relationship Id="rId29" Type="http://schemas.openxmlformats.org/officeDocument/2006/relationships/tags" Target="../tags/tag193.xml"/><Relationship Id="rId28" Type="http://schemas.openxmlformats.org/officeDocument/2006/relationships/tags" Target="../tags/tag192.xml"/><Relationship Id="rId27" Type="http://schemas.openxmlformats.org/officeDocument/2006/relationships/tags" Target="../tags/tag191.xml"/><Relationship Id="rId26" Type="http://schemas.openxmlformats.org/officeDocument/2006/relationships/tags" Target="../tags/tag190.xml"/><Relationship Id="rId25" Type="http://schemas.openxmlformats.org/officeDocument/2006/relationships/tags" Target="../tags/tag189.xml"/><Relationship Id="rId24" Type="http://schemas.openxmlformats.org/officeDocument/2006/relationships/tags" Target="../tags/tag188.xml"/><Relationship Id="rId23" Type="http://schemas.openxmlformats.org/officeDocument/2006/relationships/tags" Target="../tags/tag187.xml"/><Relationship Id="rId22" Type="http://schemas.openxmlformats.org/officeDocument/2006/relationships/tags" Target="../tags/tag186.xml"/><Relationship Id="rId21" Type="http://schemas.openxmlformats.org/officeDocument/2006/relationships/tags" Target="../tags/tag185.xml"/><Relationship Id="rId20" Type="http://schemas.openxmlformats.org/officeDocument/2006/relationships/tags" Target="../tags/tag184.xml"/><Relationship Id="rId2" Type="http://schemas.openxmlformats.org/officeDocument/2006/relationships/tags" Target="../tags/tag166.xml"/><Relationship Id="rId19" Type="http://schemas.openxmlformats.org/officeDocument/2006/relationships/tags" Target="../tags/tag183.xml"/><Relationship Id="rId18" Type="http://schemas.openxmlformats.org/officeDocument/2006/relationships/tags" Target="../tags/tag182.xml"/><Relationship Id="rId17" Type="http://schemas.openxmlformats.org/officeDocument/2006/relationships/tags" Target="../tags/tag181.xml"/><Relationship Id="rId16" Type="http://schemas.openxmlformats.org/officeDocument/2006/relationships/tags" Target="../tags/tag180.xml"/><Relationship Id="rId15" Type="http://schemas.openxmlformats.org/officeDocument/2006/relationships/tags" Target="../tags/tag179.xml"/><Relationship Id="rId14" Type="http://schemas.openxmlformats.org/officeDocument/2006/relationships/tags" Target="../tags/tag178.xml"/><Relationship Id="rId13" Type="http://schemas.openxmlformats.org/officeDocument/2006/relationships/tags" Target="../tags/tag177.xml"/><Relationship Id="rId12" Type="http://schemas.openxmlformats.org/officeDocument/2006/relationships/tags" Target="../tags/tag176.xml"/><Relationship Id="rId11" Type="http://schemas.openxmlformats.org/officeDocument/2006/relationships/tags" Target="../tags/tag175.xml"/><Relationship Id="rId10" Type="http://schemas.openxmlformats.org/officeDocument/2006/relationships/tags" Target="../tags/tag174.xml"/><Relationship Id="rId1" Type="http://schemas.openxmlformats.org/officeDocument/2006/relationships/image" Target="../media/image1.jpeg"/></Relationships>
</file>

<file path=ppt/slides/_rels/slide28.xml.rels><?xml version="1.0" encoding="UTF-8" standalone="yes"?>
<Relationships xmlns="http://schemas.openxmlformats.org/package/2006/relationships"><Relationship Id="rId9" Type="http://schemas.openxmlformats.org/officeDocument/2006/relationships/tags" Target="../tags/tag210.xml"/><Relationship Id="rId8" Type="http://schemas.openxmlformats.org/officeDocument/2006/relationships/tags" Target="../tags/tag209.xml"/><Relationship Id="rId7" Type="http://schemas.openxmlformats.org/officeDocument/2006/relationships/tags" Target="../tags/tag208.xml"/><Relationship Id="rId6" Type="http://schemas.openxmlformats.org/officeDocument/2006/relationships/tags" Target="../tags/tag207.xml"/><Relationship Id="rId5" Type="http://schemas.openxmlformats.org/officeDocument/2006/relationships/tags" Target="../tags/tag206.xml"/><Relationship Id="rId4" Type="http://schemas.openxmlformats.org/officeDocument/2006/relationships/tags" Target="../tags/tag205.xml"/><Relationship Id="rId3" Type="http://schemas.openxmlformats.org/officeDocument/2006/relationships/tags" Target="../tags/tag204.xml"/><Relationship Id="rId2" Type="http://schemas.openxmlformats.org/officeDocument/2006/relationships/tags" Target="../tags/tag203.xml"/><Relationship Id="rId11" Type="http://schemas.openxmlformats.org/officeDocument/2006/relationships/notesSlide" Target="../notesSlides/notesSlide26.xml"/><Relationship Id="rId10" Type="http://schemas.openxmlformats.org/officeDocument/2006/relationships/slideLayout" Target="../slideLayouts/slideLayout1.xml"/><Relationship Id="rId1" Type="http://schemas.openxmlformats.org/officeDocument/2006/relationships/image" Target="../media/image1.jpeg"/></Relationships>
</file>

<file path=ppt/slides/_rels/slide29.xml.rels><?xml version="1.0" encoding="UTF-8" standalone="yes"?>
<Relationships xmlns="http://schemas.openxmlformats.org/package/2006/relationships"><Relationship Id="rId9" Type="http://schemas.openxmlformats.org/officeDocument/2006/relationships/tags" Target="../tags/tag218.xml"/><Relationship Id="rId8" Type="http://schemas.openxmlformats.org/officeDocument/2006/relationships/tags" Target="../tags/tag217.xml"/><Relationship Id="rId7" Type="http://schemas.openxmlformats.org/officeDocument/2006/relationships/tags" Target="../tags/tag216.xml"/><Relationship Id="rId6" Type="http://schemas.openxmlformats.org/officeDocument/2006/relationships/tags" Target="../tags/tag215.xml"/><Relationship Id="rId5" Type="http://schemas.openxmlformats.org/officeDocument/2006/relationships/tags" Target="../tags/tag214.xml"/><Relationship Id="rId4" Type="http://schemas.openxmlformats.org/officeDocument/2006/relationships/tags" Target="../tags/tag213.xml"/><Relationship Id="rId3" Type="http://schemas.openxmlformats.org/officeDocument/2006/relationships/tags" Target="../tags/tag212.xml"/><Relationship Id="rId20" Type="http://schemas.openxmlformats.org/officeDocument/2006/relationships/notesSlide" Target="../notesSlides/notesSlide27.xml"/><Relationship Id="rId2" Type="http://schemas.openxmlformats.org/officeDocument/2006/relationships/tags" Target="../tags/tag211.xml"/><Relationship Id="rId19" Type="http://schemas.openxmlformats.org/officeDocument/2006/relationships/slideLayout" Target="../slideLayouts/slideLayout1.xml"/><Relationship Id="rId18" Type="http://schemas.openxmlformats.org/officeDocument/2006/relationships/tags" Target="../tags/tag227.xml"/><Relationship Id="rId17" Type="http://schemas.openxmlformats.org/officeDocument/2006/relationships/tags" Target="../tags/tag226.xml"/><Relationship Id="rId16" Type="http://schemas.openxmlformats.org/officeDocument/2006/relationships/tags" Target="../tags/tag225.xml"/><Relationship Id="rId15" Type="http://schemas.openxmlformats.org/officeDocument/2006/relationships/tags" Target="../tags/tag224.xml"/><Relationship Id="rId14" Type="http://schemas.openxmlformats.org/officeDocument/2006/relationships/tags" Target="../tags/tag223.xml"/><Relationship Id="rId13" Type="http://schemas.openxmlformats.org/officeDocument/2006/relationships/tags" Target="../tags/tag222.xml"/><Relationship Id="rId12" Type="http://schemas.openxmlformats.org/officeDocument/2006/relationships/tags" Target="../tags/tag221.xml"/><Relationship Id="rId11" Type="http://schemas.openxmlformats.org/officeDocument/2006/relationships/tags" Target="../tags/tag220.xml"/><Relationship Id="rId10" Type="http://schemas.openxmlformats.org/officeDocument/2006/relationships/tags" Target="../tags/tag219.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notesSlide" Target="../notesSlides/notesSlide3.xml"/><Relationship Id="rId14" Type="http://schemas.openxmlformats.org/officeDocument/2006/relationships/slideLayout" Target="../slideLayouts/slideLayout1.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1.jpeg"/></Relationships>
</file>

<file path=ppt/slides/_rels/slide30.xml.rels><?xml version="1.0" encoding="UTF-8" standalone="yes"?>
<Relationships xmlns="http://schemas.openxmlformats.org/package/2006/relationships"><Relationship Id="rId9" Type="http://schemas.openxmlformats.org/officeDocument/2006/relationships/tags" Target="../tags/tag235.xml"/><Relationship Id="rId8" Type="http://schemas.openxmlformats.org/officeDocument/2006/relationships/tags" Target="../tags/tag234.xml"/><Relationship Id="rId7" Type="http://schemas.openxmlformats.org/officeDocument/2006/relationships/tags" Target="../tags/tag233.xml"/><Relationship Id="rId6" Type="http://schemas.openxmlformats.org/officeDocument/2006/relationships/tags" Target="../tags/tag232.xml"/><Relationship Id="rId5" Type="http://schemas.openxmlformats.org/officeDocument/2006/relationships/tags" Target="../tags/tag231.xml"/><Relationship Id="rId4" Type="http://schemas.openxmlformats.org/officeDocument/2006/relationships/tags" Target="../tags/tag230.xml"/><Relationship Id="rId3" Type="http://schemas.openxmlformats.org/officeDocument/2006/relationships/tags" Target="../tags/tag229.xml"/><Relationship Id="rId26" Type="http://schemas.openxmlformats.org/officeDocument/2006/relationships/notesSlide" Target="../notesSlides/notesSlide28.xml"/><Relationship Id="rId25" Type="http://schemas.openxmlformats.org/officeDocument/2006/relationships/slideLayout" Target="../slideLayouts/slideLayout1.xml"/><Relationship Id="rId24" Type="http://schemas.openxmlformats.org/officeDocument/2006/relationships/tags" Target="../tags/tag250.xml"/><Relationship Id="rId23" Type="http://schemas.openxmlformats.org/officeDocument/2006/relationships/tags" Target="../tags/tag249.xml"/><Relationship Id="rId22" Type="http://schemas.openxmlformats.org/officeDocument/2006/relationships/tags" Target="../tags/tag248.xml"/><Relationship Id="rId21" Type="http://schemas.openxmlformats.org/officeDocument/2006/relationships/tags" Target="../tags/tag247.xml"/><Relationship Id="rId20" Type="http://schemas.openxmlformats.org/officeDocument/2006/relationships/tags" Target="../tags/tag246.xml"/><Relationship Id="rId2" Type="http://schemas.openxmlformats.org/officeDocument/2006/relationships/tags" Target="../tags/tag228.xml"/><Relationship Id="rId19" Type="http://schemas.openxmlformats.org/officeDocument/2006/relationships/tags" Target="../tags/tag245.xml"/><Relationship Id="rId18" Type="http://schemas.openxmlformats.org/officeDocument/2006/relationships/tags" Target="../tags/tag244.xml"/><Relationship Id="rId17" Type="http://schemas.openxmlformats.org/officeDocument/2006/relationships/tags" Target="../tags/tag243.xml"/><Relationship Id="rId16" Type="http://schemas.openxmlformats.org/officeDocument/2006/relationships/tags" Target="../tags/tag242.xml"/><Relationship Id="rId15" Type="http://schemas.openxmlformats.org/officeDocument/2006/relationships/tags" Target="../tags/tag241.xml"/><Relationship Id="rId14" Type="http://schemas.openxmlformats.org/officeDocument/2006/relationships/tags" Target="../tags/tag240.xml"/><Relationship Id="rId13" Type="http://schemas.openxmlformats.org/officeDocument/2006/relationships/tags" Target="../tags/tag239.xml"/><Relationship Id="rId12" Type="http://schemas.openxmlformats.org/officeDocument/2006/relationships/tags" Target="../tags/tag238.xml"/><Relationship Id="rId11" Type="http://schemas.openxmlformats.org/officeDocument/2006/relationships/tags" Target="../tags/tag237.xml"/><Relationship Id="rId10" Type="http://schemas.openxmlformats.org/officeDocument/2006/relationships/tags" Target="../tags/tag236.xml"/><Relationship Id="rId1" Type="http://schemas.openxmlformats.org/officeDocument/2006/relationships/image" Target="../media/image1.jpeg"/></Relationships>
</file>

<file path=ppt/slides/_rels/slide31.xml.rels><?xml version="1.0" encoding="UTF-8" standalone="yes"?>
<Relationships xmlns="http://schemas.openxmlformats.org/package/2006/relationships"><Relationship Id="rId9" Type="http://schemas.openxmlformats.org/officeDocument/2006/relationships/tags" Target="../tags/tag258.xml"/><Relationship Id="rId8" Type="http://schemas.openxmlformats.org/officeDocument/2006/relationships/tags" Target="../tags/tag257.xml"/><Relationship Id="rId7" Type="http://schemas.openxmlformats.org/officeDocument/2006/relationships/tags" Target="../tags/tag256.xml"/><Relationship Id="rId6" Type="http://schemas.openxmlformats.org/officeDocument/2006/relationships/tags" Target="../tags/tag255.xml"/><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1" Type="http://schemas.openxmlformats.org/officeDocument/2006/relationships/notesSlide" Target="../notesSlides/notesSlide29.xml"/><Relationship Id="rId10" Type="http://schemas.openxmlformats.org/officeDocument/2006/relationships/slideLayout" Target="../slideLayouts/slideLayout1.xml"/><Relationship Id="rId1" Type="http://schemas.openxmlformats.org/officeDocument/2006/relationships/image" Target="../media/image1.jpeg"/></Relationships>
</file>

<file path=ppt/slides/_rels/slide32.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265.xml"/><Relationship Id="rId7" Type="http://schemas.openxmlformats.org/officeDocument/2006/relationships/tags" Target="../tags/tag264.xml"/><Relationship Id="rId6" Type="http://schemas.openxmlformats.org/officeDocument/2006/relationships/tags" Target="../tags/tag263.xml"/><Relationship Id="rId5" Type="http://schemas.openxmlformats.org/officeDocument/2006/relationships/tags" Target="../tags/tag262.xml"/><Relationship Id="rId4" Type="http://schemas.openxmlformats.org/officeDocument/2006/relationships/tags" Target="../tags/tag261.xml"/><Relationship Id="rId3" Type="http://schemas.openxmlformats.org/officeDocument/2006/relationships/tags" Target="../tags/tag260.xml"/><Relationship Id="rId2" Type="http://schemas.openxmlformats.org/officeDocument/2006/relationships/tags" Target="../tags/tag259.xml"/><Relationship Id="rId10" Type="http://schemas.openxmlformats.org/officeDocument/2006/relationships/notesSlide" Target="../notesSlides/notesSlide30.xml"/><Relationship Id="rId1" Type="http://schemas.openxmlformats.org/officeDocument/2006/relationships/image" Target="../media/image1.jpeg"/></Relationships>
</file>

<file path=ppt/slides/_rels/slide33.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272.xml"/><Relationship Id="rId7" Type="http://schemas.openxmlformats.org/officeDocument/2006/relationships/tags" Target="../tags/tag271.xml"/><Relationship Id="rId6" Type="http://schemas.openxmlformats.org/officeDocument/2006/relationships/tags" Target="../tags/tag270.xml"/><Relationship Id="rId5" Type="http://schemas.openxmlformats.org/officeDocument/2006/relationships/tags" Target="../tags/tag269.xml"/><Relationship Id="rId4" Type="http://schemas.openxmlformats.org/officeDocument/2006/relationships/tags" Target="../tags/tag268.xml"/><Relationship Id="rId3" Type="http://schemas.openxmlformats.org/officeDocument/2006/relationships/tags" Target="../tags/tag267.xml"/><Relationship Id="rId2" Type="http://schemas.openxmlformats.org/officeDocument/2006/relationships/tags" Target="../tags/tag266.xml"/><Relationship Id="rId10" Type="http://schemas.openxmlformats.org/officeDocument/2006/relationships/notesSlide" Target="../notesSlides/notesSlide31.xml"/><Relationship Id="rId1" Type="http://schemas.openxmlformats.org/officeDocument/2006/relationships/image" Target="../media/image1.jpe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1.xml"/><Relationship Id="rId3" Type="http://schemas.openxmlformats.org/officeDocument/2006/relationships/tags" Target="../tags/tag274.xml"/><Relationship Id="rId2" Type="http://schemas.openxmlformats.org/officeDocument/2006/relationships/tags" Target="../tags/tag273.xml"/><Relationship Id="rId1" Type="http://schemas.openxmlformats.org/officeDocument/2006/relationships/image" Target="../media/image1.jpe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1.jpe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xml"/><Relationship Id="rId2" Type="http://schemas.openxmlformats.org/officeDocument/2006/relationships/tags" Target="../tags/tag275.xml"/><Relationship Id="rId1" Type="http://schemas.openxmlformats.org/officeDocument/2006/relationships/image" Target="../media/image1.jpeg"/></Relationships>
</file>

<file path=ppt/slides/_rels/slide37.xml.rels><?xml version="1.0" encoding="UTF-8" standalone="yes"?>
<Relationships xmlns="http://schemas.openxmlformats.org/package/2006/relationships"><Relationship Id="rId7" Type="http://schemas.openxmlformats.org/officeDocument/2006/relationships/notesSlide" Target="../notesSlides/notesSlide35.xml"/><Relationship Id="rId6" Type="http://schemas.openxmlformats.org/officeDocument/2006/relationships/slideLayout" Target="../slideLayouts/slideLayout1.xml"/><Relationship Id="rId5" Type="http://schemas.openxmlformats.org/officeDocument/2006/relationships/tags" Target="../tags/tag279.xml"/><Relationship Id="rId4" Type="http://schemas.openxmlformats.org/officeDocument/2006/relationships/tags" Target="../tags/tag278.xml"/><Relationship Id="rId3" Type="http://schemas.openxmlformats.org/officeDocument/2006/relationships/tags" Target="../tags/tag277.xml"/><Relationship Id="rId2" Type="http://schemas.openxmlformats.org/officeDocument/2006/relationships/tags" Target="../tags/tag276.xml"/><Relationship Id="rId1" Type="http://schemas.openxmlformats.org/officeDocument/2006/relationships/image" Target="../media/image1.jpeg"/></Relationships>
</file>

<file path=ppt/slides/_rels/slide38.xml.rels><?xml version="1.0" encoding="UTF-8" standalone="yes"?>
<Relationships xmlns="http://schemas.openxmlformats.org/package/2006/relationships"><Relationship Id="rId9" Type="http://schemas.openxmlformats.org/officeDocument/2006/relationships/tags" Target="../tags/tag287.xml"/><Relationship Id="rId8" Type="http://schemas.openxmlformats.org/officeDocument/2006/relationships/tags" Target="../tags/tag286.xml"/><Relationship Id="rId7" Type="http://schemas.openxmlformats.org/officeDocument/2006/relationships/tags" Target="../tags/tag285.xml"/><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tags" Target="../tags/tag281.xml"/><Relationship Id="rId28" Type="http://schemas.openxmlformats.org/officeDocument/2006/relationships/slideLayout" Target="../slideLayouts/slideLayout2.xml"/><Relationship Id="rId27" Type="http://schemas.openxmlformats.org/officeDocument/2006/relationships/tags" Target="../tags/tag305.xml"/><Relationship Id="rId26" Type="http://schemas.openxmlformats.org/officeDocument/2006/relationships/tags" Target="../tags/tag304.xml"/><Relationship Id="rId25" Type="http://schemas.openxmlformats.org/officeDocument/2006/relationships/tags" Target="../tags/tag303.xml"/><Relationship Id="rId24" Type="http://schemas.openxmlformats.org/officeDocument/2006/relationships/tags" Target="../tags/tag302.xml"/><Relationship Id="rId23" Type="http://schemas.openxmlformats.org/officeDocument/2006/relationships/tags" Target="../tags/tag301.xml"/><Relationship Id="rId22" Type="http://schemas.openxmlformats.org/officeDocument/2006/relationships/tags" Target="../tags/tag300.xml"/><Relationship Id="rId21" Type="http://schemas.openxmlformats.org/officeDocument/2006/relationships/tags" Target="../tags/tag299.xml"/><Relationship Id="rId20" Type="http://schemas.openxmlformats.org/officeDocument/2006/relationships/tags" Target="../tags/tag298.xml"/><Relationship Id="rId2" Type="http://schemas.openxmlformats.org/officeDocument/2006/relationships/tags" Target="../tags/tag280.xml"/><Relationship Id="rId19" Type="http://schemas.openxmlformats.org/officeDocument/2006/relationships/tags" Target="../tags/tag297.xml"/><Relationship Id="rId18" Type="http://schemas.openxmlformats.org/officeDocument/2006/relationships/tags" Target="../tags/tag296.xml"/><Relationship Id="rId17" Type="http://schemas.openxmlformats.org/officeDocument/2006/relationships/tags" Target="../tags/tag295.xml"/><Relationship Id="rId16" Type="http://schemas.openxmlformats.org/officeDocument/2006/relationships/tags" Target="../tags/tag294.xml"/><Relationship Id="rId15" Type="http://schemas.openxmlformats.org/officeDocument/2006/relationships/tags" Target="../tags/tag293.xml"/><Relationship Id="rId14" Type="http://schemas.openxmlformats.org/officeDocument/2006/relationships/tags" Target="../tags/tag292.xml"/><Relationship Id="rId13" Type="http://schemas.openxmlformats.org/officeDocument/2006/relationships/tags" Target="../tags/tag291.xml"/><Relationship Id="rId12" Type="http://schemas.openxmlformats.org/officeDocument/2006/relationships/tags" Target="../tags/tag290.xml"/><Relationship Id="rId11" Type="http://schemas.openxmlformats.org/officeDocument/2006/relationships/tags" Target="../tags/tag289.xml"/><Relationship Id="rId10" Type="http://schemas.openxmlformats.org/officeDocument/2006/relationships/tags" Target="../tags/tag288.xml"/><Relationship Id="rId1" Type="http://schemas.openxmlformats.org/officeDocument/2006/relationships/image" Target="../media/image1.jpeg"/></Relationships>
</file>

<file path=ppt/slides/_rels/slide39.xml.rels><?xml version="1.0" encoding="UTF-8" standalone="yes"?>
<Relationships xmlns="http://schemas.openxmlformats.org/package/2006/relationships"><Relationship Id="rId9" Type="http://schemas.openxmlformats.org/officeDocument/2006/relationships/tags" Target="../tags/tag313.xml"/><Relationship Id="rId8" Type="http://schemas.openxmlformats.org/officeDocument/2006/relationships/tags" Target="../tags/tag312.xml"/><Relationship Id="rId7" Type="http://schemas.openxmlformats.org/officeDocument/2006/relationships/tags" Target="../tags/tag311.xml"/><Relationship Id="rId6" Type="http://schemas.openxmlformats.org/officeDocument/2006/relationships/tags" Target="../tags/tag310.xml"/><Relationship Id="rId5" Type="http://schemas.openxmlformats.org/officeDocument/2006/relationships/tags" Target="../tags/tag309.xml"/><Relationship Id="rId4" Type="http://schemas.openxmlformats.org/officeDocument/2006/relationships/tags" Target="../tags/tag308.xml"/><Relationship Id="rId3" Type="http://schemas.openxmlformats.org/officeDocument/2006/relationships/tags" Target="../tags/tag307.xml"/><Relationship Id="rId20" Type="http://schemas.openxmlformats.org/officeDocument/2006/relationships/notesSlide" Target="../notesSlides/notesSlide36.xml"/><Relationship Id="rId2" Type="http://schemas.openxmlformats.org/officeDocument/2006/relationships/tags" Target="../tags/tag306.xml"/><Relationship Id="rId19" Type="http://schemas.openxmlformats.org/officeDocument/2006/relationships/slideLayout" Target="../slideLayouts/slideLayout1.xml"/><Relationship Id="rId18" Type="http://schemas.openxmlformats.org/officeDocument/2006/relationships/tags" Target="../tags/tag322.xml"/><Relationship Id="rId17" Type="http://schemas.openxmlformats.org/officeDocument/2006/relationships/tags" Target="../tags/tag321.xml"/><Relationship Id="rId16" Type="http://schemas.openxmlformats.org/officeDocument/2006/relationships/tags" Target="../tags/tag320.xml"/><Relationship Id="rId15" Type="http://schemas.openxmlformats.org/officeDocument/2006/relationships/tags" Target="../tags/tag319.xml"/><Relationship Id="rId14" Type="http://schemas.openxmlformats.org/officeDocument/2006/relationships/tags" Target="../tags/tag318.xml"/><Relationship Id="rId13" Type="http://schemas.openxmlformats.org/officeDocument/2006/relationships/tags" Target="../tags/tag317.xml"/><Relationship Id="rId12" Type="http://schemas.openxmlformats.org/officeDocument/2006/relationships/tags" Target="../tags/tag316.xml"/><Relationship Id="rId11" Type="http://schemas.openxmlformats.org/officeDocument/2006/relationships/tags" Target="../tags/tag315.xml"/><Relationship Id="rId10" Type="http://schemas.openxmlformats.org/officeDocument/2006/relationships/tags" Target="../tags/tag314.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40.xml.rels><?xml version="1.0" encoding="UTF-8" standalone="yes"?>
<Relationships xmlns="http://schemas.openxmlformats.org/package/2006/relationships"><Relationship Id="rId9" Type="http://schemas.openxmlformats.org/officeDocument/2006/relationships/tags" Target="../tags/tag330.xml"/><Relationship Id="rId8" Type="http://schemas.openxmlformats.org/officeDocument/2006/relationships/tags" Target="../tags/tag329.xml"/><Relationship Id="rId7" Type="http://schemas.openxmlformats.org/officeDocument/2006/relationships/tags" Target="../tags/tag328.xml"/><Relationship Id="rId6" Type="http://schemas.openxmlformats.org/officeDocument/2006/relationships/tags" Target="../tags/tag327.xml"/><Relationship Id="rId5" Type="http://schemas.openxmlformats.org/officeDocument/2006/relationships/tags" Target="../tags/tag326.xml"/><Relationship Id="rId4" Type="http://schemas.openxmlformats.org/officeDocument/2006/relationships/tags" Target="../tags/tag325.xml"/><Relationship Id="rId3" Type="http://schemas.openxmlformats.org/officeDocument/2006/relationships/tags" Target="../tags/tag324.xml"/><Relationship Id="rId20" Type="http://schemas.openxmlformats.org/officeDocument/2006/relationships/notesSlide" Target="../notesSlides/notesSlide37.xml"/><Relationship Id="rId2" Type="http://schemas.openxmlformats.org/officeDocument/2006/relationships/tags" Target="../tags/tag323.xml"/><Relationship Id="rId19" Type="http://schemas.openxmlformats.org/officeDocument/2006/relationships/slideLayout" Target="../slideLayouts/slideLayout1.xml"/><Relationship Id="rId18" Type="http://schemas.openxmlformats.org/officeDocument/2006/relationships/tags" Target="../tags/tag339.xml"/><Relationship Id="rId17" Type="http://schemas.openxmlformats.org/officeDocument/2006/relationships/tags" Target="../tags/tag338.xml"/><Relationship Id="rId16" Type="http://schemas.openxmlformats.org/officeDocument/2006/relationships/tags" Target="../tags/tag337.xml"/><Relationship Id="rId15" Type="http://schemas.openxmlformats.org/officeDocument/2006/relationships/tags" Target="../tags/tag336.xml"/><Relationship Id="rId14" Type="http://schemas.openxmlformats.org/officeDocument/2006/relationships/tags" Target="../tags/tag335.xml"/><Relationship Id="rId13" Type="http://schemas.openxmlformats.org/officeDocument/2006/relationships/tags" Target="../tags/tag334.xml"/><Relationship Id="rId12" Type="http://schemas.openxmlformats.org/officeDocument/2006/relationships/tags" Target="../tags/tag333.xml"/><Relationship Id="rId11" Type="http://schemas.openxmlformats.org/officeDocument/2006/relationships/tags" Target="../tags/tag332.xml"/><Relationship Id="rId10" Type="http://schemas.openxmlformats.org/officeDocument/2006/relationships/tags" Target="../tags/tag331.xml"/><Relationship Id="rId1" Type="http://schemas.openxmlformats.org/officeDocument/2006/relationships/image" Target="../media/image1.jpeg"/></Relationships>
</file>

<file path=ppt/slides/_rels/slide41.xml.rels><?xml version="1.0" encoding="UTF-8" standalone="yes"?>
<Relationships xmlns="http://schemas.openxmlformats.org/package/2006/relationships"><Relationship Id="rId9" Type="http://schemas.openxmlformats.org/officeDocument/2006/relationships/tags" Target="../tags/tag347.xml"/><Relationship Id="rId8" Type="http://schemas.openxmlformats.org/officeDocument/2006/relationships/tags" Target="../tags/tag346.xml"/><Relationship Id="rId7" Type="http://schemas.openxmlformats.org/officeDocument/2006/relationships/tags" Target="../tags/tag345.xml"/><Relationship Id="rId6" Type="http://schemas.openxmlformats.org/officeDocument/2006/relationships/tags" Target="../tags/tag344.xml"/><Relationship Id="rId5" Type="http://schemas.openxmlformats.org/officeDocument/2006/relationships/tags" Target="../tags/tag343.xml"/><Relationship Id="rId4" Type="http://schemas.openxmlformats.org/officeDocument/2006/relationships/tags" Target="../tags/tag342.xml"/><Relationship Id="rId3" Type="http://schemas.openxmlformats.org/officeDocument/2006/relationships/tags" Target="../tags/tag341.xml"/><Relationship Id="rId2" Type="http://schemas.openxmlformats.org/officeDocument/2006/relationships/tags" Target="../tags/tag340.xml"/><Relationship Id="rId19" Type="http://schemas.openxmlformats.org/officeDocument/2006/relationships/notesSlide" Target="../notesSlides/notesSlide38.xml"/><Relationship Id="rId18" Type="http://schemas.openxmlformats.org/officeDocument/2006/relationships/slideLayout" Target="../slideLayouts/slideLayout1.xml"/><Relationship Id="rId17" Type="http://schemas.openxmlformats.org/officeDocument/2006/relationships/tags" Target="../tags/tag355.xml"/><Relationship Id="rId16" Type="http://schemas.openxmlformats.org/officeDocument/2006/relationships/tags" Target="../tags/tag354.xml"/><Relationship Id="rId15" Type="http://schemas.openxmlformats.org/officeDocument/2006/relationships/tags" Target="../tags/tag353.xml"/><Relationship Id="rId14" Type="http://schemas.openxmlformats.org/officeDocument/2006/relationships/tags" Target="../tags/tag352.xml"/><Relationship Id="rId13" Type="http://schemas.openxmlformats.org/officeDocument/2006/relationships/tags" Target="../tags/tag351.xml"/><Relationship Id="rId12" Type="http://schemas.openxmlformats.org/officeDocument/2006/relationships/tags" Target="../tags/tag350.xml"/><Relationship Id="rId11" Type="http://schemas.openxmlformats.org/officeDocument/2006/relationships/tags" Target="../tags/tag349.xml"/><Relationship Id="rId10" Type="http://schemas.openxmlformats.org/officeDocument/2006/relationships/tags" Target="../tags/tag348.xml"/><Relationship Id="rId1" Type="http://schemas.openxmlformats.org/officeDocument/2006/relationships/image" Target="../media/image1.jpeg"/></Relationships>
</file>

<file path=ppt/slides/_rels/slide42.xml.rels><?xml version="1.0" encoding="UTF-8" standalone="yes"?>
<Relationships xmlns="http://schemas.openxmlformats.org/package/2006/relationships"><Relationship Id="rId9" Type="http://schemas.openxmlformats.org/officeDocument/2006/relationships/tags" Target="../tags/tag363.xml"/><Relationship Id="rId8" Type="http://schemas.openxmlformats.org/officeDocument/2006/relationships/tags" Target="../tags/tag362.xml"/><Relationship Id="rId7" Type="http://schemas.openxmlformats.org/officeDocument/2006/relationships/tags" Target="../tags/tag361.xml"/><Relationship Id="rId6" Type="http://schemas.openxmlformats.org/officeDocument/2006/relationships/tags" Target="../tags/tag360.xml"/><Relationship Id="rId5" Type="http://schemas.openxmlformats.org/officeDocument/2006/relationships/tags" Target="../tags/tag359.xml"/><Relationship Id="rId4" Type="http://schemas.openxmlformats.org/officeDocument/2006/relationships/tags" Target="../tags/tag358.xml"/><Relationship Id="rId3" Type="http://schemas.openxmlformats.org/officeDocument/2006/relationships/tags" Target="../tags/tag357.xml"/><Relationship Id="rId20" Type="http://schemas.openxmlformats.org/officeDocument/2006/relationships/notesSlide" Target="../notesSlides/notesSlide39.xml"/><Relationship Id="rId2" Type="http://schemas.openxmlformats.org/officeDocument/2006/relationships/tags" Target="../tags/tag356.xml"/><Relationship Id="rId19" Type="http://schemas.openxmlformats.org/officeDocument/2006/relationships/slideLayout" Target="../slideLayouts/slideLayout1.xml"/><Relationship Id="rId18" Type="http://schemas.openxmlformats.org/officeDocument/2006/relationships/tags" Target="../tags/tag372.xml"/><Relationship Id="rId17" Type="http://schemas.openxmlformats.org/officeDocument/2006/relationships/tags" Target="../tags/tag371.xml"/><Relationship Id="rId16" Type="http://schemas.openxmlformats.org/officeDocument/2006/relationships/tags" Target="../tags/tag370.xml"/><Relationship Id="rId15" Type="http://schemas.openxmlformats.org/officeDocument/2006/relationships/tags" Target="../tags/tag369.xml"/><Relationship Id="rId14" Type="http://schemas.openxmlformats.org/officeDocument/2006/relationships/tags" Target="../tags/tag368.xml"/><Relationship Id="rId13" Type="http://schemas.openxmlformats.org/officeDocument/2006/relationships/tags" Target="../tags/tag367.xml"/><Relationship Id="rId12" Type="http://schemas.openxmlformats.org/officeDocument/2006/relationships/tags" Target="../tags/tag366.xml"/><Relationship Id="rId11" Type="http://schemas.openxmlformats.org/officeDocument/2006/relationships/tags" Target="../tags/tag365.xml"/><Relationship Id="rId10" Type="http://schemas.openxmlformats.org/officeDocument/2006/relationships/tags" Target="../tags/tag364.xml"/><Relationship Id="rId1" Type="http://schemas.openxmlformats.org/officeDocument/2006/relationships/image" Target="../media/image1.jpeg"/></Relationships>
</file>

<file path=ppt/slides/_rels/slide43.xml.rels><?xml version="1.0" encoding="UTF-8" standalone="yes"?>
<Relationships xmlns="http://schemas.openxmlformats.org/package/2006/relationships"><Relationship Id="rId9" Type="http://schemas.openxmlformats.org/officeDocument/2006/relationships/tags" Target="../tags/tag380.xml"/><Relationship Id="rId8" Type="http://schemas.openxmlformats.org/officeDocument/2006/relationships/tags" Target="../tags/tag379.xml"/><Relationship Id="rId7" Type="http://schemas.openxmlformats.org/officeDocument/2006/relationships/tags" Target="../tags/tag378.xml"/><Relationship Id="rId6" Type="http://schemas.openxmlformats.org/officeDocument/2006/relationships/tags" Target="../tags/tag377.xml"/><Relationship Id="rId5" Type="http://schemas.openxmlformats.org/officeDocument/2006/relationships/tags" Target="../tags/tag376.xml"/><Relationship Id="rId4" Type="http://schemas.openxmlformats.org/officeDocument/2006/relationships/tags" Target="../tags/tag375.xml"/><Relationship Id="rId3" Type="http://schemas.openxmlformats.org/officeDocument/2006/relationships/tags" Target="../tags/tag374.xml"/><Relationship Id="rId2" Type="http://schemas.openxmlformats.org/officeDocument/2006/relationships/tags" Target="../tags/tag373.xml"/><Relationship Id="rId11" Type="http://schemas.openxmlformats.org/officeDocument/2006/relationships/notesSlide" Target="../notesSlides/notesSlide40.xml"/><Relationship Id="rId10" Type="http://schemas.openxmlformats.org/officeDocument/2006/relationships/slideLayout" Target="../slideLayouts/slideLayout1.xml"/><Relationship Id="rId1" Type="http://schemas.openxmlformats.org/officeDocument/2006/relationships/image" Target="../media/image1.jpeg"/></Relationships>
</file>

<file path=ppt/slides/_rels/slide44.xml.rels><?xml version="1.0" encoding="UTF-8" standalone="yes"?>
<Relationships xmlns="http://schemas.openxmlformats.org/package/2006/relationships"><Relationship Id="rId9" Type="http://schemas.openxmlformats.org/officeDocument/2006/relationships/tags" Target="../tags/tag388.xml"/><Relationship Id="rId8" Type="http://schemas.openxmlformats.org/officeDocument/2006/relationships/tags" Target="../tags/tag387.xml"/><Relationship Id="rId7" Type="http://schemas.openxmlformats.org/officeDocument/2006/relationships/tags" Target="../tags/tag386.xml"/><Relationship Id="rId6" Type="http://schemas.openxmlformats.org/officeDocument/2006/relationships/tags" Target="../tags/tag385.xml"/><Relationship Id="rId5" Type="http://schemas.openxmlformats.org/officeDocument/2006/relationships/tags" Target="../tags/tag384.xml"/><Relationship Id="rId4" Type="http://schemas.openxmlformats.org/officeDocument/2006/relationships/tags" Target="../tags/tag383.xml"/><Relationship Id="rId3" Type="http://schemas.openxmlformats.org/officeDocument/2006/relationships/tags" Target="../tags/tag382.xml"/><Relationship Id="rId2" Type="http://schemas.openxmlformats.org/officeDocument/2006/relationships/tags" Target="../tags/tag381.xml"/><Relationship Id="rId13" Type="http://schemas.openxmlformats.org/officeDocument/2006/relationships/notesSlide" Target="../notesSlides/notesSlide41.xml"/><Relationship Id="rId12" Type="http://schemas.openxmlformats.org/officeDocument/2006/relationships/slideLayout" Target="../slideLayouts/slideLayout1.xml"/><Relationship Id="rId11" Type="http://schemas.openxmlformats.org/officeDocument/2006/relationships/tags" Target="../tags/tag390.xml"/><Relationship Id="rId10" Type="http://schemas.openxmlformats.org/officeDocument/2006/relationships/tags" Target="../tags/tag389.xml"/><Relationship Id="rId1" Type="http://schemas.openxmlformats.org/officeDocument/2006/relationships/image" Target="../media/image1.jpeg"/></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1.xml"/><Relationship Id="rId3" Type="http://schemas.openxmlformats.org/officeDocument/2006/relationships/tags" Target="../tags/tag392.xml"/><Relationship Id="rId2" Type="http://schemas.openxmlformats.org/officeDocument/2006/relationships/tags" Target="../tags/tag391.xml"/><Relationship Id="rId1" Type="http://schemas.openxmlformats.org/officeDocument/2006/relationships/image" Target="../media/image1.jpeg"/></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1.jpeg"/></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1.xml"/><Relationship Id="rId2" Type="http://schemas.openxmlformats.org/officeDocument/2006/relationships/tags" Target="../tags/tag393.xml"/><Relationship Id="rId1" Type="http://schemas.openxmlformats.org/officeDocument/2006/relationships/image" Target="../media/image1.jpeg"/></Relationships>
</file>

<file path=ppt/slides/_rels/slide48.xml.rels><?xml version="1.0" encoding="UTF-8" standalone="yes"?>
<Relationships xmlns="http://schemas.openxmlformats.org/package/2006/relationships"><Relationship Id="rId7" Type="http://schemas.openxmlformats.org/officeDocument/2006/relationships/notesSlide" Target="../notesSlides/notesSlide45.xml"/><Relationship Id="rId6" Type="http://schemas.openxmlformats.org/officeDocument/2006/relationships/slideLayout" Target="../slideLayouts/slideLayout1.xml"/><Relationship Id="rId5" Type="http://schemas.openxmlformats.org/officeDocument/2006/relationships/tags" Target="../tags/tag397.xml"/><Relationship Id="rId4" Type="http://schemas.openxmlformats.org/officeDocument/2006/relationships/tags" Target="../tags/tag396.xml"/><Relationship Id="rId3" Type="http://schemas.openxmlformats.org/officeDocument/2006/relationships/tags" Target="../tags/tag395.xml"/><Relationship Id="rId2" Type="http://schemas.openxmlformats.org/officeDocument/2006/relationships/tags" Target="../tags/tag394.xml"/><Relationship Id="rId1" Type="http://schemas.openxmlformats.org/officeDocument/2006/relationships/image" Target="../media/image1.jpeg"/></Relationships>
</file>

<file path=ppt/slides/_rels/slide49.xml.rels><?xml version="1.0" encoding="UTF-8" standalone="yes"?>
<Relationships xmlns="http://schemas.openxmlformats.org/package/2006/relationships"><Relationship Id="rId9" Type="http://schemas.openxmlformats.org/officeDocument/2006/relationships/tags" Target="../tags/tag405.xml"/><Relationship Id="rId8" Type="http://schemas.openxmlformats.org/officeDocument/2006/relationships/tags" Target="../tags/tag404.xml"/><Relationship Id="rId7" Type="http://schemas.openxmlformats.org/officeDocument/2006/relationships/tags" Target="../tags/tag403.xml"/><Relationship Id="rId6" Type="http://schemas.openxmlformats.org/officeDocument/2006/relationships/tags" Target="../tags/tag402.xml"/><Relationship Id="rId5" Type="http://schemas.openxmlformats.org/officeDocument/2006/relationships/tags" Target="../tags/tag401.xml"/><Relationship Id="rId4" Type="http://schemas.openxmlformats.org/officeDocument/2006/relationships/tags" Target="../tags/tag400.xml"/><Relationship Id="rId35" Type="http://schemas.openxmlformats.org/officeDocument/2006/relationships/slideLayout" Target="../slideLayouts/slideLayout2.xml"/><Relationship Id="rId34" Type="http://schemas.openxmlformats.org/officeDocument/2006/relationships/tags" Target="../tags/tag430.xml"/><Relationship Id="rId33" Type="http://schemas.openxmlformats.org/officeDocument/2006/relationships/tags" Target="../tags/tag429.xml"/><Relationship Id="rId32" Type="http://schemas.openxmlformats.org/officeDocument/2006/relationships/tags" Target="../tags/tag428.xml"/><Relationship Id="rId31" Type="http://schemas.openxmlformats.org/officeDocument/2006/relationships/tags" Target="../tags/tag427.xml"/><Relationship Id="rId30" Type="http://schemas.openxmlformats.org/officeDocument/2006/relationships/tags" Target="../tags/tag426.xml"/><Relationship Id="rId3" Type="http://schemas.openxmlformats.org/officeDocument/2006/relationships/tags" Target="../tags/tag399.xml"/><Relationship Id="rId29" Type="http://schemas.openxmlformats.org/officeDocument/2006/relationships/tags" Target="../tags/tag425.xml"/><Relationship Id="rId28" Type="http://schemas.openxmlformats.org/officeDocument/2006/relationships/tags" Target="../tags/tag424.xml"/><Relationship Id="rId27" Type="http://schemas.openxmlformats.org/officeDocument/2006/relationships/tags" Target="../tags/tag423.xml"/><Relationship Id="rId26" Type="http://schemas.openxmlformats.org/officeDocument/2006/relationships/tags" Target="../tags/tag422.xml"/><Relationship Id="rId25" Type="http://schemas.openxmlformats.org/officeDocument/2006/relationships/tags" Target="../tags/tag421.xml"/><Relationship Id="rId24" Type="http://schemas.openxmlformats.org/officeDocument/2006/relationships/tags" Target="../tags/tag420.xml"/><Relationship Id="rId23" Type="http://schemas.openxmlformats.org/officeDocument/2006/relationships/tags" Target="../tags/tag419.xml"/><Relationship Id="rId22" Type="http://schemas.openxmlformats.org/officeDocument/2006/relationships/tags" Target="../tags/tag418.xml"/><Relationship Id="rId21" Type="http://schemas.openxmlformats.org/officeDocument/2006/relationships/tags" Target="../tags/tag417.xml"/><Relationship Id="rId20" Type="http://schemas.openxmlformats.org/officeDocument/2006/relationships/tags" Target="../tags/tag416.xml"/><Relationship Id="rId2" Type="http://schemas.openxmlformats.org/officeDocument/2006/relationships/tags" Target="../tags/tag398.xml"/><Relationship Id="rId19" Type="http://schemas.openxmlformats.org/officeDocument/2006/relationships/tags" Target="../tags/tag415.xml"/><Relationship Id="rId18" Type="http://schemas.openxmlformats.org/officeDocument/2006/relationships/tags" Target="../tags/tag414.xml"/><Relationship Id="rId17" Type="http://schemas.openxmlformats.org/officeDocument/2006/relationships/tags" Target="../tags/tag413.xml"/><Relationship Id="rId16" Type="http://schemas.openxmlformats.org/officeDocument/2006/relationships/tags" Target="../tags/tag412.xml"/><Relationship Id="rId15" Type="http://schemas.openxmlformats.org/officeDocument/2006/relationships/tags" Target="../tags/tag411.xml"/><Relationship Id="rId14" Type="http://schemas.openxmlformats.org/officeDocument/2006/relationships/tags" Target="../tags/tag410.xml"/><Relationship Id="rId13" Type="http://schemas.openxmlformats.org/officeDocument/2006/relationships/tags" Target="../tags/tag409.xml"/><Relationship Id="rId12" Type="http://schemas.openxmlformats.org/officeDocument/2006/relationships/tags" Target="../tags/tag408.xml"/><Relationship Id="rId11" Type="http://schemas.openxmlformats.org/officeDocument/2006/relationships/tags" Target="../tags/tag407.xml"/><Relationship Id="rId10" Type="http://schemas.openxmlformats.org/officeDocument/2006/relationships/tags" Target="../tags/tag406.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tags" Target="../tags/tag13.xml"/><Relationship Id="rId1" Type="http://schemas.openxmlformats.org/officeDocument/2006/relationships/image" Target="../media/image1.jpeg"/></Relationships>
</file>

<file path=ppt/slides/_rels/slide50.xml.rels><?xml version="1.0" encoding="UTF-8" standalone="yes"?>
<Relationships xmlns="http://schemas.openxmlformats.org/package/2006/relationships"><Relationship Id="rId9" Type="http://schemas.openxmlformats.org/officeDocument/2006/relationships/tags" Target="../tags/tag438.xml"/><Relationship Id="rId8" Type="http://schemas.openxmlformats.org/officeDocument/2006/relationships/tags" Target="../tags/tag437.xml"/><Relationship Id="rId7" Type="http://schemas.openxmlformats.org/officeDocument/2006/relationships/tags" Target="../tags/tag436.xml"/><Relationship Id="rId6" Type="http://schemas.openxmlformats.org/officeDocument/2006/relationships/tags" Target="../tags/tag435.xml"/><Relationship Id="rId5" Type="http://schemas.openxmlformats.org/officeDocument/2006/relationships/tags" Target="../tags/tag434.xml"/><Relationship Id="rId4" Type="http://schemas.openxmlformats.org/officeDocument/2006/relationships/tags" Target="../tags/tag433.xml"/><Relationship Id="rId3" Type="http://schemas.openxmlformats.org/officeDocument/2006/relationships/tags" Target="../tags/tag432.xml"/><Relationship Id="rId20" Type="http://schemas.openxmlformats.org/officeDocument/2006/relationships/notesSlide" Target="../notesSlides/notesSlide46.xml"/><Relationship Id="rId2" Type="http://schemas.openxmlformats.org/officeDocument/2006/relationships/tags" Target="../tags/tag431.xml"/><Relationship Id="rId19" Type="http://schemas.openxmlformats.org/officeDocument/2006/relationships/slideLayout" Target="../slideLayouts/slideLayout1.xml"/><Relationship Id="rId18" Type="http://schemas.openxmlformats.org/officeDocument/2006/relationships/tags" Target="../tags/tag447.xml"/><Relationship Id="rId17" Type="http://schemas.openxmlformats.org/officeDocument/2006/relationships/tags" Target="../tags/tag446.xml"/><Relationship Id="rId16" Type="http://schemas.openxmlformats.org/officeDocument/2006/relationships/tags" Target="../tags/tag445.xml"/><Relationship Id="rId15" Type="http://schemas.openxmlformats.org/officeDocument/2006/relationships/tags" Target="../tags/tag444.xml"/><Relationship Id="rId14" Type="http://schemas.openxmlformats.org/officeDocument/2006/relationships/tags" Target="../tags/tag443.xml"/><Relationship Id="rId13" Type="http://schemas.openxmlformats.org/officeDocument/2006/relationships/tags" Target="../tags/tag442.xml"/><Relationship Id="rId12" Type="http://schemas.openxmlformats.org/officeDocument/2006/relationships/tags" Target="../tags/tag441.xml"/><Relationship Id="rId11" Type="http://schemas.openxmlformats.org/officeDocument/2006/relationships/tags" Target="../tags/tag440.xml"/><Relationship Id="rId10" Type="http://schemas.openxmlformats.org/officeDocument/2006/relationships/tags" Target="../tags/tag439.xml"/><Relationship Id="rId1" Type="http://schemas.openxmlformats.org/officeDocument/2006/relationships/image" Target="../media/image1.jpeg"/></Relationships>
</file>

<file path=ppt/slides/_rels/slide51.xml.rels><?xml version="1.0" encoding="UTF-8" standalone="yes"?>
<Relationships xmlns="http://schemas.openxmlformats.org/package/2006/relationships"><Relationship Id="rId9" Type="http://schemas.openxmlformats.org/officeDocument/2006/relationships/tags" Target="../tags/tag455.xml"/><Relationship Id="rId8" Type="http://schemas.openxmlformats.org/officeDocument/2006/relationships/tags" Target="../tags/tag454.xml"/><Relationship Id="rId7" Type="http://schemas.openxmlformats.org/officeDocument/2006/relationships/tags" Target="../tags/tag453.xml"/><Relationship Id="rId6" Type="http://schemas.openxmlformats.org/officeDocument/2006/relationships/tags" Target="../tags/tag452.xml"/><Relationship Id="rId5" Type="http://schemas.openxmlformats.org/officeDocument/2006/relationships/tags" Target="../tags/tag451.xml"/><Relationship Id="rId4" Type="http://schemas.openxmlformats.org/officeDocument/2006/relationships/tags" Target="../tags/tag450.xml"/><Relationship Id="rId3" Type="http://schemas.openxmlformats.org/officeDocument/2006/relationships/tags" Target="../tags/tag449.xml"/><Relationship Id="rId2" Type="http://schemas.openxmlformats.org/officeDocument/2006/relationships/tags" Target="../tags/tag448.xml"/><Relationship Id="rId11" Type="http://schemas.openxmlformats.org/officeDocument/2006/relationships/notesSlide" Target="../notesSlides/notesSlide47.xml"/><Relationship Id="rId10" Type="http://schemas.openxmlformats.org/officeDocument/2006/relationships/slideLayout" Target="../slideLayouts/slideLayout1.xml"/><Relationship Id="rId1" Type="http://schemas.openxmlformats.org/officeDocument/2006/relationships/image" Target="../media/image1.jpeg"/></Relationships>
</file>

<file path=ppt/slides/_rels/slide52.xml.rels><?xml version="1.0" encoding="UTF-8" standalone="yes"?>
<Relationships xmlns="http://schemas.openxmlformats.org/package/2006/relationships"><Relationship Id="rId9" Type="http://schemas.openxmlformats.org/officeDocument/2006/relationships/tags" Target="../tags/tag463.xml"/><Relationship Id="rId8" Type="http://schemas.openxmlformats.org/officeDocument/2006/relationships/tags" Target="../tags/tag462.xml"/><Relationship Id="rId7" Type="http://schemas.openxmlformats.org/officeDocument/2006/relationships/tags" Target="../tags/tag461.xml"/><Relationship Id="rId6" Type="http://schemas.openxmlformats.org/officeDocument/2006/relationships/tags" Target="../tags/tag460.xml"/><Relationship Id="rId5" Type="http://schemas.openxmlformats.org/officeDocument/2006/relationships/tags" Target="../tags/tag459.xml"/><Relationship Id="rId4" Type="http://schemas.openxmlformats.org/officeDocument/2006/relationships/tags" Target="../tags/tag458.xml"/><Relationship Id="rId3" Type="http://schemas.openxmlformats.org/officeDocument/2006/relationships/tags" Target="../tags/tag457.xml"/><Relationship Id="rId2" Type="http://schemas.openxmlformats.org/officeDocument/2006/relationships/tags" Target="../tags/tag456.xml"/><Relationship Id="rId11" Type="http://schemas.openxmlformats.org/officeDocument/2006/relationships/notesSlide" Target="../notesSlides/notesSlide48.xml"/><Relationship Id="rId10" Type="http://schemas.openxmlformats.org/officeDocument/2006/relationships/slideLayout" Target="../slideLayouts/slideLayout1.xml"/><Relationship Id="rId1" Type="http://schemas.openxmlformats.org/officeDocument/2006/relationships/image" Target="../media/image1.jpeg"/></Relationships>
</file>

<file path=ppt/slides/_rels/slide53.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470.xml"/><Relationship Id="rId7" Type="http://schemas.openxmlformats.org/officeDocument/2006/relationships/tags" Target="../tags/tag469.xml"/><Relationship Id="rId6" Type="http://schemas.openxmlformats.org/officeDocument/2006/relationships/tags" Target="../tags/tag468.xml"/><Relationship Id="rId5" Type="http://schemas.openxmlformats.org/officeDocument/2006/relationships/tags" Target="../tags/tag467.xml"/><Relationship Id="rId4" Type="http://schemas.openxmlformats.org/officeDocument/2006/relationships/tags" Target="../tags/tag466.xml"/><Relationship Id="rId3" Type="http://schemas.openxmlformats.org/officeDocument/2006/relationships/tags" Target="../tags/tag465.xml"/><Relationship Id="rId2" Type="http://schemas.openxmlformats.org/officeDocument/2006/relationships/tags" Target="../tags/tag464.xml"/><Relationship Id="rId10" Type="http://schemas.openxmlformats.org/officeDocument/2006/relationships/notesSlide" Target="../notesSlides/notesSlide49.xml"/><Relationship Id="rId1" Type="http://schemas.openxmlformats.org/officeDocument/2006/relationships/image" Target="../media/image1.jpeg"/></Relationships>
</file>

<file path=ppt/slides/_rels/slide54.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477.xml"/><Relationship Id="rId7" Type="http://schemas.openxmlformats.org/officeDocument/2006/relationships/tags" Target="../tags/tag476.xml"/><Relationship Id="rId6" Type="http://schemas.openxmlformats.org/officeDocument/2006/relationships/tags" Target="../tags/tag475.xml"/><Relationship Id="rId5" Type="http://schemas.openxmlformats.org/officeDocument/2006/relationships/tags" Target="../tags/tag474.xml"/><Relationship Id="rId4" Type="http://schemas.openxmlformats.org/officeDocument/2006/relationships/tags" Target="../tags/tag473.xml"/><Relationship Id="rId3" Type="http://schemas.openxmlformats.org/officeDocument/2006/relationships/tags" Target="../tags/tag472.xml"/><Relationship Id="rId2" Type="http://schemas.openxmlformats.org/officeDocument/2006/relationships/tags" Target="../tags/tag471.xml"/><Relationship Id="rId10" Type="http://schemas.openxmlformats.org/officeDocument/2006/relationships/notesSlide" Target="../notesSlides/notesSlide50.xml"/><Relationship Id="rId1" Type="http://schemas.openxmlformats.org/officeDocument/2006/relationships/image" Target="../media/image1.jpeg"/></Relationships>
</file>

<file path=ppt/slides/_rels/slide55.xml.rels><?xml version="1.0" encoding="UTF-8" standalone="yes"?>
<Relationships xmlns="http://schemas.openxmlformats.org/package/2006/relationships"><Relationship Id="rId5" Type="http://schemas.openxmlformats.org/officeDocument/2006/relationships/notesSlide" Target="../notesSlides/notesSlide51.xml"/><Relationship Id="rId4" Type="http://schemas.openxmlformats.org/officeDocument/2006/relationships/slideLayout" Target="../slideLayouts/slideLayout1.xml"/><Relationship Id="rId3" Type="http://schemas.openxmlformats.org/officeDocument/2006/relationships/tags" Target="../tags/tag479.xml"/><Relationship Id="rId2" Type="http://schemas.openxmlformats.org/officeDocument/2006/relationships/tags" Target="../tags/tag478.xml"/><Relationship Id="rId1" Type="http://schemas.openxmlformats.org/officeDocument/2006/relationships/image" Target="../media/image1.jpeg"/></Relationships>
</file>

<file path=ppt/slides/_rels/slide56.xml.rels><?xml version="1.0" encoding="UTF-8" standalone="yes"?>
<Relationships xmlns="http://schemas.openxmlformats.org/package/2006/relationships"><Relationship Id="rId6" Type="http://schemas.openxmlformats.org/officeDocument/2006/relationships/notesSlide" Target="../notesSlides/notesSlide52.xml"/><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tags" Target="../tags/tag481.xml"/><Relationship Id="rId2" Type="http://schemas.openxmlformats.org/officeDocument/2006/relationships/tags" Target="../tags/tag480.xml"/><Relationship Id="rId1" Type="http://schemas.openxmlformats.org/officeDocument/2006/relationships/image" Target="../media/image1.jpeg"/></Relationships>
</file>

<file path=ppt/slides/_rels/slide57.xml.rels><?xml version="1.0" encoding="UTF-8" standalone="yes"?>
<Relationships xmlns="http://schemas.openxmlformats.org/package/2006/relationships"><Relationship Id="rId6" Type="http://schemas.openxmlformats.org/officeDocument/2006/relationships/notesSlide" Target="../notesSlides/notesSlide53.xml"/><Relationship Id="rId5" Type="http://schemas.openxmlformats.org/officeDocument/2006/relationships/slideLayout" Target="../slideLayouts/slideLayout1.xml"/><Relationship Id="rId4" Type="http://schemas.openxmlformats.org/officeDocument/2006/relationships/tags" Target="../tags/tag484.xml"/><Relationship Id="rId3" Type="http://schemas.openxmlformats.org/officeDocument/2006/relationships/tags" Target="../tags/tag483.xml"/><Relationship Id="rId2" Type="http://schemas.openxmlformats.org/officeDocument/2006/relationships/tags" Target="../tags/tag482.xml"/><Relationship Id="rId1" Type="http://schemas.openxmlformats.org/officeDocument/2006/relationships/image" Target="../media/image1.jpeg"/></Relationships>
</file>

<file path=ppt/slides/_rels/slide58.xml.rels><?xml version="1.0" encoding="UTF-8" standalone="yes"?>
<Relationships xmlns="http://schemas.openxmlformats.org/package/2006/relationships"><Relationship Id="rId6" Type="http://schemas.openxmlformats.org/officeDocument/2006/relationships/notesSlide" Target="../notesSlides/notesSlide54.xml"/><Relationship Id="rId5" Type="http://schemas.openxmlformats.org/officeDocument/2006/relationships/slideLayout" Target="../slideLayouts/slideLayout1.xml"/><Relationship Id="rId4" Type="http://schemas.openxmlformats.org/officeDocument/2006/relationships/tags" Target="../tags/tag487.xml"/><Relationship Id="rId3" Type="http://schemas.openxmlformats.org/officeDocument/2006/relationships/tags" Target="../tags/tag486.xml"/><Relationship Id="rId2" Type="http://schemas.openxmlformats.org/officeDocument/2006/relationships/tags" Target="../tags/tag485.xml"/><Relationship Id="rId1" Type="http://schemas.openxmlformats.org/officeDocument/2006/relationships/image" Target="../media/image1.jpeg"/></Relationships>
</file>

<file path=ppt/slides/_rels/slide59.xml.rels><?xml version="1.0" encoding="UTF-8" standalone="yes"?>
<Relationships xmlns="http://schemas.openxmlformats.org/package/2006/relationships"><Relationship Id="rId6" Type="http://schemas.openxmlformats.org/officeDocument/2006/relationships/notesSlide" Target="../notesSlides/notesSlide55.xml"/><Relationship Id="rId5" Type="http://schemas.openxmlformats.org/officeDocument/2006/relationships/slideLayout" Target="../slideLayouts/slideLayout1.xml"/><Relationship Id="rId4" Type="http://schemas.openxmlformats.org/officeDocument/2006/relationships/tags" Target="../tags/tag490.xml"/><Relationship Id="rId3" Type="http://schemas.openxmlformats.org/officeDocument/2006/relationships/tags" Target="../tags/tag489.xml"/><Relationship Id="rId2" Type="http://schemas.openxmlformats.org/officeDocument/2006/relationships/tags" Target="../tags/tag488.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1.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image" Target="../media/image1.jpeg"/></Relationships>
</file>

<file path=ppt/slides/_rels/slide60.xml.rels><?xml version="1.0" encoding="UTF-8" standalone="yes"?>
<Relationships xmlns="http://schemas.openxmlformats.org/package/2006/relationships"><Relationship Id="rId4" Type="http://schemas.openxmlformats.org/officeDocument/2006/relationships/notesSlide" Target="../notesSlides/notesSlide56.xml"/><Relationship Id="rId3" Type="http://schemas.openxmlformats.org/officeDocument/2006/relationships/slideLayout" Target="../slideLayouts/slideLayout19.xml"/><Relationship Id="rId2" Type="http://schemas.openxmlformats.org/officeDocument/2006/relationships/image" Target="../media/image3.png"/><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tags" Target="../tags/tag21.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474345" y="138430"/>
            <a:ext cx="8195310" cy="4744085"/>
          </a:xfrm>
          <a:prstGeom prst="rect">
            <a:avLst/>
          </a:prstGeom>
        </p:spPr>
      </p:pic>
      <p:sp>
        <p:nvSpPr>
          <p:cNvPr id="16" name="文本框 15"/>
          <p:cNvSpPr txBox="1"/>
          <p:nvPr/>
        </p:nvSpPr>
        <p:spPr>
          <a:xfrm>
            <a:off x="1676400" y="1068705"/>
            <a:ext cx="5791200" cy="722630"/>
          </a:xfrm>
          <a:prstGeom prst="rect">
            <a:avLst/>
          </a:prstGeom>
          <a:noFill/>
        </p:spPr>
        <p:txBody>
          <a:bodyPr wrap="none" rtlCol="0">
            <a:noAutofit/>
          </a:bodyPr>
          <a:lstStyle/>
          <a:p>
            <a:pPr algn="l"/>
            <a:r>
              <a:rPr lang="zh-CN" altLang="en-US" sz="4400" b="1" dirty="0">
                <a:solidFill>
                  <a:schemeClr val="bg1"/>
                </a:solidFill>
              </a:rPr>
              <a:t>《学前教育基础知识》</a:t>
            </a:r>
            <a:endParaRPr lang="zh-CN" altLang="en-US" sz="4400" b="1" dirty="0">
              <a:solidFill>
                <a:schemeClr val="bg1"/>
              </a:solidFill>
            </a:endParaRPr>
          </a:p>
        </p:txBody>
      </p:sp>
      <p:sp>
        <p:nvSpPr>
          <p:cNvPr id="17" name="文本框 16"/>
          <p:cNvSpPr txBox="1"/>
          <p:nvPr/>
        </p:nvSpPr>
        <p:spPr>
          <a:xfrm>
            <a:off x="1682115" y="1976755"/>
            <a:ext cx="5483860" cy="1391285"/>
          </a:xfrm>
          <a:prstGeom prst="rect">
            <a:avLst/>
          </a:prstGeom>
          <a:noFill/>
        </p:spPr>
        <p:txBody>
          <a:bodyPr wrap="square" rtlCol="0">
            <a:noAutofit/>
          </a:bodyPr>
          <a:lstStyle/>
          <a:p>
            <a:pPr algn="ctr">
              <a:lnSpc>
                <a:spcPct val="150000"/>
              </a:lnSpc>
            </a:pPr>
            <a:r>
              <a:rPr lang="zh-CN" altLang="en-US" sz="2800" b="1" dirty="0">
                <a:solidFill>
                  <a:schemeClr val="bg1"/>
                </a:solidFill>
              </a:rPr>
              <a:t>主题</a:t>
            </a:r>
            <a:r>
              <a:rPr lang="en-US" altLang="zh-CN" sz="2800" b="1" dirty="0">
                <a:solidFill>
                  <a:schemeClr val="bg1"/>
                </a:solidFill>
              </a:rPr>
              <a:t>3  </a:t>
            </a:r>
            <a:endParaRPr lang="en-US" altLang="zh-CN" sz="2800" b="1" dirty="0">
              <a:solidFill>
                <a:schemeClr val="bg1"/>
              </a:solidFill>
            </a:endParaRPr>
          </a:p>
          <a:p>
            <a:pPr algn="ctr">
              <a:lnSpc>
                <a:spcPct val="150000"/>
              </a:lnSpc>
            </a:pPr>
            <a:r>
              <a:rPr lang="zh-CN" altLang="en-US" sz="2800" b="1" dirty="0">
                <a:solidFill>
                  <a:schemeClr val="bg1"/>
                </a:solidFill>
              </a:rPr>
              <a:t>学前儿童</a:t>
            </a:r>
            <a:r>
              <a:rPr lang="zh-CN" altLang="en-US" sz="2800" b="1" dirty="0">
                <a:solidFill>
                  <a:schemeClr val="bg1"/>
                </a:solidFill>
              </a:rPr>
              <a:t>全面发展教育</a:t>
            </a:r>
            <a:endParaRPr lang="zh-CN" altLang="en-US" sz="28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6"/>
                                        </p:tgtEl>
                                        <p:attrNameLst>
                                          <p:attrName>style.visibility</p:attrName>
                                        </p:attrNameLst>
                                      </p:cBhvr>
                                      <p:to>
                                        <p:strVal val="visible"/>
                                      </p:to>
                                    </p:set>
                                    <p:anim by="(-#ppt_w*2)" calcmode="lin" valueType="num">
                                      <p:cBhvr rctx="PPT">
                                        <p:cTn id="13" dur="500" autoRev="1" fill="hold">
                                          <p:stCondLst>
                                            <p:cond delay="0"/>
                                          </p:stCondLst>
                                        </p:cTn>
                                        <p:tgtEl>
                                          <p:spTgt spid="16"/>
                                        </p:tgtEl>
                                        <p:attrNameLst>
                                          <p:attrName>ppt_w</p:attrName>
                                        </p:attrNameLst>
                                      </p:cBhvr>
                                    </p:anim>
                                    <p:anim by="(#ppt_w*0.50)" calcmode="lin" valueType="num">
                                      <p:cBhvr>
                                        <p:cTn id="14" dur="500" decel="50000" autoRev="1" fill="hold">
                                          <p:stCondLst>
                                            <p:cond delay="0"/>
                                          </p:stCondLst>
                                        </p:cTn>
                                        <p:tgtEl>
                                          <p:spTgt spid="16"/>
                                        </p:tgtEl>
                                        <p:attrNameLst>
                                          <p:attrName>ppt_x</p:attrName>
                                        </p:attrNameLst>
                                      </p:cBhvr>
                                    </p:anim>
                                    <p:anim from="(-#ppt_h/2)" to="(#ppt_y)" calcmode="lin" valueType="num">
                                      <p:cBhvr>
                                        <p:cTn id="15" dur="1000" fill="hold">
                                          <p:stCondLst>
                                            <p:cond delay="0"/>
                                          </p:stCondLst>
                                        </p:cTn>
                                        <p:tgtEl>
                                          <p:spTgt spid="16"/>
                                        </p:tgtEl>
                                        <p:attrNameLst>
                                          <p:attrName>ppt_y</p:attrName>
                                        </p:attrNameLst>
                                      </p:cBhvr>
                                    </p:anim>
                                    <p:animRot by="21600000">
                                      <p:cBhvr>
                                        <p:cTn id="16" dur="1000" fill="hold">
                                          <p:stCondLst>
                                            <p:cond delay="0"/>
                                          </p:stCondLst>
                                        </p:cTn>
                                        <p:tgtEl>
                                          <p:spTgt spid="16"/>
                                        </p:tgtEl>
                                        <p:attrNameLst>
                                          <p:attrName>r</p:attrName>
                                        </p:attrNameLst>
                                      </p:cBhvr>
                                    </p:animRot>
                                  </p:childTnLst>
                                </p:cTn>
                              </p:par>
                            </p:childTnLst>
                          </p:cTn>
                        </p:par>
                        <p:par>
                          <p:cTn id="17" fill="hold">
                            <p:stCondLst>
                              <p:cond delay="2900"/>
                            </p:stCondLst>
                            <p:childTnLst>
                              <p:par>
                                <p:cTn id="18" presetID="22" presetClass="entr" presetSubtype="8"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TextBox 20"/>
          <p:cNvSpPr txBox="1"/>
          <p:nvPr>
            <p:custDataLst>
              <p:tags r:id="rId3"/>
            </p:custDataLst>
          </p:nvPr>
        </p:nvSpPr>
        <p:spPr>
          <a:xfrm>
            <a:off x="438785" y="878205"/>
            <a:ext cx="625856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a:t>
            </a: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全面发展教育对对社会发展的意义</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588010" y="1364615"/>
            <a:ext cx="7864475" cy="927100"/>
          </a:xfrm>
          <a:prstGeom prst="rect">
            <a:avLst/>
          </a:prstGeom>
        </p:spPr>
        <p:txBody>
          <a:bodyPr wrap="square">
            <a:spAutoFit/>
          </a:bodyPr>
          <a:p>
            <a:pPr marL="0" algn="l" defTabSz="914400">
              <a:lnSpc>
                <a:spcPct val="100000"/>
              </a:lnSpc>
              <a:spcBef>
                <a:spcPts val="0"/>
              </a:spcBef>
              <a:spcAft>
                <a:spcPts val="0"/>
              </a:spcAft>
              <a:buClrTx/>
              <a:buSzTx/>
              <a:buFontTx/>
              <a:defRPr/>
            </a:pP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rPr>
              <a:t>3.</a:t>
            </a: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rPr>
              <a:t>德育是社会主义物质文明建设不断发展的保证</a:t>
            </a:r>
            <a:endPar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a:p>
            <a:pPr marL="0" algn="l" defTabSz="914400">
              <a:lnSpc>
                <a:spcPts val="2300"/>
              </a:lnSpc>
              <a:spcBef>
                <a:spcPts val="0"/>
              </a:spcBef>
              <a:spcAft>
                <a:spcPts val="0"/>
              </a:spcAft>
              <a:buClrTx/>
              <a:buSzTx/>
              <a:buFontTx/>
              <a:defRPr/>
            </a:pPr>
            <a:r>
              <a:rPr lang="zh-CN" altLang="en-US" sz="1400" noProof="0" dirty="0">
                <a:solidFill>
                  <a:prstClr val="black">
                    <a:lumMod val="95000"/>
                    <a:lumOff val="5000"/>
                  </a:prstClr>
                </a:solidFill>
                <a:latin typeface="黑体" panose="02010609060101010101" charset="-122"/>
                <a:ea typeface="黑体" panose="02010609060101010101" charset="-122"/>
              </a:rPr>
              <a:t>德育可使年轻一代具有正确的方向和积极进取的精神，使他们刻苦学习，努力工作，从而推动社会主义物质文明建设。德育既影响当前的社会风尚，也决定着中华民族今后的精神风貌。</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
        <p:nvSpPr>
          <p:cNvPr id="5" name="文本框 4"/>
          <p:cNvSpPr txBox="1"/>
          <p:nvPr/>
        </p:nvSpPr>
        <p:spPr>
          <a:xfrm>
            <a:off x="563245" y="2415540"/>
            <a:ext cx="8343265" cy="1173480"/>
          </a:xfrm>
          <a:prstGeom prst="rect">
            <a:avLst/>
          </a:prstGeom>
        </p:spPr>
        <p:txBody>
          <a:bodyPr wrap="square">
            <a:spAutoFit/>
          </a:bodyPr>
          <a:p>
            <a:pPr marL="0" algn="l" defTabSz="914400">
              <a:lnSpc>
                <a:spcPct val="100000"/>
              </a:lnSpc>
              <a:spcBef>
                <a:spcPts val="0"/>
              </a:spcBef>
              <a:spcAft>
                <a:spcPts val="0"/>
              </a:spcAft>
              <a:buClrTx/>
              <a:buSzTx/>
              <a:buFontTx/>
              <a:defRPr/>
            </a:pPr>
            <a:endPar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a:p>
            <a:pPr marL="0" algn="l" defTabSz="914400">
              <a:lnSpc>
                <a:spcPct val="100000"/>
              </a:lnSpc>
              <a:spcBef>
                <a:spcPts val="0"/>
              </a:spcBef>
              <a:spcAft>
                <a:spcPts val="0"/>
              </a:spcAft>
              <a:buClrTx/>
              <a:buSzTx/>
              <a:buFontTx/>
              <a:defRPr/>
            </a:pP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rPr>
              <a:t>4.</a:t>
            </a: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rPr>
              <a:t>美育能给人以追求美好生活的精神动力</a:t>
            </a:r>
            <a:endPar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a:p>
            <a:pPr marL="0" algn="l" defTabSz="914400">
              <a:lnSpc>
                <a:spcPts val="2300"/>
              </a:lnSpc>
              <a:spcBef>
                <a:spcPts val="0"/>
              </a:spcBef>
              <a:spcAft>
                <a:spcPts val="0"/>
              </a:spcAft>
              <a:buClrTx/>
              <a:buSzTx/>
              <a:buFontTx/>
              <a:defRPr/>
            </a:pPr>
            <a:r>
              <a:rPr lang="zh-CN" altLang="en-US" sz="1400" noProof="0" dirty="0">
                <a:solidFill>
                  <a:prstClr val="black">
                    <a:lumMod val="95000"/>
                    <a:lumOff val="5000"/>
                  </a:prstClr>
                </a:solidFill>
                <a:latin typeface="黑体" panose="02010609060101010101" charset="-122"/>
                <a:ea typeface="黑体" panose="02010609060101010101" charset="-122"/>
              </a:rPr>
              <a:t>重视美育有助于提高整个社会的审美能力，形成良好的社会风气，抵制陈腐的习俗。对幼儿实施美育，促使幼儿形成健全的人格，能为提高全民族的素质打下基础。。</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3" name="矩形: 圆角 5"/>
          <p:cNvSpPr/>
          <p:nvPr>
            <p:custDataLst>
              <p:tags r:id="rId2"/>
            </p:custDataLst>
          </p:nvPr>
        </p:nvSpPr>
        <p:spPr>
          <a:xfrm>
            <a:off x="1403985" y="1126490"/>
            <a:ext cx="6223000" cy="2988310"/>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endParaRPr lang="zh-CN" altLang="en-US" sz="1800" dirty="0">
              <a:solidFill>
                <a:schemeClr val="tx1"/>
              </a:solidFill>
            </a:endParaRPr>
          </a:p>
        </p:txBody>
      </p:sp>
      <p:sp>
        <p:nvSpPr>
          <p:cNvPr id="100" name="文本框 99"/>
          <p:cNvSpPr txBox="1"/>
          <p:nvPr/>
        </p:nvSpPr>
        <p:spPr>
          <a:xfrm>
            <a:off x="1587500" y="1461135"/>
            <a:ext cx="5212080" cy="2089150"/>
          </a:xfrm>
          <a:prstGeom prst="rect">
            <a:avLst/>
          </a:prstGeom>
          <a:noFill/>
          <a:ln w="9525">
            <a:noFill/>
          </a:ln>
        </p:spPr>
        <p:txBody>
          <a:bodyPr>
            <a:noAutofit/>
          </a:bodyPr>
          <a:p>
            <a:pPr indent="0" algn="l" fontAlgn="auto">
              <a:lnSpc>
                <a:spcPct val="150000"/>
              </a:lnSpc>
            </a:pPr>
            <a:r>
              <a:rPr lang="zh-CN" altLang="en-US" sz="1600" b="1" noProof="0" dirty="0">
                <a:ln>
                  <a:noFill/>
                </a:ln>
                <a:effectLst/>
                <a:uLnTx/>
                <a:uFillTx/>
                <a:latin typeface="微软雅黑" panose="020B0503020204020204" pitchFamily="34" charset="-122"/>
                <a:ea typeface="微软雅黑" panose="020B0503020204020204" pitchFamily="34" charset="-122"/>
              </a:rPr>
              <a:t>一、名词解释</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a:t>
            </a:r>
            <a:r>
              <a:rPr lang="zh-CN" altLang="en-US" sz="1600" b="0" noProof="0" dirty="0">
                <a:ln>
                  <a:noFill/>
                </a:ln>
                <a:effectLst/>
                <a:uLnTx/>
                <a:uFillTx/>
                <a:latin typeface="黑体" panose="02010609060101010101" charset="-122"/>
                <a:ea typeface="黑体" panose="02010609060101010101" charset="-122"/>
              </a:rPr>
              <a:t>学前儿童全面发展教育</a:t>
            </a:r>
            <a:r>
              <a:rPr lang="en-US" altLang="zh-CN" sz="1600" b="0" noProof="0" dirty="0">
                <a:ln>
                  <a:noFill/>
                </a:ln>
                <a:effectLst/>
                <a:uLnTx/>
                <a:uFillTx/>
                <a:latin typeface="黑体" panose="02010609060101010101" charset="-122"/>
                <a:ea typeface="黑体" panose="02010609060101010101" charset="-122"/>
              </a:rPr>
              <a:t>  </a:t>
            </a:r>
            <a:endParaRPr lang="zh-CN" altLang="en-US" sz="1600" b="0" noProof="0" dirty="0">
              <a:ln>
                <a:noFill/>
              </a:ln>
              <a:effectLst/>
              <a:uLnTx/>
              <a:uFillTx/>
              <a:latin typeface="黑体" panose="02010609060101010101" charset="-122"/>
              <a:ea typeface="黑体" panose="02010609060101010101" charset="-122"/>
            </a:endParaRPr>
          </a:p>
          <a:p>
            <a:pPr algn="l" fontAlgn="auto">
              <a:lnSpc>
                <a:spcPct val="150000"/>
              </a:lnSpc>
              <a:buClrTx/>
              <a:buSzTx/>
              <a:buFontTx/>
            </a:pPr>
            <a:r>
              <a:rPr lang="zh-CN" altLang="en-US" sz="1600" b="1" noProof="0" dirty="0">
                <a:ln>
                  <a:noFill/>
                </a:ln>
                <a:effectLst/>
                <a:uLnTx/>
                <a:uFillTx/>
                <a:latin typeface="微软雅黑" panose="020B0503020204020204" pitchFamily="34" charset="-122"/>
                <a:ea typeface="微软雅黑" panose="020B0503020204020204" pitchFamily="34" charset="-122"/>
                <a:sym typeface="+mn-ea"/>
              </a:rPr>
              <a:t>二、简答题</a:t>
            </a:r>
            <a:endParaRPr lang="zh-CN" altLang="en-US" sz="1600" b="1" noProof="0" dirty="0">
              <a:ln>
                <a:noFill/>
              </a:ln>
              <a:effectLst/>
              <a:uLnTx/>
              <a:uFillTx/>
              <a:latin typeface="微软雅黑" panose="020B0503020204020204" pitchFamily="34" charset="-122"/>
              <a:ea typeface="微软雅黑" panose="020B0503020204020204" pitchFamily="34" charset="-122"/>
              <a:sym typeface="+mn-ea"/>
            </a:endParaRPr>
          </a:p>
          <a:p>
            <a:pPr algn="l" fontAlgn="auto">
              <a:lnSpc>
                <a:spcPct val="150000"/>
              </a:lnSpc>
              <a:buClrTx/>
              <a:buSzTx/>
              <a:buFontTx/>
            </a:pPr>
            <a:r>
              <a:rPr lang="zh-CN" altLang="en-US" sz="1600" noProof="0" dirty="0">
                <a:ln>
                  <a:noFill/>
                </a:ln>
                <a:effectLst/>
                <a:uLnTx/>
                <a:uFillTx/>
                <a:latin typeface="黑体" panose="02010609060101010101" charset="-122"/>
                <a:ea typeface="黑体" panose="02010609060101010101" charset="-122"/>
              </a:rPr>
              <a:t>1.学前儿童全面发展，对社会有何意义。</a:t>
            </a:r>
            <a:endParaRPr lang="zh-CN" altLang="en-US" sz="1600" noProof="0" dirty="0">
              <a:ln>
                <a:noFill/>
              </a:ln>
              <a:effectLst/>
              <a:uLnTx/>
              <a:uFillTx/>
              <a:latin typeface="黑体" panose="02010609060101010101" charset="-122"/>
              <a:ea typeface="黑体" panose="02010609060101010101" charset="-122"/>
            </a:endParaRPr>
          </a:p>
          <a:p>
            <a:pPr algn="l" fontAlgn="auto">
              <a:lnSpc>
                <a:spcPct val="150000"/>
              </a:lnSpc>
              <a:buClrTx/>
              <a:buSzTx/>
              <a:buFontTx/>
            </a:pPr>
            <a:r>
              <a:rPr lang="zh-CN" altLang="en-US" sz="1600" noProof="0" dirty="0">
                <a:ln>
                  <a:noFill/>
                </a:ln>
                <a:effectLst/>
                <a:uLnTx/>
                <a:uFillTx/>
                <a:latin typeface="黑体" panose="02010609060101010101" charset="-122"/>
                <a:ea typeface="黑体" panose="02010609060101010101" charset="-122"/>
              </a:rPr>
              <a:t>2.学前儿童全面发展，对幼儿个体发展的意义。</a:t>
            </a:r>
            <a:endParaRPr lang="zh-CN" altLang="en-US" sz="1600" noProof="0" dirty="0">
              <a:ln>
                <a:noFill/>
              </a:ln>
              <a:effectLst/>
              <a:uLnTx/>
              <a:uFillTx/>
              <a:latin typeface="黑体" panose="02010609060101010101" charset="-122"/>
              <a:ea typeface="黑体" panose="02010609060101010101" charset="-122"/>
            </a:endParaRPr>
          </a:p>
          <a:p>
            <a:pPr indent="0" algn="l" fontAlgn="auto">
              <a:lnSpc>
                <a:spcPct val="150000"/>
              </a:lnSpc>
            </a:pPr>
            <a:endParaRPr lang="zh-CN" altLang="en-US" sz="2400" b="0">
              <a:latin typeface="黑体" panose="02010609060101010101" charset="-122"/>
              <a:ea typeface="黑体" panose="02010609060101010101" charset="-122"/>
              <a:cs typeface="黑体" panose="02010609060101010101" charset="-122"/>
            </a:endParaRPr>
          </a:p>
        </p:txBody>
      </p:sp>
      <p:sp>
        <p:nvSpPr>
          <p:cNvPr id="7" name="文本框 6"/>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同步训练</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721995" y="1460500"/>
            <a:ext cx="3282315" cy="1891665"/>
          </a:xfrm>
          <a:prstGeom prst="rect">
            <a:avLst/>
          </a:prstGeom>
        </p:spPr>
      </p:pic>
      <p:sp>
        <p:nvSpPr>
          <p:cNvPr id="16" name="文本框 15"/>
          <p:cNvSpPr txBox="1"/>
          <p:nvPr/>
        </p:nvSpPr>
        <p:spPr>
          <a:xfrm>
            <a:off x="1443990" y="1938655"/>
            <a:ext cx="1967230" cy="829945"/>
          </a:xfrm>
          <a:prstGeom prst="rect">
            <a:avLst/>
          </a:prstGeom>
          <a:noFill/>
        </p:spPr>
        <p:txBody>
          <a:bodyPr wrap="squar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探寻</a:t>
            </a:r>
            <a:r>
              <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文本框 12"/>
          <p:cNvSpPr txBox="1"/>
          <p:nvPr/>
        </p:nvSpPr>
        <p:spPr>
          <a:xfrm>
            <a:off x="4004012" y="2009139"/>
            <a:ext cx="3230880" cy="706755"/>
          </a:xfrm>
          <a:prstGeom prst="rect">
            <a:avLst/>
          </a:prstGeom>
          <a:noFill/>
        </p:spPr>
        <p:txBody>
          <a:bodyPr wrap="none" rtlCol="0">
            <a:spAutoFit/>
          </a:bodyPr>
          <a:lstStyle/>
          <a:p>
            <a:pPr algn="l"/>
            <a:r>
              <a:rPr lang="zh-CN" altLang="en-US" sz="4000" b="1" dirty="0">
                <a:solidFill>
                  <a:srgbClr val="1A5D5C"/>
                </a:solidFill>
              </a:rPr>
              <a:t>教育儿童</a:t>
            </a:r>
            <a:r>
              <a:rPr lang="zh-CN" altLang="en-US" sz="4000" b="1" dirty="0">
                <a:solidFill>
                  <a:srgbClr val="1A5D5C"/>
                </a:solidFill>
              </a:rPr>
              <a:t>体育</a:t>
            </a:r>
            <a:endParaRPr lang="zh-CN" altLang="en-US" sz="4000" b="1" dirty="0">
              <a:solidFill>
                <a:srgbClr val="1A5D5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608330" y="952500"/>
            <a:ext cx="7901940" cy="3238500"/>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l" fontAlgn="auto">
              <a:lnSpc>
                <a:spcPts val="2300"/>
              </a:lnSpc>
            </a:pPr>
            <a:r>
              <a:rPr lang="en-US" sz="1400" spc="160" dirty="0">
                <a:solidFill>
                  <a:schemeClr val="tx1">
                    <a:lumMod val="95000"/>
                    <a:lumOff val="5000"/>
                  </a:schemeClr>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海星幼儿园的户外设施丰富多彩，有滑梯、蹦床、秋千、跷跷板、沙池等。户外活动时间，幼儿迫不及待地去玩自己喜欢的项目，有的滑滑梯、有的荡秋千、有的玩沙子、有的玩跷跷板，玩得可开心了。阳阳老师在幼儿活动时拍了一些照片发送到家长微信群。家长们纷纷为幼儿的快乐叫好，但是也有一位家长对其中一张几名幼儿在沙池中玩的照片提出了质疑：</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怎么能让孩子坐在沙地上玩呢？又脏又冷的！</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altLang="zh-CN" sz="16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  </a:t>
            </a:r>
            <a:r>
              <a:rPr lang="zh-CN" altLang="en-US" sz="1600" b="1" spc="160" dirty="0">
                <a:solidFill>
                  <a:srgbClr val="FF0000"/>
                </a:solidFill>
                <a:effectLst/>
                <a:uFillTx/>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rPr>
              <a:t>思考：</a:t>
            </a:r>
            <a:r>
              <a:rPr lang="zh-CN" altLang="en-US"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家长的质疑让阳阳老师思考起来：什么样的活动才是有利于幼儿健康成长的呢？幼儿园要怎样组织活动，才能既满足这些活泼好动的幼儿运动与锻炼的需要，又保证安全和卫生呢</a:t>
            </a:r>
            <a:r>
              <a:rPr 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a:t>
            </a:r>
            <a:endParaRPr 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endParaRPr>
          </a:p>
        </p:txBody>
      </p:sp>
      <p:sp>
        <p:nvSpPr>
          <p:cNvPr id="2" name="文本框 1"/>
          <p:cNvSpPr txBox="1"/>
          <p:nvPr/>
        </p:nvSpPr>
        <p:spPr>
          <a:xfrm>
            <a:off x="250190" y="254635"/>
            <a:ext cx="1467485" cy="471805"/>
          </a:xfrm>
          <a:prstGeom prst="rect">
            <a:avLst/>
          </a:prstGeom>
          <a:noFill/>
        </p:spPr>
        <p:txBody>
          <a:bodyPr wrap="square" rtlCol="0">
            <a:noAutofit/>
          </a:bodyPr>
          <a:p>
            <a:pPr algn="ctr"/>
            <a:r>
              <a:rPr lang="zh-CN" altLang="en-US" sz="2400" b="1" dirty="0"/>
              <a:t>情境导入</a:t>
            </a:r>
            <a:endParaRPr lang="zh-CN" altLang="en-US" sz="24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学前儿童</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体育的含义</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30" name="TextBox 10"/>
          <p:cNvSpPr txBox="1"/>
          <p:nvPr>
            <p:custDataLst>
              <p:tags r:id="rId4"/>
            </p:custDataLst>
          </p:nvPr>
        </p:nvSpPr>
        <p:spPr>
          <a:xfrm>
            <a:off x="1595120" y="1828165"/>
            <a:ext cx="7111365" cy="807085"/>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体育的概念有广义和狭义之分。广义的体育泛指人类社会的各种体育活动，广义的学前儿童体育则泛指学前儿童进行的各种体育活动的总和。</a:t>
            </a:r>
            <a:endPar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endParaRPr>
          </a:p>
        </p:txBody>
      </p:sp>
      <p:sp>
        <p:nvSpPr>
          <p:cNvPr id="31" name="等腰三角形 2"/>
          <p:cNvSpPr/>
          <p:nvPr>
            <p:custDataLst>
              <p:tags r:id="rId5"/>
            </p:custDataLst>
          </p:nvPr>
        </p:nvSpPr>
        <p:spPr bwMode="auto">
          <a:xfrm rot="2747878">
            <a:off x="692057" y="1759407"/>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2" name="TextBox 12"/>
          <p:cNvSpPr txBox="1"/>
          <p:nvPr>
            <p:custDataLst>
              <p:tags r:id="rId6"/>
            </p:custDataLst>
          </p:nvPr>
        </p:nvSpPr>
        <p:spPr>
          <a:xfrm>
            <a:off x="788121" y="2210827"/>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广义</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3" name="等腰三角形 2"/>
          <p:cNvSpPr/>
          <p:nvPr>
            <p:custDataLst>
              <p:tags r:id="rId7"/>
            </p:custDataLst>
          </p:nvPr>
        </p:nvSpPr>
        <p:spPr bwMode="auto">
          <a:xfrm rot="3036074">
            <a:off x="605696" y="2955660"/>
            <a:ext cx="992273" cy="1148112"/>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4" name="TextBox 14"/>
          <p:cNvSpPr txBox="1"/>
          <p:nvPr>
            <p:custDataLst>
              <p:tags r:id="rId8"/>
            </p:custDataLst>
          </p:nvPr>
        </p:nvSpPr>
        <p:spPr>
          <a:xfrm>
            <a:off x="777963" y="3444061"/>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狭义</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 name="TextBox 20"/>
          <p:cNvSpPr txBox="1"/>
          <p:nvPr>
            <p:custDataLst>
              <p:tags r:id="rId9"/>
            </p:custDataLst>
          </p:nvPr>
        </p:nvSpPr>
        <p:spPr>
          <a:xfrm>
            <a:off x="647700" y="1337945"/>
            <a:ext cx="286194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含义</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1563370" y="2815590"/>
            <a:ext cx="6965950" cy="1568450"/>
          </a:xfrm>
          <a:prstGeom prst="rect">
            <a:avLst/>
          </a:prstGeom>
        </p:spPr>
        <p:txBody>
          <a:bodyPr wrap="square">
            <a:spAutoFit/>
          </a:bodyPr>
          <a:p>
            <a:pPr marL="0" algn="l" defTabSz="914400">
              <a:lnSpc>
                <a:spcPct val="150000"/>
              </a:lnSpc>
              <a:spcBef>
                <a:spcPts val="0"/>
              </a:spcBef>
              <a:spcAft>
                <a:spcPts val="0"/>
              </a:spcAft>
              <a:buClrTx/>
              <a:buSzTx/>
              <a:buFontTx/>
              <a:defRPr/>
            </a:pPr>
            <a:r>
              <a:rPr lang="zh-CN" altLang="en-US" sz="1600" noProof="0" dirty="0">
                <a:ln>
                  <a:noFill/>
                </a:ln>
                <a:effectLst/>
                <a:uLnTx/>
                <a:uFillTx/>
                <a:latin typeface="黑体" panose="02010609060101010101" charset="-122"/>
                <a:ea typeface="黑体" panose="02010609060101010101" charset="-122"/>
              </a:rPr>
              <a:t>狭义的体育则专指在教育机构中进行的，保证受教育者的身体正常生长发育的一种有目的、有计划、有组织的教育活动。幼儿体育则是指专门在幼儿园进行的，遵循幼儿身体生长发育的规律，运用科学的方法，以增强幼儿的体质，保证幼儿健康为目的的一系列教育活动。</a:t>
            </a:r>
            <a:endParaRPr lang="zh-CN" altLang="en-US" sz="1600" noProof="0" dirty="0">
              <a:ln>
                <a:noFill/>
              </a:ln>
              <a:effectLst/>
              <a:uLnTx/>
              <a:uFillTx/>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down)">
                                      <p:cBhvr>
                                        <p:cTn id="7" dur="290">
                                          <p:stCondLst>
                                            <p:cond delay="0"/>
                                          </p:stCondLst>
                                        </p:cTn>
                                        <p:tgtEl>
                                          <p:spTgt spid="32"/>
                                        </p:tgtEl>
                                      </p:cBhvr>
                                    </p:animEffect>
                                    <p:anim calcmode="lin" valueType="num">
                                      <p:cBhvr>
                                        <p:cTn id="8" dur="911"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2"/>
                                        </p:tgtEl>
                                        <p:attrNameLst>
                                          <p:attrName>ppt_y</p:attrName>
                                        </p:attrNameLst>
                                      </p:cBhvr>
                                      <p:tavLst>
                                        <p:tav tm="0" fmla="#ppt_y-sin(pi*$)/81">
                                          <p:val>
                                            <p:fltVal val="0"/>
                                          </p:val>
                                        </p:tav>
                                        <p:tav tm="100000">
                                          <p:val>
                                            <p:fltVal val="1"/>
                                          </p:val>
                                        </p:tav>
                                      </p:tavLst>
                                    </p:anim>
                                    <p:animScale>
                                      <p:cBhvr>
                                        <p:cTn id="13" dur="13">
                                          <p:stCondLst>
                                            <p:cond delay="325"/>
                                          </p:stCondLst>
                                        </p:cTn>
                                        <p:tgtEl>
                                          <p:spTgt spid="32"/>
                                        </p:tgtEl>
                                      </p:cBhvr>
                                      <p:to x="100000" y="60000"/>
                                    </p:animScale>
                                    <p:animScale>
                                      <p:cBhvr>
                                        <p:cTn id="14" dur="83" decel="50000">
                                          <p:stCondLst>
                                            <p:cond delay="338"/>
                                          </p:stCondLst>
                                        </p:cTn>
                                        <p:tgtEl>
                                          <p:spTgt spid="32"/>
                                        </p:tgtEl>
                                      </p:cBhvr>
                                      <p:to x="100000" y="100000"/>
                                    </p:animScale>
                                    <p:animScale>
                                      <p:cBhvr>
                                        <p:cTn id="15" dur="13">
                                          <p:stCondLst>
                                            <p:cond delay="656"/>
                                          </p:stCondLst>
                                        </p:cTn>
                                        <p:tgtEl>
                                          <p:spTgt spid="32"/>
                                        </p:tgtEl>
                                      </p:cBhvr>
                                      <p:to x="100000" y="80000"/>
                                    </p:animScale>
                                    <p:animScale>
                                      <p:cBhvr>
                                        <p:cTn id="16" dur="83" decel="50000">
                                          <p:stCondLst>
                                            <p:cond delay="669"/>
                                          </p:stCondLst>
                                        </p:cTn>
                                        <p:tgtEl>
                                          <p:spTgt spid="32"/>
                                        </p:tgtEl>
                                      </p:cBhvr>
                                      <p:to x="100000" y="100000"/>
                                    </p:animScale>
                                    <p:animScale>
                                      <p:cBhvr>
                                        <p:cTn id="17" dur="13">
                                          <p:stCondLst>
                                            <p:cond delay="821"/>
                                          </p:stCondLst>
                                        </p:cTn>
                                        <p:tgtEl>
                                          <p:spTgt spid="32"/>
                                        </p:tgtEl>
                                      </p:cBhvr>
                                      <p:to x="100000" y="90000"/>
                                    </p:animScale>
                                    <p:animScale>
                                      <p:cBhvr>
                                        <p:cTn id="18" dur="83" decel="50000">
                                          <p:stCondLst>
                                            <p:cond delay="834"/>
                                          </p:stCondLst>
                                        </p:cTn>
                                        <p:tgtEl>
                                          <p:spTgt spid="32"/>
                                        </p:tgtEl>
                                      </p:cBhvr>
                                      <p:to x="100000" y="100000"/>
                                    </p:animScale>
                                    <p:animScale>
                                      <p:cBhvr>
                                        <p:cTn id="19" dur="13">
                                          <p:stCondLst>
                                            <p:cond delay="904"/>
                                          </p:stCondLst>
                                        </p:cTn>
                                        <p:tgtEl>
                                          <p:spTgt spid="32"/>
                                        </p:tgtEl>
                                      </p:cBhvr>
                                      <p:to x="100000" y="95000"/>
                                    </p:animScale>
                                    <p:animScale>
                                      <p:cBhvr>
                                        <p:cTn id="20" dur="83" decel="50000">
                                          <p:stCondLst>
                                            <p:cond delay="917"/>
                                          </p:stCondLst>
                                        </p:cTn>
                                        <p:tgtEl>
                                          <p:spTgt spid="32"/>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down)">
                                      <p:cBhvr>
                                        <p:cTn id="23" dur="290">
                                          <p:stCondLst>
                                            <p:cond delay="0"/>
                                          </p:stCondLst>
                                        </p:cTn>
                                        <p:tgtEl>
                                          <p:spTgt spid="31"/>
                                        </p:tgtEl>
                                      </p:cBhvr>
                                    </p:animEffect>
                                    <p:anim calcmode="lin" valueType="num">
                                      <p:cBhvr>
                                        <p:cTn id="24" dur="911"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31"/>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31"/>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31"/>
                                        </p:tgtEl>
                                        <p:attrNameLst>
                                          <p:attrName>ppt_y</p:attrName>
                                        </p:attrNameLst>
                                      </p:cBhvr>
                                      <p:tavLst>
                                        <p:tav tm="0" fmla="#ppt_y-sin(pi*$)/81">
                                          <p:val>
                                            <p:fltVal val="0"/>
                                          </p:val>
                                        </p:tav>
                                        <p:tav tm="100000">
                                          <p:val>
                                            <p:fltVal val="1"/>
                                          </p:val>
                                        </p:tav>
                                      </p:tavLst>
                                    </p:anim>
                                    <p:animScale>
                                      <p:cBhvr>
                                        <p:cTn id="29" dur="13">
                                          <p:stCondLst>
                                            <p:cond delay="325"/>
                                          </p:stCondLst>
                                        </p:cTn>
                                        <p:tgtEl>
                                          <p:spTgt spid="31"/>
                                        </p:tgtEl>
                                      </p:cBhvr>
                                      <p:to x="100000" y="60000"/>
                                    </p:animScale>
                                    <p:animScale>
                                      <p:cBhvr>
                                        <p:cTn id="30" dur="83" decel="50000">
                                          <p:stCondLst>
                                            <p:cond delay="338"/>
                                          </p:stCondLst>
                                        </p:cTn>
                                        <p:tgtEl>
                                          <p:spTgt spid="31"/>
                                        </p:tgtEl>
                                      </p:cBhvr>
                                      <p:to x="100000" y="100000"/>
                                    </p:animScale>
                                    <p:animScale>
                                      <p:cBhvr>
                                        <p:cTn id="31" dur="13">
                                          <p:stCondLst>
                                            <p:cond delay="656"/>
                                          </p:stCondLst>
                                        </p:cTn>
                                        <p:tgtEl>
                                          <p:spTgt spid="31"/>
                                        </p:tgtEl>
                                      </p:cBhvr>
                                      <p:to x="100000" y="80000"/>
                                    </p:animScale>
                                    <p:animScale>
                                      <p:cBhvr>
                                        <p:cTn id="32" dur="83" decel="50000">
                                          <p:stCondLst>
                                            <p:cond delay="669"/>
                                          </p:stCondLst>
                                        </p:cTn>
                                        <p:tgtEl>
                                          <p:spTgt spid="31"/>
                                        </p:tgtEl>
                                      </p:cBhvr>
                                      <p:to x="100000" y="100000"/>
                                    </p:animScale>
                                    <p:animScale>
                                      <p:cBhvr>
                                        <p:cTn id="33" dur="13">
                                          <p:stCondLst>
                                            <p:cond delay="821"/>
                                          </p:stCondLst>
                                        </p:cTn>
                                        <p:tgtEl>
                                          <p:spTgt spid="31"/>
                                        </p:tgtEl>
                                      </p:cBhvr>
                                      <p:to x="100000" y="90000"/>
                                    </p:animScale>
                                    <p:animScale>
                                      <p:cBhvr>
                                        <p:cTn id="34" dur="83" decel="50000">
                                          <p:stCondLst>
                                            <p:cond delay="834"/>
                                          </p:stCondLst>
                                        </p:cTn>
                                        <p:tgtEl>
                                          <p:spTgt spid="31"/>
                                        </p:tgtEl>
                                      </p:cBhvr>
                                      <p:to x="100000" y="100000"/>
                                    </p:animScale>
                                    <p:animScale>
                                      <p:cBhvr>
                                        <p:cTn id="35" dur="13">
                                          <p:stCondLst>
                                            <p:cond delay="904"/>
                                          </p:stCondLst>
                                        </p:cTn>
                                        <p:tgtEl>
                                          <p:spTgt spid="31"/>
                                        </p:tgtEl>
                                      </p:cBhvr>
                                      <p:to x="100000" y="95000"/>
                                    </p:animScale>
                                    <p:animScale>
                                      <p:cBhvr>
                                        <p:cTn id="36" dur="83" decel="50000">
                                          <p:stCondLst>
                                            <p:cond delay="917"/>
                                          </p:stCondLst>
                                        </p:cTn>
                                        <p:tgtEl>
                                          <p:spTgt spid="31"/>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down)">
                                      <p:cBhvr>
                                        <p:cTn id="39" dur="290">
                                          <p:stCondLst>
                                            <p:cond delay="0"/>
                                          </p:stCondLst>
                                        </p:cTn>
                                        <p:tgtEl>
                                          <p:spTgt spid="33"/>
                                        </p:tgtEl>
                                      </p:cBhvr>
                                    </p:animEffect>
                                    <p:anim calcmode="lin" valueType="num">
                                      <p:cBhvr>
                                        <p:cTn id="40" dur="911"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33"/>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33"/>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33"/>
                                        </p:tgtEl>
                                        <p:attrNameLst>
                                          <p:attrName>ppt_y</p:attrName>
                                        </p:attrNameLst>
                                      </p:cBhvr>
                                      <p:tavLst>
                                        <p:tav tm="0" fmla="#ppt_y-sin(pi*$)/81">
                                          <p:val>
                                            <p:fltVal val="0"/>
                                          </p:val>
                                        </p:tav>
                                        <p:tav tm="100000">
                                          <p:val>
                                            <p:fltVal val="1"/>
                                          </p:val>
                                        </p:tav>
                                      </p:tavLst>
                                    </p:anim>
                                    <p:animScale>
                                      <p:cBhvr>
                                        <p:cTn id="45" dur="13">
                                          <p:stCondLst>
                                            <p:cond delay="325"/>
                                          </p:stCondLst>
                                        </p:cTn>
                                        <p:tgtEl>
                                          <p:spTgt spid="33"/>
                                        </p:tgtEl>
                                      </p:cBhvr>
                                      <p:to x="100000" y="60000"/>
                                    </p:animScale>
                                    <p:animScale>
                                      <p:cBhvr>
                                        <p:cTn id="46" dur="83" decel="50000">
                                          <p:stCondLst>
                                            <p:cond delay="338"/>
                                          </p:stCondLst>
                                        </p:cTn>
                                        <p:tgtEl>
                                          <p:spTgt spid="33"/>
                                        </p:tgtEl>
                                      </p:cBhvr>
                                      <p:to x="100000" y="100000"/>
                                    </p:animScale>
                                    <p:animScale>
                                      <p:cBhvr>
                                        <p:cTn id="47" dur="13">
                                          <p:stCondLst>
                                            <p:cond delay="656"/>
                                          </p:stCondLst>
                                        </p:cTn>
                                        <p:tgtEl>
                                          <p:spTgt spid="33"/>
                                        </p:tgtEl>
                                      </p:cBhvr>
                                      <p:to x="100000" y="80000"/>
                                    </p:animScale>
                                    <p:animScale>
                                      <p:cBhvr>
                                        <p:cTn id="48" dur="83" decel="50000">
                                          <p:stCondLst>
                                            <p:cond delay="669"/>
                                          </p:stCondLst>
                                        </p:cTn>
                                        <p:tgtEl>
                                          <p:spTgt spid="33"/>
                                        </p:tgtEl>
                                      </p:cBhvr>
                                      <p:to x="100000" y="100000"/>
                                    </p:animScale>
                                    <p:animScale>
                                      <p:cBhvr>
                                        <p:cTn id="49" dur="13">
                                          <p:stCondLst>
                                            <p:cond delay="821"/>
                                          </p:stCondLst>
                                        </p:cTn>
                                        <p:tgtEl>
                                          <p:spTgt spid="33"/>
                                        </p:tgtEl>
                                      </p:cBhvr>
                                      <p:to x="100000" y="90000"/>
                                    </p:animScale>
                                    <p:animScale>
                                      <p:cBhvr>
                                        <p:cTn id="50" dur="83" decel="50000">
                                          <p:stCondLst>
                                            <p:cond delay="834"/>
                                          </p:stCondLst>
                                        </p:cTn>
                                        <p:tgtEl>
                                          <p:spTgt spid="33"/>
                                        </p:tgtEl>
                                      </p:cBhvr>
                                      <p:to x="100000" y="100000"/>
                                    </p:animScale>
                                    <p:animScale>
                                      <p:cBhvr>
                                        <p:cTn id="51" dur="13">
                                          <p:stCondLst>
                                            <p:cond delay="904"/>
                                          </p:stCondLst>
                                        </p:cTn>
                                        <p:tgtEl>
                                          <p:spTgt spid="33"/>
                                        </p:tgtEl>
                                      </p:cBhvr>
                                      <p:to x="100000" y="95000"/>
                                    </p:animScale>
                                    <p:animScale>
                                      <p:cBhvr>
                                        <p:cTn id="52" dur="83" decel="50000">
                                          <p:stCondLst>
                                            <p:cond delay="917"/>
                                          </p:stCondLst>
                                        </p:cTn>
                                        <p:tgtEl>
                                          <p:spTgt spid="33"/>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down)">
                                      <p:cBhvr>
                                        <p:cTn id="55" dur="290">
                                          <p:stCondLst>
                                            <p:cond delay="0"/>
                                          </p:stCondLst>
                                        </p:cTn>
                                        <p:tgtEl>
                                          <p:spTgt spid="34"/>
                                        </p:tgtEl>
                                      </p:cBhvr>
                                    </p:animEffect>
                                    <p:anim calcmode="lin" valueType="num">
                                      <p:cBhvr>
                                        <p:cTn id="56" dur="911"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34"/>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34"/>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34"/>
                                        </p:tgtEl>
                                        <p:attrNameLst>
                                          <p:attrName>ppt_y</p:attrName>
                                        </p:attrNameLst>
                                      </p:cBhvr>
                                      <p:tavLst>
                                        <p:tav tm="0" fmla="#ppt_y-sin(pi*$)/81">
                                          <p:val>
                                            <p:fltVal val="0"/>
                                          </p:val>
                                        </p:tav>
                                        <p:tav tm="100000">
                                          <p:val>
                                            <p:fltVal val="1"/>
                                          </p:val>
                                        </p:tav>
                                      </p:tavLst>
                                    </p:anim>
                                    <p:animScale>
                                      <p:cBhvr>
                                        <p:cTn id="61" dur="13">
                                          <p:stCondLst>
                                            <p:cond delay="325"/>
                                          </p:stCondLst>
                                        </p:cTn>
                                        <p:tgtEl>
                                          <p:spTgt spid="34"/>
                                        </p:tgtEl>
                                      </p:cBhvr>
                                      <p:to x="100000" y="60000"/>
                                    </p:animScale>
                                    <p:animScale>
                                      <p:cBhvr>
                                        <p:cTn id="62" dur="83" decel="50000">
                                          <p:stCondLst>
                                            <p:cond delay="338"/>
                                          </p:stCondLst>
                                        </p:cTn>
                                        <p:tgtEl>
                                          <p:spTgt spid="34"/>
                                        </p:tgtEl>
                                      </p:cBhvr>
                                      <p:to x="100000" y="100000"/>
                                    </p:animScale>
                                    <p:animScale>
                                      <p:cBhvr>
                                        <p:cTn id="63" dur="13">
                                          <p:stCondLst>
                                            <p:cond delay="656"/>
                                          </p:stCondLst>
                                        </p:cTn>
                                        <p:tgtEl>
                                          <p:spTgt spid="34"/>
                                        </p:tgtEl>
                                      </p:cBhvr>
                                      <p:to x="100000" y="80000"/>
                                    </p:animScale>
                                    <p:animScale>
                                      <p:cBhvr>
                                        <p:cTn id="64" dur="83" decel="50000">
                                          <p:stCondLst>
                                            <p:cond delay="669"/>
                                          </p:stCondLst>
                                        </p:cTn>
                                        <p:tgtEl>
                                          <p:spTgt spid="34"/>
                                        </p:tgtEl>
                                      </p:cBhvr>
                                      <p:to x="100000" y="100000"/>
                                    </p:animScale>
                                    <p:animScale>
                                      <p:cBhvr>
                                        <p:cTn id="65" dur="13">
                                          <p:stCondLst>
                                            <p:cond delay="821"/>
                                          </p:stCondLst>
                                        </p:cTn>
                                        <p:tgtEl>
                                          <p:spTgt spid="34"/>
                                        </p:tgtEl>
                                      </p:cBhvr>
                                      <p:to x="100000" y="90000"/>
                                    </p:animScale>
                                    <p:animScale>
                                      <p:cBhvr>
                                        <p:cTn id="66" dur="83" decel="50000">
                                          <p:stCondLst>
                                            <p:cond delay="834"/>
                                          </p:stCondLst>
                                        </p:cTn>
                                        <p:tgtEl>
                                          <p:spTgt spid="34"/>
                                        </p:tgtEl>
                                      </p:cBhvr>
                                      <p:to x="100000" y="100000"/>
                                    </p:animScale>
                                    <p:animScale>
                                      <p:cBhvr>
                                        <p:cTn id="67" dur="13">
                                          <p:stCondLst>
                                            <p:cond delay="904"/>
                                          </p:stCondLst>
                                        </p:cTn>
                                        <p:tgtEl>
                                          <p:spTgt spid="34"/>
                                        </p:tgtEl>
                                      </p:cBhvr>
                                      <p:to x="100000" y="95000"/>
                                    </p:animScale>
                                    <p:animScale>
                                      <p:cBhvr>
                                        <p:cTn id="68" dur="83" decel="50000">
                                          <p:stCondLst>
                                            <p:cond delay="917"/>
                                          </p:stCondLst>
                                        </p:cTn>
                                        <p:tgtEl>
                                          <p:spTgt spid="34"/>
                                        </p:tgtEl>
                                      </p:cBhvr>
                                      <p:to x="100000" y="100000"/>
                                    </p:animScale>
                                  </p:childTnLst>
                                </p:cTn>
                              </p:par>
                              <p:par>
                                <p:cTn id="69" presetID="12" presetClass="entr" presetSubtype="4" fill="hold" grpId="0" nodeType="withEffect">
                                  <p:stCondLst>
                                    <p:cond delay="1000"/>
                                  </p:stCondLst>
                                  <p:iterate type="lt">
                                    <p:tmPct val="5983"/>
                                  </p:iterate>
                                  <p:childTnLst>
                                    <p:set>
                                      <p:cBhvr>
                                        <p:cTn id="70" dur="1" fill="hold">
                                          <p:stCondLst>
                                            <p:cond delay="0"/>
                                          </p:stCondLst>
                                        </p:cTn>
                                        <p:tgtEl>
                                          <p:spTgt spid="30"/>
                                        </p:tgtEl>
                                        <p:attrNameLst>
                                          <p:attrName>style.visibility</p:attrName>
                                        </p:attrNameLst>
                                      </p:cBhvr>
                                      <p:to>
                                        <p:strVal val="visible"/>
                                      </p:to>
                                    </p:set>
                                    <p:anim calcmode="lin" valueType="num">
                                      <p:cBhvr additive="base">
                                        <p:cTn id="71" dur="300"/>
                                        <p:tgtEl>
                                          <p:spTgt spid="30"/>
                                        </p:tgtEl>
                                        <p:attrNameLst>
                                          <p:attrName>ppt_y</p:attrName>
                                        </p:attrNameLst>
                                      </p:cBhvr>
                                      <p:tavLst>
                                        <p:tav tm="0">
                                          <p:val>
                                            <p:strVal val="#ppt_y+#ppt_h*1.125000"/>
                                          </p:val>
                                        </p:tav>
                                        <p:tav tm="100000">
                                          <p:val>
                                            <p:strVal val="#ppt_y"/>
                                          </p:val>
                                        </p:tav>
                                      </p:tavLst>
                                    </p:anim>
                                    <p:animEffect transition="in" filter="wipe(up)">
                                      <p:cBhvr>
                                        <p:cTn id="72" dur="3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bldLvl="0" animBg="1"/>
      <p:bldP spid="32" grpId="0"/>
      <p:bldP spid="33" grpId="0" bldLvl="0" animBg="1"/>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p:sp>
        <p:nvSpPr>
          <p:cNvPr id="46" name="Oval 16"/>
          <p:cNvSpPr/>
          <p:nvPr>
            <p:custDataLst>
              <p:tags r:id="rId2"/>
            </p:custDataLst>
          </p:nvPr>
        </p:nvSpPr>
        <p:spPr>
          <a:xfrm rot="16200000">
            <a:off x="3935551" y="3287756"/>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7" name="Group 1"/>
          <p:cNvGrpSpPr/>
          <p:nvPr/>
        </p:nvGrpSpPr>
        <p:grpSpPr>
          <a:xfrm rot="16200000">
            <a:off x="3281892" y="2745994"/>
            <a:ext cx="40469" cy="1278632"/>
            <a:chOff x="6077893" y="2108487"/>
            <a:chExt cx="36214" cy="1552769"/>
          </a:xfrm>
          <a:solidFill>
            <a:schemeClr val="accent2">
              <a:lumMod val="75000"/>
            </a:schemeClr>
          </a:solidFill>
        </p:grpSpPr>
        <p:cxnSp>
          <p:nvCxnSpPr>
            <p:cNvPr id="48" name="Straight Connector 14"/>
            <p:cNvCxnSpPr/>
            <p:nvPr>
              <p:custDataLst>
                <p:tags r:id="rId3"/>
              </p:custDataLst>
            </p:nvPr>
          </p:nvCxnSpPr>
          <p:spPr>
            <a:xfrm>
              <a:off x="6114107"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24"/>
            <p:cNvCxnSpPr/>
            <p:nvPr>
              <p:custDataLst>
                <p:tags r:id="rId4"/>
              </p:custDataLst>
            </p:nvPr>
          </p:nvCxnSpPr>
          <p:spPr>
            <a:xfrm>
              <a:off x="6077893"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0" name="Group 2"/>
          <p:cNvGrpSpPr/>
          <p:nvPr/>
        </p:nvGrpSpPr>
        <p:grpSpPr>
          <a:xfrm rot="16200000">
            <a:off x="4668765" y="2826541"/>
            <a:ext cx="40473" cy="1129452"/>
            <a:chOff x="6077893" y="3797444"/>
            <a:chExt cx="36214" cy="1371599"/>
          </a:xfrm>
          <a:solidFill>
            <a:schemeClr val="accent2">
              <a:lumMod val="75000"/>
            </a:schemeClr>
          </a:solidFill>
        </p:grpSpPr>
        <p:cxnSp>
          <p:nvCxnSpPr>
            <p:cNvPr id="51" name="Straight Connector 19"/>
            <p:cNvCxnSpPr/>
            <p:nvPr>
              <p:custDataLst>
                <p:tags r:id="rId5"/>
              </p:custDataLst>
            </p:nvPr>
          </p:nvCxnSpPr>
          <p:spPr>
            <a:xfrm>
              <a:off x="6114107"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2" name="Straight Connector 25"/>
            <p:cNvCxnSpPr/>
            <p:nvPr>
              <p:custDataLst>
                <p:tags r:id="rId6"/>
              </p:custDataLst>
            </p:nvPr>
          </p:nvCxnSpPr>
          <p:spPr>
            <a:xfrm>
              <a:off x="6077893"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3" name="Group 3"/>
          <p:cNvGrpSpPr/>
          <p:nvPr/>
        </p:nvGrpSpPr>
        <p:grpSpPr>
          <a:xfrm rot="16200000">
            <a:off x="6082453" y="2753383"/>
            <a:ext cx="40471" cy="1278634"/>
            <a:chOff x="6077893" y="5305231"/>
            <a:chExt cx="36214" cy="1552769"/>
          </a:xfrm>
          <a:solidFill>
            <a:schemeClr val="accent2">
              <a:lumMod val="75000"/>
            </a:schemeClr>
          </a:solidFill>
        </p:grpSpPr>
        <p:cxnSp>
          <p:nvCxnSpPr>
            <p:cNvPr id="54" name="Straight Connector 21"/>
            <p:cNvCxnSpPr/>
            <p:nvPr>
              <p:custDataLst>
                <p:tags r:id="rId7"/>
              </p:custDataLst>
            </p:nvPr>
          </p:nvCxnSpPr>
          <p:spPr>
            <a:xfrm>
              <a:off x="6114107"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5" name="Straight Connector 26"/>
            <p:cNvCxnSpPr/>
            <p:nvPr>
              <p:custDataLst>
                <p:tags r:id="rId8"/>
              </p:custDataLst>
            </p:nvPr>
          </p:nvCxnSpPr>
          <p:spPr>
            <a:xfrm>
              <a:off x="6077893"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56" name="Oval 40"/>
          <p:cNvSpPr/>
          <p:nvPr>
            <p:custDataLst>
              <p:tags r:id="rId9"/>
            </p:custDataLst>
          </p:nvPr>
        </p:nvSpPr>
        <p:spPr>
          <a:xfrm rot="16200000">
            <a:off x="2464779" y="3274817"/>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7" name="Oval 41"/>
          <p:cNvSpPr/>
          <p:nvPr>
            <p:custDataLst>
              <p:tags r:id="rId10"/>
            </p:custDataLst>
          </p:nvPr>
        </p:nvSpPr>
        <p:spPr>
          <a:xfrm rot="16200000">
            <a:off x="5257431" y="3290018"/>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Isosceles Triangle 45"/>
          <p:cNvSpPr/>
          <p:nvPr>
            <p:custDataLst>
              <p:tags r:id="rId11"/>
            </p:custDataLst>
          </p:nvPr>
        </p:nvSpPr>
        <p:spPr>
          <a:xfrm>
            <a:off x="2516848" y="3079790"/>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Isosceles Triangle 48"/>
          <p:cNvSpPr/>
          <p:nvPr>
            <p:custDataLst>
              <p:tags r:id="rId12"/>
            </p:custDataLst>
          </p:nvPr>
        </p:nvSpPr>
        <p:spPr>
          <a:xfrm rot="10800000" flipH="1">
            <a:off x="3987485" y="351704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Isosceles Triangle 69"/>
          <p:cNvSpPr/>
          <p:nvPr>
            <p:custDataLst>
              <p:tags r:id="rId13"/>
            </p:custDataLst>
          </p:nvPr>
        </p:nvSpPr>
        <p:spPr>
          <a:xfrm>
            <a:off x="5300223" y="3098207"/>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1" name="Rectangle 70"/>
          <p:cNvSpPr/>
          <p:nvPr>
            <p:custDataLst>
              <p:tags r:id="rId14"/>
            </p:custDataLst>
          </p:nvPr>
        </p:nvSpPr>
        <p:spPr>
          <a:xfrm>
            <a:off x="636905" y="2087245"/>
            <a:ext cx="2927350" cy="1185545"/>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TextBox 61"/>
          <p:cNvSpPr txBox="1"/>
          <p:nvPr>
            <p:custDataLst>
              <p:tags r:id="rId15"/>
            </p:custDataLst>
          </p:nvPr>
        </p:nvSpPr>
        <p:spPr>
          <a:xfrm>
            <a:off x="901700" y="2348230"/>
            <a:ext cx="2468880" cy="735330"/>
          </a:xfrm>
          <a:prstGeom prst="rect">
            <a:avLst/>
          </a:prstGeom>
          <a:noFill/>
        </p:spPr>
        <p:txBody>
          <a:bodyPr wrap="square" lIns="68580" tIns="34290" rIns="68580" bIns="34290" rtlCol="0">
            <a:noAutofit/>
          </a:bodyPr>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幼儿身体的正常发育，是保证幼儿各方面健康发展的前提。所以，科学地安排好幼儿的生活，促进幼儿身体的正常发育，提高身体各器官、各系统的生理机能，是十分重要的。</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63" name="TextBox 62"/>
          <p:cNvSpPr txBox="1"/>
          <p:nvPr>
            <p:custDataLst>
              <p:tags r:id="rId16"/>
            </p:custDataLst>
          </p:nvPr>
        </p:nvSpPr>
        <p:spPr>
          <a:xfrm>
            <a:off x="631825" y="2080895"/>
            <a:ext cx="3090545"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促进幼儿身体正常发育和机能协调发展</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4" name="Oval 40"/>
          <p:cNvSpPr/>
          <p:nvPr>
            <p:custDataLst>
              <p:tags r:id="rId17"/>
            </p:custDataLst>
          </p:nvPr>
        </p:nvSpPr>
        <p:spPr>
          <a:xfrm rot="16200000">
            <a:off x="6750513" y="3293269"/>
            <a:ext cx="185022" cy="19242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66" name="Group 1"/>
          <p:cNvGrpSpPr/>
          <p:nvPr/>
        </p:nvGrpSpPr>
        <p:grpSpPr>
          <a:xfrm rot="16200000">
            <a:off x="7799211" y="2511134"/>
            <a:ext cx="40515" cy="1760461"/>
            <a:chOff x="6077892" y="2108486"/>
            <a:chExt cx="36254" cy="2137898"/>
          </a:xfrm>
          <a:solidFill>
            <a:schemeClr val="accent2">
              <a:lumMod val="75000"/>
            </a:schemeClr>
          </a:solidFill>
        </p:grpSpPr>
        <p:cxnSp>
          <p:nvCxnSpPr>
            <p:cNvPr id="67" name="Straight Connector 14"/>
            <p:cNvCxnSpPr/>
            <p:nvPr>
              <p:custDataLst>
                <p:tags r:id="rId18"/>
              </p:custDataLst>
            </p:nvPr>
          </p:nvCxnSpPr>
          <p:spPr>
            <a:xfrm rot="5400000" flipV="1">
              <a:off x="5045170" y="3177408"/>
              <a:ext cx="2137897" cy="54"/>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24"/>
            <p:cNvCxnSpPr/>
            <p:nvPr>
              <p:custDataLst>
                <p:tags r:id="rId19"/>
              </p:custDataLst>
            </p:nvPr>
          </p:nvCxnSpPr>
          <p:spPr>
            <a:xfrm rot="5400000" flipV="1">
              <a:off x="5008945" y="3177435"/>
              <a:ext cx="2137896" cy="1"/>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69" name="Group 1"/>
          <p:cNvGrpSpPr/>
          <p:nvPr/>
        </p:nvGrpSpPr>
        <p:grpSpPr>
          <a:xfrm rot="16200000">
            <a:off x="1491336" y="2422282"/>
            <a:ext cx="41039" cy="1926701"/>
            <a:chOff x="6077893" y="1321466"/>
            <a:chExt cx="36727" cy="2339790"/>
          </a:xfrm>
          <a:solidFill>
            <a:schemeClr val="accent2">
              <a:lumMod val="75000"/>
            </a:schemeClr>
          </a:solidFill>
        </p:grpSpPr>
        <p:cxnSp>
          <p:nvCxnSpPr>
            <p:cNvPr id="70" name="Straight Connector 14"/>
            <p:cNvCxnSpPr/>
            <p:nvPr>
              <p:custDataLst>
                <p:tags r:id="rId20"/>
              </p:custDataLst>
            </p:nvPr>
          </p:nvCxnSpPr>
          <p:spPr>
            <a:xfrm rot="5400000">
              <a:off x="4944469" y="2491105"/>
              <a:ext cx="2339789" cy="513"/>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24"/>
            <p:cNvCxnSpPr/>
            <p:nvPr>
              <p:custDataLst>
                <p:tags r:id="rId21"/>
              </p:custDataLst>
            </p:nvPr>
          </p:nvCxnSpPr>
          <p:spPr>
            <a:xfrm rot="5400000">
              <a:off x="4908253" y="2491106"/>
              <a:ext cx="2339789" cy="510"/>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72" name="Oval 71"/>
          <p:cNvSpPr/>
          <p:nvPr>
            <p:custDataLst>
              <p:tags r:id="rId22"/>
            </p:custDataLst>
          </p:nvPr>
        </p:nvSpPr>
        <p:spPr>
          <a:xfrm>
            <a:off x="3441360" y="1811371"/>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1</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3" name="TextBox 72"/>
          <p:cNvSpPr txBox="1"/>
          <p:nvPr>
            <p:custDataLst>
              <p:tags r:id="rId23"/>
            </p:custDataLst>
          </p:nvPr>
        </p:nvSpPr>
        <p:spPr>
          <a:xfrm rot="16200000">
            <a:off x="5297146" y="2558646"/>
            <a:ext cx="471924" cy="238527"/>
          </a:xfrm>
          <a:prstGeom prst="rect">
            <a:avLst/>
          </a:prstGeom>
          <a:noFill/>
        </p:spPr>
        <p:txBody>
          <a:bodyPr wrap="non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2014</a:t>
            </a:r>
            <a:endPar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4" name="Rectangle 70"/>
          <p:cNvSpPr/>
          <p:nvPr>
            <p:custDataLst>
              <p:tags r:id="rId24"/>
            </p:custDataLst>
          </p:nvPr>
        </p:nvSpPr>
        <p:spPr>
          <a:xfrm>
            <a:off x="4201795" y="2066925"/>
            <a:ext cx="3544570" cy="1226185"/>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5" name="TextBox 74"/>
          <p:cNvSpPr txBox="1"/>
          <p:nvPr>
            <p:custDataLst>
              <p:tags r:id="rId25"/>
            </p:custDataLst>
          </p:nvPr>
        </p:nvSpPr>
        <p:spPr>
          <a:xfrm>
            <a:off x="4201795" y="2389505"/>
            <a:ext cx="3136265" cy="861695"/>
          </a:xfrm>
          <a:prstGeom prst="rect">
            <a:avLst/>
          </a:prstGeom>
          <a:noFill/>
        </p:spPr>
        <p:txBody>
          <a:bodyPr wrap="square" lIns="68580" tIns="34290" rIns="68580" bIns="34290"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lang="zh-CN" altLang="en-US" sz="1100" b="1" noProof="0" dirty="0">
                <a:ln>
                  <a:noFill/>
                </a:ln>
                <a:solidFill>
                  <a:prstClr val="black">
                    <a:lumMod val="75000"/>
                    <a:lumOff val="25000"/>
                  </a:prstClr>
                </a:solidFill>
                <a:effectLst/>
                <a:uLnTx/>
                <a:uFillTx/>
                <a:latin typeface="黑体" panose="02010609060101010101" charset="-122"/>
                <a:ea typeface="黑体" panose="02010609060101010101" charset="-122"/>
                <a:sym typeface="+mn-ea"/>
              </a:rPr>
              <a:t>幼儿体育的主要目的不在于让幼儿掌握体育的技能技巧，而在于通过体育提高幼儿参加体育活动的兴趣和发展基本活动能力，促进其身心健康成长。幼儿体育各方面的目标是有机联系的，必须全面完成，不能偏废。</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76" name="TextBox 75"/>
          <p:cNvSpPr txBox="1"/>
          <p:nvPr>
            <p:custDataLst>
              <p:tags r:id="rId26"/>
            </p:custDataLst>
          </p:nvPr>
        </p:nvSpPr>
        <p:spPr>
          <a:xfrm>
            <a:off x="4610386" y="2075272"/>
            <a:ext cx="2295722"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200" b="1" noProof="0" dirty="0">
                <a:ln>
                  <a:noFill/>
                </a:ln>
                <a:solidFill>
                  <a:prstClr val="white"/>
                </a:solidFill>
                <a:effectLst/>
                <a:uLnTx/>
                <a:uFillTx/>
                <a:latin typeface="微软雅黑" panose="020B0503020204020204" pitchFamily="34" charset="-122"/>
                <a:ea typeface="微软雅黑" panose="020B0503020204020204" pitchFamily="34" charset="-122"/>
                <a:sym typeface="+mn-ea"/>
              </a:rPr>
              <a:t>培养幼儿对体育活动的兴趣</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7" name="Oval 71"/>
          <p:cNvSpPr/>
          <p:nvPr>
            <p:custDataLst>
              <p:tags r:id="rId27"/>
            </p:custDataLst>
          </p:nvPr>
        </p:nvSpPr>
        <p:spPr>
          <a:xfrm>
            <a:off x="6986806" y="1851680"/>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3</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8" name="Rectangle 70"/>
          <p:cNvSpPr/>
          <p:nvPr>
            <p:custDataLst>
              <p:tags r:id="rId28"/>
            </p:custDataLst>
          </p:nvPr>
        </p:nvSpPr>
        <p:spPr>
          <a:xfrm>
            <a:off x="2184400" y="3655695"/>
            <a:ext cx="3003550" cy="1080135"/>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9" name="TextBox 78"/>
          <p:cNvSpPr txBox="1"/>
          <p:nvPr>
            <p:custDataLst>
              <p:tags r:id="rId29"/>
            </p:custDataLst>
          </p:nvPr>
        </p:nvSpPr>
        <p:spPr>
          <a:xfrm>
            <a:off x="2209165" y="3895725"/>
            <a:ext cx="2922270" cy="704215"/>
          </a:xfrm>
          <a:prstGeom prst="rect">
            <a:avLst/>
          </a:prstGeom>
          <a:noFill/>
        </p:spPr>
        <p:txBody>
          <a:bodyPr wrap="square" lIns="68580" tIns="34290" rIns="68580" bIns="34290"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幼儿应在成人帮助和指导下，逐步学会照料自己的生活，养成有益健康的行为习惯，如穿脱衣服、盥洗、进餐、睡眠、如厕；注意保持个人清洁卫生；养成遵守公共卫生规则的良好习惯等。</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80" name="TextBox 79"/>
          <p:cNvSpPr txBox="1"/>
          <p:nvPr>
            <p:custDataLst>
              <p:tags r:id="rId30"/>
            </p:custDataLst>
          </p:nvPr>
        </p:nvSpPr>
        <p:spPr>
          <a:xfrm>
            <a:off x="2199640" y="3669030"/>
            <a:ext cx="2988310"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培养幼儿良好的生活、卫生习惯</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1" name="Oval 71"/>
          <p:cNvSpPr/>
          <p:nvPr>
            <p:custDataLst>
              <p:tags r:id="rId31"/>
            </p:custDataLst>
          </p:nvPr>
        </p:nvSpPr>
        <p:spPr>
          <a:xfrm>
            <a:off x="4906888" y="3399784"/>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2</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82" name="TextBox 81"/>
          <p:cNvSpPr txBox="1"/>
          <p:nvPr>
            <p:custDataLst>
              <p:tags r:id="rId32"/>
            </p:custDataLst>
          </p:nvPr>
        </p:nvSpPr>
        <p:spPr>
          <a:xfrm rot="16200000">
            <a:off x="6803996" y="4146832"/>
            <a:ext cx="471924" cy="238527"/>
          </a:xfrm>
          <a:prstGeom prst="rect">
            <a:avLst/>
          </a:prstGeom>
          <a:noFill/>
        </p:spPr>
        <p:txBody>
          <a:bodyPr wrap="non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2014</a:t>
            </a:r>
            <a:endPar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4" name="TextBox 83"/>
          <p:cNvSpPr txBox="1"/>
          <p:nvPr>
            <p:custDataLst>
              <p:tags r:id="rId33"/>
            </p:custDataLst>
          </p:nvPr>
        </p:nvSpPr>
        <p:spPr>
          <a:xfrm>
            <a:off x="5720080" y="3968115"/>
            <a:ext cx="3019425" cy="237490"/>
          </a:xfrm>
          <a:prstGeom prst="rect">
            <a:avLst/>
          </a:prstGeom>
          <a:noFill/>
        </p:spPr>
        <p:txBody>
          <a:bodyPr wrap="squar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endParaRPr kumimoji="0" lang="zh-CN" altLang="en-US"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7" name="文本框 6"/>
          <p:cNvSpPr txBox="1"/>
          <p:nvPr>
            <p:custDataLst>
              <p:tags r:id="rId3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35"/>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学前儿童</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体育的</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目标</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0" name="TextBox 20"/>
          <p:cNvSpPr txBox="1"/>
          <p:nvPr>
            <p:custDataLst>
              <p:tags r:id="rId36"/>
            </p:custDataLst>
          </p:nvPr>
        </p:nvSpPr>
        <p:spPr>
          <a:xfrm>
            <a:off x="647700" y="1337945"/>
            <a:ext cx="500443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300"/>
                                        <p:tgtEl>
                                          <p:spTgt spid="63"/>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600"/>
                                        <p:tgtEl>
                                          <p:spTgt spid="62"/>
                                        </p:tgtEl>
                                      </p:cBhvr>
                                    </p:animEffect>
                                    <p:anim calcmode="lin" valueType="num">
                                      <p:cBhvr>
                                        <p:cTn id="36" dur="600" fill="hold"/>
                                        <p:tgtEl>
                                          <p:spTgt spid="62"/>
                                        </p:tgtEl>
                                        <p:attrNameLst>
                                          <p:attrName>ppt_x</p:attrName>
                                        </p:attrNameLst>
                                      </p:cBhvr>
                                      <p:tavLst>
                                        <p:tav tm="0">
                                          <p:val>
                                            <p:strVal val="#ppt_x"/>
                                          </p:val>
                                        </p:tav>
                                        <p:tav tm="100000">
                                          <p:val>
                                            <p:strVal val="#ppt_x"/>
                                          </p:val>
                                        </p:tav>
                                      </p:tavLst>
                                    </p:anim>
                                    <p:anim calcmode="lin" valueType="num">
                                      <p:cBhvr>
                                        <p:cTn id="37" dur="6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300"/>
                                        <p:tgtEl>
                                          <p:spTgt spid="47"/>
                                        </p:tgtEl>
                                      </p:cBhvr>
                                    </p:animEffect>
                                  </p:childTnLst>
                                </p:cTn>
                              </p:par>
                            </p:childTnLst>
                          </p:cTn>
                        </p:par>
                        <p:par>
                          <p:cTn id="42" fill="hold">
                            <p:stCondLst>
                              <p:cond delay="4500"/>
                            </p:stCondLst>
                            <p:childTnLst>
                              <p:par>
                                <p:cTn id="43" presetID="53" presetClass="entr" presetSubtype="16"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300" fill="hold"/>
                                        <p:tgtEl>
                                          <p:spTgt spid="46"/>
                                        </p:tgtEl>
                                        <p:attrNameLst>
                                          <p:attrName>ppt_w</p:attrName>
                                        </p:attrNameLst>
                                      </p:cBhvr>
                                      <p:tavLst>
                                        <p:tav tm="0">
                                          <p:val>
                                            <p:fltVal val="0"/>
                                          </p:val>
                                        </p:tav>
                                        <p:tav tm="100000">
                                          <p:val>
                                            <p:strVal val="#ppt_w"/>
                                          </p:val>
                                        </p:tav>
                                      </p:tavLst>
                                    </p:anim>
                                    <p:anim calcmode="lin" valueType="num">
                                      <p:cBhvr>
                                        <p:cTn id="46" dur="300" fill="hold"/>
                                        <p:tgtEl>
                                          <p:spTgt spid="46"/>
                                        </p:tgtEl>
                                        <p:attrNameLst>
                                          <p:attrName>ppt_h</p:attrName>
                                        </p:attrNameLst>
                                      </p:cBhvr>
                                      <p:tavLst>
                                        <p:tav tm="0">
                                          <p:val>
                                            <p:fltVal val="0"/>
                                          </p:val>
                                        </p:tav>
                                        <p:tav tm="100000">
                                          <p:val>
                                            <p:strVal val="#ppt_h"/>
                                          </p:val>
                                        </p:tav>
                                      </p:tavLst>
                                    </p:anim>
                                    <p:animEffect transition="in" filter="fade">
                                      <p:cBhvr>
                                        <p:cTn id="47" dur="300"/>
                                        <p:tgtEl>
                                          <p:spTgt spid="46"/>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300"/>
                                        <p:tgtEl>
                                          <p:spTgt spid="59"/>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300" fill="hold"/>
                                        <p:tgtEl>
                                          <p:spTgt spid="81"/>
                                        </p:tgtEl>
                                        <p:attrNameLst>
                                          <p:attrName>ppt_w</p:attrName>
                                        </p:attrNameLst>
                                      </p:cBhvr>
                                      <p:tavLst>
                                        <p:tav tm="0">
                                          <p:val>
                                            <p:fltVal val="0"/>
                                          </p:val>
                                        </p:tav>
                                        <p:tav tm="100000">
                                          <p:val>
                                            <p:strVal val="#ppt_w"/>
                                          </p:val>
                                        </p:tav>
                                      </p:tavLst>
                                    </p:anim>
                                    <p:anim calcmode="lin" valueType="num">
                                      <p:cBhvr>
                                        <p:cTn id="56" dur="300" fill="hold"/>
                                        <p:tgtEl>
                                          <p:spTgt spid="81"/>
                                        </p:tgtEl>
                                        <p:attrNameLst>
                                          <p:attrName>ppt_h</p:attrName>
                                        </p:attrNameLst>
                                      </p:cBhvr>
                                      <p:tavLst>
                                        <p:tav tm="0">
                                          <p:val>
                                            <p:fltVal val="0"/>
                                          </p:val>
                                        </p:tav>
                                        <p:tav tm="100000">
                                          <p:val>
                                            <p:strVal val="#ppt_h"/>
                                          </p:val>
                                        </p:tav>
                                      </p:tavLst>
                                    </p:anim>
                                    <p:animEffect transition="in" filter="fade">
                                      <p:cBhvr>
                                        <p:cTn id="57" dur="300"/>
                                        <p:tgtEl>
                                          <p:spTgt spid="81"/>
                                        </p:tgtEl>
                                      </p:cBhvr>
                                    </p:animEffect>
                                  </p:childTnLst>
                                </p:cTn>
                              </p:par>
                            </p:childTnLst>
                          </p:cTn>
                        </p:par>
                        <p:par>
                          <p:cTn id="58" fill="hold">
                            <p:stCondLst>
                              <p:cond delay="6000"/>
                            </p:stCondLst>
                            <p:childTnLst>
                              <p:par>
                                <p:cTn id="59" presetID="22" presetClass="entr" presetSubtype="1" fill="hold" grpId="0" nodeType="after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up)">
                                      <p:cBhvr>
                                        <p:cTn id="61" dur="300"/>
                                        <p:tgtEl>
                                          <p:spTgt spid="78"/>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300"/>
                                        <p:tgtEl>
                                          <p:spTgt spid="80"/>
                                        </p:tgtEl>
                                      </p:cBhvr>
                                    </p:animEffect>
                                  </p:childTnLst>
                                </p:cTn>
                              </p:par>
                            </p:childTnLst>
                          </p:cTn>
                        </p:par>
                        <p:par>
                          <p:cTn id="66" fill="hold">
                            <p:stCondLst>
                              <p:cond delay="7000"/>
                            </p:stCondLst>
                            <p:childTnLst>
                              <p:par>
                                <p:cTn id="67" presetID="42" presetClass="entr" presetSubtype="0"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600"/>
                                        <p:tgtEl>
                                          <p:spTgt spid="79"/>
                                        </p:tgtEl>
                                      </p:cBhvr>
                                    </p:animEffect>
                                    <p:anim calcmode="lin" valueType="num">
                                      <p:cBhvr>
                                        <p:cTn id="70" dur="600" fill="hold"/>
                                        <p:tgtEl>
                                          <p:spTgt spid="79"/>
                                        </p:tgtEl>
                                        <p:attrNameLst>
                                          <p:attrName>ppt_x</p:attrName>
                                        </p:attrNameLst>
                                      </p:cBhvr>
                                      <p:tavLst>
                                        <p:tav tm="0">
                                          <p:val>
                                            <p:strVal val="#ppt_x"/>
                                          </p:val>
                                        </p:tav>
                                        <p:tav tm="100000">
                                          <p:val>
                                            <p:strVal val="#ppt_x"/>
                                          </p:val>
                                        </p:tav>
                                      </p:tavLst>
                                    </p:anim>
                                    <p:anim calcmode="lin" valueType="num">
                                      <p:cBhvr>
                                        <p:cTn id="71" dur="600" fill="hold"/>
                                        <p:tgtEl>
                                          <p:spTgt spid="79"/>
                                        </p:tgtEl>
                                        <p:attrNameLst>
                                          <p:attrName>ppt_y</p:attrName>
                                        </p:attrNameLst>
                                      </p:cBhvr>
                                      <p:tavLst>
                                        <p:tav tm="0">
                                          <p:val>
                                            <p:strVal val="#ppt_y+.1"/>
                                          </p:val>
                                        </p:tav>
                                        <p:tav tm="100000">
                                          <p:val>
                                            <p:strVal val="#ppt_y"/>
                                          </p:val>
                                        </p:tav>
                                      </p:tavLst>
                                    </p:anim>
                                  </p:childTnLst>
                                </p:cTn>
                              </p:par>
                            </p:childTnLst>
                          </p:cTn>
                        </p:par>
                        <p:par>
                          <p:cTn id="72" fill="hold">
                            <p:stCondLst>
                              <p:cond delay="80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300"/>
                                        <p:tgtEl>
                                          <p:spTgt spid="50"/>
                                        </p:tgtEl>
                                      </p:cBhvr>
                                    </p:animEffect>
                                  </p:childTnLst>
                                </p:cTn>
                              </p:par>
                            </p:childTnLst>
                          </p:cTn>
                        </p:par>
                        <p:par>
                          <p:cTn id="76" fill="hold">
                            <p:stCondLst>
                              <p:cond delay="85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300" fill="hold"/>
                                        <p:tgtEl>
                                          <p:spTgt spid="57"/>
                                        </p:tgtEl>
                                        <p:attrNameLst>
                                          <p:attrName>ppt_w</p:attrName>
                                        </p:attrNameLst>
                                      </p:cBhvr>
                                      <p:tavLst>
                                        <p:tav tm="0">
                                          <p:val>
                                            <p:fltVal val="0"/>
                                          </p:val>
                                        </p:tav>
                                        <p:tav tm="100000">
                                          <p:val>
                                            <p:strVal val="#ppt_w"/>
                                          </p:val>
                                        </p:tav>
                                      </p:tavLst>
                                    </p:anim>
                                    <p:anim calcmode="lin" valueType="num">
                                      <p:cBhvr>
                                        <p:cTn id="80" dur="300" fill="hold"/>
                                        <p:tgtEl>
                                          <p:spTgt spid="57"/>
                                        </p:tgtEl>
                                        <p:attrNameLst>
                                          <p:attrName>ppt_h</p:attrName>
                                        </p:attrNameLst>
                                      </p:cBhvr>
                                      <p:tavLst>
                                        <p:tav tm="0">
                                          <p:val>
                                            <p:fltVal val="0"/>
                                          </p:val>
                                        </p:tav>
                                        <p:tav tm="100000">
                                          <p:val>
                                            <p:strVal val="#ppt_h"/>
                                          </p:val>
                                        </p:tav>
                                      </p:tavLst>
                                    </p:anim>
                                    <p:animEffect transition="in" filter="fade">
                                      <p:cBhvr>
                                        <p:cTn id="81" dur="300"/>
                                        <p:tgtEl>
                                          <p:spTgt spid="57"/>
                                        </p:tgtEl>
                                      </p:cBhvr>
                                    </p:animEffect>
                                  </p:childTnLst>
                                </p:cTn>
                              </p:par>
                            </p:childTnLst>
                          </p:cTn>
                        </p:par>
                        <p:par>
                          <p:cTn id="82" fill="hold">
                            <p:stCondLst>
                              <p:cond delay="9000"/>
                            </p:stCondLst>
                            <p:childTnLst>
                              <p:par>
                                <p:cTn id="83" presetID="10"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300"/>
                                        <p:tgtEl>
                                          <p:spTgt spid="60"/>
                                        </p:tgtEl>
                                      </p:cBhvr>
                                    </p:animEffect>
                                  </p:childTnLst>
                                </p:cTn>
                              </p:par>
                            </p:childTnLst>
                          </p:cTn>
                        </p:par>
                        <p:par>
                          <p:cTn id="86" fill="hold">
                            <p:stCondLst>
                              <p:cond delay="9500"/>
                            </p:stCondLst>
                            <p:childTnLst>
                              <p:par>
                                <p:cTn id="87" presetID="53" presetClass="entr" presetSubtype="16"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 calcmode="lin" valueType="num">
                                      <p:cBhvr>
                                        <p:cTn id="89" dur="300" fill="hold"/>
                                        <p:tgtEl>
                                          <p:spTgt spid="77"/>
                                        </p:tgtEl>
                                        <p:attrNameLst>
                                          <p:attrName>ppt_w</p:attrName>
                                        </p:attrNameLst>
                                      </p:cBhvr>
                                      <p:tavLst>
                                        <p:tav tm="0">
                                          <p:val>
                                            <p:fltVal val="0"/>
                                          </p:val>
                                        </p:tav>
                                        <p:tav tm="100000">
                                          <p:val>
                                            <p:strVal val="#ppt_w"/>
                                          </p:val>
                                        </p:tav>
                                      </p:tavLst>
                                    </p:anim>
                                    <p:anim calcmode="lin" valueType="num">
                                      <p:cBhvr>
                                        <p:cTn id="90" dur="300" fill="hold"/>
                                        <p:tgtEl>
                                          <p:spTgt spid="77"/>
                                        </p:tgtEl>
                                        <p:attrNameLst>
                                          <p:attrName>ppt_h</p:attrName>
                                        </p:attrNameLst>
                                      </p:cBhvr>
                                      <p:tavLst>
                                        <p:tav tm="0">
                                          <p:val>
                                            <p:fltVal val="0"/>
                                          </p:val>
                                        </p:tav>
                                        <p:tav tm="100000">
                                          <p:val>
                                            <p:strVal val="#ppt_h"/>
                                          </p:val>
                                        </p:tav>
                                      </p:tavLst>
                                    </p:anim>
                                    <p:animEffect transition="in" filter="fade">
                                      <p:cBhvr>
                                        <p:cTn id="91" dur="300"/>
                                        <p:tgtEl>
                                          <p:spTgt spid="77"/>
                                        </p:tgtEl>
                                      </p:cBhvr>
                                    </p:animEffect>
                                  </p:childTnLst>
                                </p:cTn>
                              </p:par>
                            </p:childTnLst>
                          </p:cTn>
                        </p:par>
                        <p:par>
                          <p:cTn id="92" fill="hold">
                            <p:stCondLst>
                              <p:cond delay="10000"/>
                            </p:stCondLst>
                            <p:childTnLst>
                              <p:par>
                                <p:cTn id="93" presetID="22" presetClass="entr" presetSubtype="1"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up)">
                                      <p:cBhvr>
                                        <p:cTn id="95" dur="300"/>
                                        <p:tgtEl>
                                          <p:spTgt spid="74"/>
                                        </p:tgtEl>
                                      </p:cBhvr>
                                    </p:animEffect>
                                  </p:childTnLst>
                                </p:cTn>
                              </p:par>
                            </p:childTnLst>
                          </p:cTn>
                        </p:par>
                        <p:par>
                          <p:cTn id="96" fill="hold">
                            <p:stCondLst>
                              <p:cond delay="1050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childTnLst>
                                </p:cTn>
                              </p:par>
                            </p:childTnLst>
                          </p:cTn>
                        </p:par>
                        <p:par>
                          <p:cTn id="100" fill="hold">
                            <p:stCondLst>
                              <p:cond delay="11000"/>
                            </p:stCondLst>
                            <p:childTnLst>
                              <p:par>
                                <p:cTn id="101" presetID="42"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600"/>
                                        <p:tgtEl>
                                          <p:spTgt spid="75"/>
                                        </p:tgtEl>
                                      </p:cBhvr>
                                    </p:animEffect>
                                    <p:anim calcmode="lin" valueType="num">
                                      <p:cBhvr>
                                        <p:cTn id="104" dur="600" fill="hold"/>
                                        <p:tgtEl>
                                          <p:spTgt spid="75"/>
                                        </p:tgtEl>
                                        <p:attrNameLst>
                                          <p:attrName>ppt_x</p:attrName>
                                        </p:attrNameLst>
                                      </p:cBhvr>
                                      <p:tavLst>
                                        <p:tav tm="0">
                                          <p:val>
                                            <p:strVal val="#ppt_x"/>
                                          </p:val>
                                        </p:tav>
                                        <p:tav tm="100000">
                                          <p:val>
                                            <p:strVal val="#ppt_x"/>
                                          </p:val>
                                        </p:tav>
                                      </p:tavLst>
                                    </p:anim>
                                    <p:anim calcmode="lin" valueType="num">
                                      <p:cBhvr>
                                        <p:cTn id="105" dur="600" fill="hold"/>
                                        <p:tgtEl>
                                          <p:spTgt spid="75"/>
                                        </p:tgtEl>
                                        <p:attrNameLst>
                                          <p:attrName>ppt_y</p:attrName>
                                        </p:attrNameLst>
                                      </p:cBhvr>
                                      <p:tavLst>
                                        <p:tav tm="0">
                                          <p:val>
                                            <p:strVal val="#ppt_y+.1"/>
                                          </p:val>
                                        </p:tav>
                                        <p:tav tm="100000">
                                          <p:val>
                                            <p:strVal val="#ppt_y"/>
                                          </p:val>
                                        </p:tav>
                                      </p:tavLst>
                                    </p:anim>
                                  </p:childTnLst>
                                </p:cTn>
                              </p:par>
                            </p:childTnLst>
                          </p:cTn>
                        </p:par>
                        <p:par>
                          <p:cTn id="106" fill="hold">
                            <p:stCondLst>
                              <p:cond delay="12000"/>
                            </p:stCondLst>
                            <p:childTnLst>
                              <p:par>
                                <p:cTn id="107" presetID="22" presetClass="entr" presetSubtype="8" fill="hold" nodeType="after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300"/>
                                        <p:tgtEl>
                                          <p:spTgt spid="53"/>
                                        </p:tgtEl>
                                      </p:cBhvr>
                                    </p:animEffect>
                                  </p:childTnLst>
                                </p:cTn>
                              </p:par>
                            </p:childTnLst>
                          </p:cTn>
                        </p:par>
                        <p:par>
                          <p:cTn id="110" fill="hold">
                            <p:stCondLst>
                              <p:cond delay="12500"/>
                            </p:stCondLst>
                            <p:childTnLst>
                              <p:par>
                                <p:cTn id="111" presetID="53" presetClass="entr" presetSubtype="16"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 calcmode="lin" valueType="num">
                                      <p:cBhvr>
                                        <p:cTn id="113" dur="300" fill="hold"/>
                                        <p:tgtEl>
                                          <p:spTgt spid="64"/>
                                        </p:tgtEl>
                                        <p:attrNameLst>
                                          <p:attrName>ppt_w</p:attrName>
                                        </p:attrNameLst>
                                      </p:cBhvr>
                                      <p:tavLst>
                                        <p:tav tm="0">
                                          <p:val>
                                            <p:fltVal val="0"/>
                                          </p:val>
                                        </p:tav>
                                        <p:tav tm="100000">
                                          <p:val>
                                            <p:strVal val="#ppt_w"/>
                                          </p:val>
                                        </p:tav>
                                      </p:tavLst>
                                    </p:anim>
                                    <p:anim calcmode="lin" valueType="num">
                                      <p:cBhvr>
                                        <p:cTn id="114" dur="300" fill="hold"/>
                                        <p:tgtEl>
                                          <p:spTgt spid="64"/>
                                        </p:tgtEl>
                                        <p:attrNameLst>
                                          <p:attrName>ppt_h</p:attrName>
                                        </p:attrNameLst>
                                      </p:cBhvr>
                                      <p:tavLst>
                                        <p:tav tm="0">
                                          <p:val>
                                            <p:fltVal val="0"/>
                                          </p:val>
                                        </p:tav>
                                        <p:tav tm="100000">
                                          <p:val>
                                            <p:strVal val="#ppt_h"/>
                                          </p:val>
                                        </p:tav>
                                      </p:tavLst>
                                    </p:anim>
                                    <p:animEffect transition="in" filter="fade">
                                      <p:cBhvr>
                                        <p:cTn id="115" dur="300"/>
                                        <p:tgtEl>
                                          <p:spTgt spid="64"/>
                                        </p:tgtEl>
                                      </p:cBhvr>
                                    </p:animEffect>
                                  </p:childTnLst>
                                </p:cTn>
                              </p:par>
                            </p:childTnLst>
                          </p:cTn>
                        </p:par>
                        <p:par>
                          <p:cTn id="116" fill="hold">
                            <p:stCondLst>
                              <p:cond delay="13000"/>
                            </p:stCondLst>
                            <p:childTnLst>
                              <p:par>
                                <p:cTn id="117" presetID="42" presetClass="entr" presetSubtype="0" fill="hold" grpId="0" nodeType="afterEffect">
                                  <p:stCondLst>
                                    <p:cond delay="0"/>
                                  </p:stCondLst>
                                  <p:childTnLst>
                                    <p:set>
                                      <p:cBhvr>
                                        <p:cTn id="118" dur="1" fill="hold">
                                          <p:stCondLst>
                                            <p:cond delay="0"/>
                                          </p:stCondLst>
                                        </p:cTn>
                                        <p:tgtEl>
                                          <p:spTgt spid="84"/>
                                        </p:tgtEl>
                                        <p:attrNameLst>
                                          <p:attrName>style.visibility</p:attrName>
                                        </p:attrNameLst>
                                      </p:cBhvr>
                                      <p:to>
                                        <p:strVal val="visible"/>
                                      </p:to>
                                    </p:set>
                                    <p:animEffect transition="in" filter="fade">
                                      <p:cBhvr>
                                        <p:cTn id="119" dur="1000"/>
                                        <p:tgtEl>
                                          <p:spTgt spid="84"/>
                                        </p:tgtEl>
                                      </p:cBhvr>
                                    </p:animEffect>
                                    <p:anim calcmode="lin" valueType="num">
                                      <p:cBhvr>
                                        <p:cTn id="120" dur="1000" fill="hold"/>
                                        <p:tgtEl>
                                          <p:spTgt spid="84"/>
                                        </p:tgtEl>
                                        <p:attrNameLst>
                                          <p:attrName>ppt_x</p:attrName>
                                        </p:attrNameLst>
                                      </p:cBhvr>
                                      <p:tavLst>
                                        <p:tav tm="0">
                                          <p:val>
                                            <p:strVal val="#ppt_x"/>
                                          </p:val>
                                        </p:tav>
                                        <p:tav tm="100000">
                                          <p:val>
                                            <p:strVal val="#ppt_x"/>
                                          </p:val>
                                        </p:tav>
                                      </p:tavLst>
                                    </p:anim>
                                    <p:anim calcmode="lin" valueType="num">
                                      <p:cBhvr>
                                        <p:cTn id="121" dur="1000" fill="hold"/>
                                        <p:tgtEl>
                                          <p:spTgt spid="84"/>
                                        </p:tgtEl>
                                        <p:attrNameLst>
                                          <p:attrName>ppt_y</p:attrName>
                                        </p:attrNameLst>
                                      </p:cBhvr>
                                      <p:tavLst>
                                        <p:tav tm="0">
                                          <p:val>
                                            <p:strVal val="#ppt_y+.1"/>
                                          </p:val>
                                        </p:tav>
                                        <p:tav tm="100000">
                                          <p:val>
                                            <p:strVal val="#ppt_y"/>
                                          </p:val>
                                        </p:tav>
                                      </p:tavLst>
                                    </p:anim>
                                  </p:childTnLst>
                                </p:cTn>
                              </p:par>
                            </p:childTnLst>
                          </p:cTn>
                        </p:par>
                        <p:par>
                          <p:cTn id="122" fill="hold">
                            <p:stCondLst>
                              <p:cond delay="14000"/>
                            </p:stCondLst>
                            <p:childTnLst>
                              <p:par>
                                <p:cTn id="123" presetID="22" presetClass="entr" presetSubtype="8" fill="hold" nodeType="afterEffect">
                                  <p:stCondLst>
                                    <p:cond delay="0"/>
                                  </p:stCondLst>
                                  <p:childTnLst>
                                    <p:set>
                                      <p:cBhvr>
                                        <p:cTn id="124" dur="1" fill="hold">
                                          <p:stCondLst>
                                            <p:cond delay="0"/>
                                          </p:stCondLst>
                                        </p:cTn>
                                        <p:tgtEl>
                                          <p:spTgt spid="66"/>
                                        </p:tgtEl>
                                        <p:attrNameLst>
                                          <p:attrName>style.visibility</p:attrName>
                                        </p:attrNameLst>
                                      </p:cBhvr>
                                      <p:to>
                                        <p:strVal val="visible"/>
                                      </p:to>
                                    </p:set>
                                    <p:animEffect transition="in" filter="wipe(left)">
                                      <p:cBhvr>
                                        <p:cTn id="125" dur="300"/>
                                        <p:tgtEl>
                                          <p:spTgt spid="66"/>
                                        </p:tgtEl>
                                      </p:cBhvr>
                                    </p:animEffect>
                                  </p:childTnLst>
                                </p:cTn>
                              </p:par>
                            </p:childTnLst>
                          </p:cTn>
                        </p:par>
                        <p:par>
                          <p:cTn id="126" fill="hold">
                            <p:stCondLst>
                              <p:cond delay="14500"/>
                            </p:stCondLst>
                            <p:childTnLst>
                              <p:par>
                                <p:cTn id="127" presetID="10" presetClass="entr" presetSubtype="0" fill="hold" grpId="0" nodeType="afterEffect">
                                  <p:stCondLst>
                                    <p:cond delay="0"/>
                                  </p:stCondLst>
                                  <p:childTnLst>
                                    <p:set>
                                      <p:cBhvr>
                                        <p:cTn id="128" dur="1" fill="hold">
                                          <p:stCondLst>
                                            <p:cond delay="0"/>
                                          </p:stCondLst>
                                        </p:cTn>
                                        <p:tgtEl>
                                          <p:spTgt spid="73"/>
                                        </p:tgtEl>
                                        <p:attrNameLst>
                                          <p:attrName>style.visibility</p:attrName>
                                        </p:attrNameLst>
                                      </p:cBhvr>
                                      <p:to>
                                        <p:strVal val="visible"/>
                                      </p:to>
                                    </p:set>
                                    <p:animEffect transition="in" filter="fade">
                                      <p:cBhvr>
                                        <p:cTn id="129" dur="300"/>
                                        <p:tgtEl>
                                          <p:spTgt spid="73"/>
                                        </p:tgtEl>
                                      </p:cBhvr>
                                    </p:animEffect>
                                  </p:childTnLst>
                                </p:cTn>
                              </p:par>
                            </p:childTnLst>
                          </p:cTn>
                        </p:par>
                        <p:par>
                          <p:cTn id="130" fill="hold">
                            <p:stCondLst>
                              <p:cond delay="15000"/>
                            </p:stCondLst>
                            <p:childTnLst>
                              <p:par>
                                <p:cTn id="131" presetID="10" presetClass="entr" presetSubtype="0" fill="hold" grpId="0" nodeType="afterEffect">
                                  <p:stCondLst>
                                    <p:cond delay="0"/>
                                  </p:stCondLst>
                                  <p:childTnLst>
                                    <p:set>
                                      <p:cBhvr>
                                        <p:cTn id="132" dur="1" fill="hold">
                                          <p:stCondLst>
                                            <p:cond delay="0"/>
                                          </p:stCondLst>
                                        </p:cTn>
                                        <p:tgtEl>
                                          <p:spTgt spid="82"/>
                                        </p:tgtEl>
                                        <p:attrNameLst>
                                          <p:attrName>style.visibility</p:attrName>
                                        </p:attrNameLst>
                                      </p:cBhvr>
                                      <p:to>
                                        <p:strVal val="visible"/>
                                      </p:to>
                                    </p:set>
                                    <p:animEffect transition="in" filter="fade">
                                      <p:cBhvr>
                                        <p:cTn id="133" dur="3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nimBg="1"/>
      <p:bldP spid="56" grpId="0" bldLvl="0" animBg="1"/>
      <p:bldP spid="57" grpId="0" bldLvl="0" animBg="1"/>
      <p:bldP spid="58" grpId="0" bldLvl="0" animBg="1"/>
      <p:bldP spid="59" grpId="0" bldLvl="0" animBg="1"/>
      <p:bldP spid="60" grpId="0" bldLvl="0" animBg="1"/>
      <p:bldP spid="61" grpId="0" bldLvl="0" animBg="1"/>
      <p:bldP spid="62" grpId="0"/>
      <p:bldP spid="63" grpId="0" bldLvl="0" animBg="1"/>
      <p:bldP spid="64" grpId="0" bldLvl="0" animBg="1"/>
      <p:bldP spid="72" grpId="0" bldLvl="0" animBg="1"/>
      <p:bldP spid="73" grpId="0"/>
      <p:bldP spid="74" grpId="0" bldLvl="0" animBg="1"/>
      <p:bldP spid="75" grpId="0"/>
      <p:bldP spid="76" grpId="0" bldLvl="0" animBg="1"/>
      <p:bldP spid="77" grpId="0" bldLvl="0" animBg="1"/>
      <p:bldP spid="78" grpId="0" bldLvl="0" animBg="1"/>
      <p:bldP spid="79" grpId="0"/>
      <p:bldP spid="80" grpId="0" bldLvl="0" animBg="1"/>
      <p:bldP spid="81" grpId="0" bldLvl="0" animBg="1"/>
      <p:bldP spid="82" grpId="0"/>
      <p:bldP spid="8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2976880"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三、学前儿童体育的内容</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407569" y="1942910"/>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62785" y="1701165"/>
            <a:ext cx="6807835" cy="372110"/>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938655" y="1390015"/>
            <a:ext cx="6276975" cy="358140"/>
          </a:xfrm>
          <a:prstGeom prst="rect">
            <a:avLst/>
          </a:prstGeom>
          <a:noFill/>
        </p:spPr>
        <p:txBody>
          <a:bodyPr wrap="square" lIns="51764" tIns="25882" rIns="51764" bIns="25882" rtlCol="0">
            <a:spAutoFit/>
          </a:bodyPr>
          <a:p>
            <a:pPr marR="0" algn="l" defTabSz="914400" fontAlgn="auto">
              <a:lnSpc>
                <a:spcPct val="100000"/>
              </a:lnSpc>
              <a:spcBef>
                <a:spcPts val="0"/>
              </a:spcBef>
              <a:spcAft>
                <a:spcPts val="0"/>
              </a:spcAft>
              <a:buClrTx/>
              <a:buSzTx/>
              <a:buFontTx/>
              <a:buNone/>
              <a:defRPr/>
            </a:pP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（一）创设幼儿健康成长的条件，促进幼儿健康成长</a:t>
            </a:r>
            <a:endPar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46" name="TextBox 45"/>
          <p:cNvSpPr txBox="1"/>
          <p:nvPr>
            <p:custDataLst>
              <p:tags r:id="rId8"/>
            </p:custDataLst>
          </p:nvPr>
        </p:nvSpPr>
        <p:spPr>
          <a:xfrm>
            <a:off x="2219325" y="1983105"/>
            <a:ext cx="290131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1.</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建立良好的生活环境</a:t>
            </a:r>
            <a:endParaRPr kumimoji="0" 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100" name="文本框 99"/>
          <p:cNvSpPr txBox="1"/>
          <p:nvPr>
            <p:custDataLst>
              <p:tags r:id="rId9"/>
            </p:custDataLst>
          </p:nvPr>
        </p:nvSpPr>
        <p:spPr>
          <a:xfrm>
            <a:off x="2044065" y="2390140"/>
            <a:ext cx="6808470" cy="1271270"/>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幼儿园的房舍、场地是幼儿活动与居的地方，应力求为幼儿创设一个符合教育和安全卫生要求的物质环境（参看《幼儿卫生学》教材）。另外，心理环境的创设也很重要，应注意建立平等和谐的人际关系，尤其是师生关系，使幼儿在宽松自由、愉快的生活氛围中，情绪积极，身体健康成长。</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0"/>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grpSp>
        <p:nvGrpSpPr>
          <p:cNvPr id="37" name="组合 36"/>
          <p:cNvGrpSpPr/>
          <p:nvPr>
            <p:custDataLst>
              <p:tags r:id="rId2"/>
            </p:custDataLst>
          </p:nvPr>
        </p:nvGrpSpPr>
        <p:grpSpPr>
          <a:xfrm>
            <a:off x="311049" y="1448245"/>
            <a:ext cx="1501663" cy="671415"/>
            <a:chOff x="465719" y="1295954"/>
            <a:chExt cx="1658494" cy="740511"/>
          </a:xfrm>
        </p:grpSpPr>
        <p:sp>
          <p:nvSpPr>
            <p:cNvPr id="38" name="Freeform 1"/>
            <p:cNvSpPr>
              <a:spLocks noChangeArrowheads="1"/>
            </p:cNvSpPr>
            <p:nvPr>
              <p:custDataLst>
                <p:tags r:id="rId3"/>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4"/>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5"/>
            </p:custDataLst>
          </p:nvPr>
        </p:nvSpPr>
        <p:spPr>
          <a:xfrm>
            <a:off x="1962785" y="1701165"/>
            <a:ext cx="6807835" cy="372110"/>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6"/>
            </p:custDataLst>
          </p:nvPr>
        </p:nvSpPr>
        <p:spPr>
          <a:xfrm>
            <a:off x="1087120" y="829310"/>
            <a:ext cx="6276975" cy="358140"/>
          </a:xfrm>
          <a:prstGeom prst="rect">
            <a:avLst/>
          </a:prstGeom>
          <a:noFill/>
        </p:spPr>
        <p:txBody>
          <a:bodyPr wrap="square" lIns="51764" tIns="25882" rIns="51764" bIns="25882" rtlCol="0">
            <a:spAutoFit/>
          </a:bodyPr>
          <a:p>
            <a:pPr marR="0" algn="l" defTabSz="914400" fontAlgn="auto">
              <a:lnSpc>
                <a:spcPct val="100000"/>
              </a:lnSpc>
              <a:spcBef>
                <a:spcPts val="0"/>
              </a:spcBef>
              <a:spcAft>
                <a:spcPts val="0"/>
              </a:spcAft>
              <a:buClrTx/>
              <a:buSzTx/>
              <a:buFontTx/>
              <a:buNone/>
              <a:defRPr/>
            </a:pP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（一）创设幼儿健康成长的条件，促进幼儿健康成长</a:t>
            </a:r>
            <a:endPar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grpSp>
        <p:nvGrpSpPr>
          <p:cNvPr id="42" name="组合 41"/>
          <p:cNvGrpSpPr/>
          <p:nvPr>
            <p:custDataLst>
              <p:tags r:id="rId7"/>
            </p:custDataLst>
          </p:nvPr>
        </p:nvGrpSpPr>
        <p:grpSpPr>
          <a:xfrm>
            <a:off x="311049" y="3730819"/>
            <a:ext cx="1501663" cy="703527"/>
            <a:chOff x="465719" y="3291830"/>
            <a:chExt cx="1658494" cy="740511"/>
          </a:xfrm>
        </p:grpSpPr>
        <p:sp>
          <p:nvSpPr>
            <p:cNvPr id="43" name="Freeform 1"/>
            <p:cNvSpPr>
              <a:spLocks noChangeArrowheads="1"/>
            </p:cNvSpPr>
            <p:nvPr>
              <p:custDataLst>
                <p:tags r:id="rId8"/>
              </p:custDataLst>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44" name="Picture 2"/>
            <p:cNvPicPr>
              <a:picLocks noChangeAspect="1" noChangeArrowheads="1"/>
            </p:cNvPicPr>
            <p:nvPr>
              <p:custDataLst>
                <p:tags r:id="rId9"/>
              </p:custDataLst>
            </p:nvPr>
          </p:nvPicPr>
          <p:blipFill>
            <a:blip r:embed="rId10" cstate="print">
              <a:extLst>
                <a:ext uri="{28A0092B-C50C-407E-A947-70E740481C1C}">
                  <a14:useLocalDpi xmlns:a14="http://schemas.microsoft.com/office/drawing/2010/main" val="0"/>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6" name="TextBox 45"/>
          <p:cNvSpPr txBox="1"/>
          <p:nvPr>
            <p:custDataLst>
              <p:tags r:id="rId11"/>
            </p:custDataLst>
          </p:nvPr>
        </p:nvSpPr>
        <p:spPr>
          <a:xfrm>
            <a:off x="1918335" y="1320165"/>
            <a:ext cx="4716780"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2.</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制定、执行合理的生活制度和卫生保健制度</a:t>
            </a:r>
            <a:endParaRPr kumimoji="0" 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12"/>
            </p:custDataLst>
          </p:nvPr>
        </p:nvGrpSpPr>
        <p:grpSpPr>
          <a:xfrm>
            <a:off x="311049" y="2592690"/>
            <a:ext cx="1501663" cy="702856"/>
            <a:chOff x="1372486" y="3793072"/>
            <a:chExt cx="6146978" cy="2804667"/>
          </a:xfrm>
        </p:grpSpPr>
        <p:sp>
          <p:nvSpPr>
            <p:cNvPr id="50" name="Freeform 1"/>
            <p:cNvSpPr>
              <a:spLocks noChangeArrowheads="1"/>
            </p:cNvSpPr>
            <p:nvPr>
              <p:custDataLst>
                <p:tags r:id="rId13"/>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4"/>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5"/>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6"/>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7"/>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8"/>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9"/>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20"/>
            </p:custDataLst>
          </p:nvPr>
        </p:nvSpPr>
        <p:spPr>
          <a:xfrm>
            <a:off x="1942465" y="1706245"/>
            <a:ext cx="6808470" cy="1271270"/>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制订和执行符合幼儿身心特点的生活制度，可保证幼儿各器官、组织有节奏的活动，防止神经系统过度疲劳，使生活有条不紊。幼儿园要从幼儿身心发展的实际和全面发展教育的需要出发，并依据季节变化和幼儿园场地、设备、条件及家长的工作需要来制订和执行生活制度，如制订幼儿生活作息时间表、安排幼儿在园生活与活动等。</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21"/>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904365" y="2996565"/>
            <a:ext cx="5080000" cy="337185"/>
          </a:xfrm>
          <a:prstGeom prst="rect">
            <a:avLst/>
          </a:prstGeom>
        </p:spPr>
        <p:txBody>
          <a:bodyPr>
            <a:spAutoFit/>
          </a:bodyPr>
          <a:p>
            <a:pPr marL="0" algn="l" defTabSz="914400">
              <a:lnSpc>
                <a:spcPct val="100000"/>
              </a:lnSpc>
              <a:spcBef>
                <a:spcPts val="0"/>
              </a:spcBef>
              <a:spcAft>
                <a:spcPts val="0"/>
              </a:spcAft>
              <a:buClrTx/>
              <a:buSzTx/>
              <a:buFontTx/>
              <a:defRPr/>
            </a:pP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rPr>
              <a:t>3.提供合理均衡的膳食</a:t>
            </a:r>
            <a:endPar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1955800" y="3331845"/>
            <a:ext cx="6793230" cy="1271270"/>
          </a:xfrm>
          <a:prstGeom prst="rect">
            <a:avLst/>
          </a:prstGeom>
        </p:spPr>
        <p:txBody>
          <a:bodyPr wrap="square">
            <a:spAutoFit/>
          </a:bodyPr>
          <a:p>
            <a:pPr marL="0" algn="l" defTabSz="685800">
              <a:lnSpc>
                <a:spcPts val="2300"/>
              </a:lnSpc>
              <a:buClrTx/>
              <a:buSzTx/>
              <a:buFontTx/>
            </a:pPr>
            <a:r>
              <a:rPr lang="zh-CN" altLang="en-US" sz="1400" noProof="0" dirty="0">
                <a:solidFill>
                  <a:prstClr val="black">
                    <a:lumMod val="95000"/>
                    <a:lumOff val="5000"/>
                  </a:prstClr>
                </a:solidFill>
                <a:latin typeface="黑体" panose="02010609060101010101" charset="-122"/>
                <a:ea typeface="黑体" panose="02010609060101010101" charset="-122"/>
              </a:rPr>
              <a:t>幼儿正处于生长发育的重要时期，需要大量的营养。幼儿能否获得生长发育所需要的营养，与其是否有良好饮食习惯密切相关。因此，幼儿园除了应科学调配幼儿的膳食，供给幼儿营养丰富的食物外，还应建立合理的饮食制度，养成幼儿良好的饮食习惯，有效地促进幼儿的生长发育。</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3000"/>
                            </p:stCondLst>
                            <p:childTnLst>
                              <p:par>
                                <p:cTn id="27" presetID="2" presetClass="entr" presetSubtype="8" decel="100000"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0-#ppt_w/2"/>
                                          </p:val>
                                        </p:tav>
                                        <p:tav tm="100000">
                                          <p:val>
                                            <p:strVal val="#ppt_x"/>
                                          </p:val>
                                        </p:tav>
                                      </p:tavLst>
                                    </p:anim>
                                    <p:anim calcmode="lin" valueType="num">
                                      <p:cBhvr additive="base">
                                        <p:cTn id="30"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grpSp>
        <p:nvGrpSpPr>
          <p:cNvPr id="37" name="组合 36"/>
          <p:cNvGrpSpPr/>
          <p:nvPr>
            <p:custDataLst>
              <p:tags r:id="rId2"/>
            </p:custDataLst>
          </p:nvPr>
        </p:nvGrpSpPr>
        <p:grpSpPr>
          <a:xfrm>
            <a:off x="311049" y="1448245"/>
            <a:ext cx="1501663" cy="671415"/>
            <a:chOff x="465719" y="1295954"/>
            <a:chExt cx="1658494" cy="740511"/>
          </a:xfrm>
        </p:grpSpPr>
        <p:sp>
          <p:nvSpPr>
            <p:cNvPr id="38" name="Freeform 1"/>
            <p:cNvSpPr>
              <a:spLocks noChangeArrowheads="1"/>
            </p:cNvSpPr>
            <p:nvPr>
              <p:custDataLst>
                <p:tags r:id="rId3"/>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4"/>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5"/>
            </p:custDataLst>
          </p:nvPr>
        </p:nvSpPr>
        <p:spPr>
          <a:xfrm>
            <a:off x="1962785" y="1701165"/>
            <a:ext cx="6807835" cy="372110"/>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6"/>
            </p:custDataLst>
          </p:nvPr>
        </p:nvSpPr>
        <p:spPr>
          <a:xfrm>
            <a:off x="1087120" y="829310"/>
            <a:ext cx="6276975" cy="358140"/>
          </a:xfrm>
          <a:prstGeom prst="rect">
            <a:avLst/>
          </a:prstGeom>
          <a:noFill/>
        </p:spPr>
        <p:txBody>
          <a:bodyPr wrap="square" lIns="51764" tIns="25882" rIns="51764" bIns="25882" rtlCol="0">
            <a:spAutoFit/>
          </a:bodyPr>
          <a:p>
            <a:pPr marR="0" algn="l" defTabSz="914400" fontAlgn="auto">
              <a:lnSpc>
                <a:spcPct val="100000"/>
              </a:lnSpc>
              <a:spcBef>
                <a:spcPts val="0"/>
              </a:spcBef>
              <a:spcAft>
                <a:spcPts val="0"/>
              </a:spcAft>
              <a:buClrTx/>
              <a:buSzTx/>
              <a:buFontTx/>
              <a:buNone/>
              <a:defRPr/>
            </a:pP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（一）创设幼儿健康成长的条件，促进幼儿健康成长</a:t>
            </a:r>
            <a:endPar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grpSp>
        <p:nvGrpSpPr>
          <p:cNvPr id="42" name="组合 41"/>
          <p:cNvGrpSpPr/>
          <p:nvPr>
            <p:custDataLst>
              <p:tags r:id="rId7"/>
            </p:custDataLst>
          </p:nvPr>
        </p:nvGrpSpPr>
        <p:grpSpPr>
          <a:xfrm>
            <a:off x="311049" y="3730819"/>
            <a:ext cx="1501663" cy="703527"/>
            <a:chOff x="465719" y="3291830"/>
            <a:chExt cx="1658494" cy="740511"/>
          </a:xfrm>
        </p:grpSpPr>
        <p:sp>
          <p:nvSpPr>
            <p:cNvPr id="43" name="Freeform 1"/>
            <p:cNvSpPr>
              <a:spLocks noChangeArrowheads="1"/>
            </p:cNvSpPr>
            <p:nvPr>
              <p:custDataLst>
                <p:tags r:id="rId8"/>
              </p:custDataLst>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44" name="Picture 2"/>
            <p:cNvPicPr>
              <a:picLocks noChangeAspect="1" noChangeArrowheads="1"/>
            </p:cNvPicPr>
            <p:nvPr>
              <p:custDataLst>
                <p:tags r:id="rId9"/>
              </p:custDataLst>
            </p:nvPr>
          </p:nvPicPr>
          <p:blipFill>
            <a:blip r:embed="rId10" cstate="print">
              <a:extLst>
                <a:ext uri="{28A0092B-C50C-407E-A947-70E740481C1C}">
                  <a14:useLocalDpi xmlns:a14="http://schemas.microsoft.com/office/drawing/2010/main" val="0"/>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6" name="TextBox 45"/>
          <p:cNvSpPr txBox="1"/>
          <p:nvPr>
            <p:custDataLst>
              <p:tags r:id="rId11"/>
            </p:custDataLst>
          </p:nvPr>
        </p:nvSpPr>
        <p:spPr>
          <a:xfrm>
            <a:off x="1918335" y="1320165"/>
            <a:ext cx="4716780"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4.</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培养良好的生活卫生习惯</a:t>
            </a:r>
            <a:endParaRPr kumimoji="0" 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12"/>
            </p:custDataLst>
          </p:nvPr>
        </p:nvGrpSpPr>
        <p:grpSpPr>
          <a:xfrm>
            <a:off x="311049" y="2592690"/>
            <a:ext cx="1501663" cy="702856"/>
            <a:chOff x="1372486" y="3793072"/>
            <a:chExt cx="6146978" cy="2804667"/>
          </a:xfrm>
        </p:grpSpPr>
        <p:sp>
          <p:nvSpPr>
            <p:cNvPr id="50" name="Freeform 1"/>
            <p:cNvSpPr>
              <a:spLocks noChangeArrowheads="1"/>
            </p:cNvSpPr>
            <p:nvPr>
              <p:custDataLst>
                <p:tags r:id="rId13"/>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4"/>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5"/>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6"/>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7"/>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8"/>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9"/>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20"/>
            </p:custDataLst>
          </p:nvPr>
        </p:nvSpPr>
        <p:spPr>
          <a:xfrm>
            <a:off x="1942465" y="1706245"/>
            <a:ext cx="6808470" cy="1271270"/>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良好的生活卫生习惯，对于保护幼儿的生命和健康有重要的意义。随着年龄增长，幼儿活动能力日益增强，各种不安全、不卫生的因素相应地增加，成人很照顾周全。因此，需要教给幼儿一些行为规则，注意培养幼儿按照有利于健康的方式来从事各种活动，才能有效地保护幼儿的健康。</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21"/>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1904365" y="2996565"/>
            <a:ext cx="5080000" cy="337185"/>
          </a:xfrm>
          <a:prstGeom prst="rect">
            <a:avLst/>
          </a:prstGeom>
        </p:spPr>
        <p:txBody>
          <a:bodyPr>
            <a:spAutoFit/>
          </a:bodyPr>
          <a:p>
            <a:pPr marL="0" algn="l" defTabSz="914400">
              <a:lnSpc>
                <a:spcPct val="100000"/>
              </a:lnSpc>
              <a:spcBef>
                <a:spcPts val="0"/>
              </a:spcBef>
              <a:spcAft>
                <a:spcPts val="0"/>
              </a:spcAft>
              <a:buClrTx/>
              <a:buSzTx/>
              <a:buFontTx/>
              <a:defRPr/>
            </a:pP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rPr>
              <a:t>5.</a:t>
            </a: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rPr>
              <a:t>重视幼儿的心理健康</a:t>
            </a:r>
            <a:endPar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1955800" y="3331845"/>
            <a:ext cx="6793230" cy="975995"/>
          </a:xfrm>
          <a:prstGeom prst="rect">
            <a:avLst/>
          </a:prstGeom>
        </p:spPr>
        <p:txBody>
          <a:bodyPr wrap="square">
            <a:spAutoFit/>
          </a:bodyPr>
          <a:p>
            <a:pPr marL="0" algn="l" defTabSz="685800">
              <a:lnSpc>
                <a:spcPts val="2300"/>
              </a:lnSpc>
              <a:buClrTx/>
              <a:buSzTx/>
              <a:buFontTx/>
            </a:pPr>
            <a:r>
              <a:rPr lang="zh-CN" altLang="en-US" sz="1400" noProof="0" dirty="0">
                <a:solidFill>
                  <a:prstClr val="black">
                    <a:lumMod val="95000"/>
                    <a:lumOff val="5000"/>
                  </a:prstClr>
                </a:solidFill>
                <a:latin typeface="黑体" panose="02010609060101010101" charset="-122"/>
                <a:ea typeface="黑体" panose="02010609060101010101" charset="-122"/>
              </a:rPr>
              <a:t>在幼儿体育中所提的心理健康主要指动作发展正常、情绪积极向上，保持心情的愉快、舒畅。教师应注意观察和研究幼儿动作发展的情况，关心幼儿的情绪状态，学会分析和评估幼儿心理健康状况，采取针对性措施，促使幼儿身心健康发展。</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3000"/>
                            </p:stCondLst>
                            <p:childTnLst>
                              <p:par>
                                <p:cTn id="27" presetID="2" presetClass="entr" presetSubtype="8" decel="100000"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0-#ppt_w/2"/>
                                          </p:val>
                                        </p:tav>
                                        <p:tav tm="100000">
                                          <p:val>
                                            <p:strVal val="#ppt_x"/>
                                          </p:val>
                                        </p:tav>
                                      </p:tavLst>
                                    </p:anim>
                                    <p:anim calcmode="lin" valueType="num">
                                      <p:cBhvr additive="base">
                                        <p:cTn id="30"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grpSp>
        <p:nvGrpSpPr>
          <p:cNvPr id="37" name="组合 36"/>
          <p:cNvGrpSpPr/>
          <p:nvPr>
            <p:custDataLst>
              <p:tags r:id="rId2"/>
            </p:custDataLst>
          </p:nvPr>
        </p:nvGrpSpPr>
        <p:grpSpPr>
          <a:xfrm>
            <a:off x="311049" y="1448245"/>
            <a:ext cx="1501663" cy="671415"/>
            <a:chOff x="465719" y="1295954"/>
            <a:chExt cx="1658494" cy="740511"/>
          </a:xfrm>
        </p:grpSpPr>
        <p:sp>
          <p:nvSpPr>
            <p:cNvPr id="38" name="Freeform 1"/>
            <p:cNvSpPr>
              <a:spLocks noChangeArrowheads="1"/>
            </p:cNvSpPr>
            <p:nvPr>
              <p:custDataLst>
                <p:tags r:id="rId3"/>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4"/>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5"/>
            </p:custDataLst>
          </p:nvPr>
        </p:nvSpPr>
        <p:spPr>
          <a:xfrm>
            <a:off x="1962785" y="1701165"/>
            <a:ext cx="6807835" cy="372110"/>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6"/>
            </p:custDataLst>
          </p:nvPr>
        </p:nvSpPr>
        <p:spPr>
          <a:xfrm>
            <a:off x="1005840" y="829310"/>
            <a:ext cx="6276975" cy="358140"/>
          </a:xfrm>
          <a:prstGeom prst="rect">
            <a:avLst/>
          </a:prstGeom>
          <a:noFill/>
        </p:spPr>
        <p:txBody>
          <a:bodyPr wrap="square" lIns="51764" tIns="25882" rIns="51764" bIns="25882" rtlCol="0">
            <a:spAutoFit/>
          </a:bodyPr>
          <a:p>
            <a:pPr marR="0" algn="l" defTabSz="914400" fontAlgn="auto">
              <a:lnSpc>
                <a:spcPct val="100000"/>
              </a:lnSpc>
              <a:spcBef>
                <a:spcPts val="0"/>
              </a:spcBef>
              <a:spcAft>
                <a:spcPts val="0"/>
              </a:spcAft>
              <a:buClrTx/>
              <a:buSzTx/>
              <a:buFontTx/>
              <a:buNone/>
              <a:defRPr/>
            </a:pP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a:t>
            </a: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二）积极开展各类体育活动，发展幼儿的基本动作</a:t>
            </a:r>
            <a:endPar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grpSp>
        <p:nvGrpSpPr>
          <p:cNvPr id="42" name="组合 41"/>
          <p:cNvGrpSpPr/>
          <p:nvPr>
            <p:custDataLst>
              <p:tags r:id="rId7"/>
            </p:custDataLst>
          </p:nvPr>
        </p:nvGrpSpPr>
        <p:grpSpPr>
          <a:xfrm>
            <a:off x="311049" y="3730819"/>
            <a:ext cx="1501663" cy="703527"/>
            <a:chOff x="465719" y="3291830"/>
            <a:chExt cx="1658494" cy="740511"/>
          </a:xfrm>
        </p:grpSpPr>
        <p:sp>
          <p:nvSpPr>
            <p:cNvPr id="43" name="Freeform 1"/>
            <p:cNvSpPr>
              <a:spLocks noChangeArrowheads="1"/>
            </p:cNvSpPr>
            <p:nvPr>
              <p:custDataLst>
                <p:tags r:id="rId8"/>
              </p:custDataLst>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44" name="Picture 2"/>
            <p:cNvPicPr>
              <a:picLocks noChangeAspect="1" noChangeArrowheads="1"/>
            </p:cNvPicPr>
            <p:nvPr>
              <p:custDataLst>
                <p:tags r:id="rId9"/>
              </p:custDataLst>
            </p:nvPr>
          </p:nvPicPr>
          <p:blipFill>
            <a:blip r:embed="rId10" cstate="print">
              <a:extLst>
                <a:ext uri="{28A0092B-C50C-407E-A947-70E740481C1C}">
                  <a14:useLocalDpi xmlns:a14="http://schemas.microsoft.com/office/drawing/2010/main" val="0"/>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6" name="TextBox 45"/>
          <p:cNvSpPr txBox="1"/>
          <p:nvPr>
            <p:custDataLst>
              <p:tags r:id="rId11"/>
            </p:custDataLst>
          </p:nvPr>
        </p:nvSpPr>
        <p:spPr>
          <a:xfrm>
            <a:off x="2163445" y="1376045"/>
            <a:ext cx="290131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1.</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体育游戏</a:t>
            </a:r>
            <a:endParaRPr kumimoji="0" 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12"/>
            </p:custDataLst>
          </p:nvPr>
        </p:nvGrpSpPr>
        <p:grpSpPr>
          <a:xfrm>
            <a:off x="311049" y="2592690"/>
            <a:ext cx="1501663" cy="702856"/>
            <a:chOff x="1372486" y="3793072"/>
            <a:chExt cx="6146978" cy="2804667"/>
          </a:xfrm>
        </p:grpSpPr>
        <p:sp>
          <p:nvSpPr>
            <p:cNvPr id="50" name="Freeform 1"/>
            <p:cNvSpPr>
              <a:spLocks noChangeArrowheads="1"/>
            </p:cNvSpPr>
            <p:nvPr>
              <p:custDataLst>
                <p:tags r:id="rId13"/>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4"/>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5"/>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6"/>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7"/>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8"/>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9"/>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20"/>
            </p:custDataLst>
          </p:nvPr>
        </p:nvSpPr>
        <p:spPr>
          <a:xfrm>
            <a:off x="2044065" y="1762760"/>
            <a:ext cx="6808470" cy="975995"/>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体育游戏或称活动性游戏是幼儿园体育活动的主要内容也是体育的方法和途径。多种多样有规则的体育游戏不仅可以发展幼儿的基本动作，促进幼儿身体机能的发育和发展，还可丰富幼儿的感觉和动作经验，发展认知能力和社会性。</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21"/>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2073275" y="2773045"/>
            <a:ext cx="5080000" cy="337185"/>
          </a:xfrm>
          <a:prstGeom prst="rect">
            <a:avLst/>
          </a:prstGeom>
        </p:spPr>
        <p:txBody>
          <a:bodyPr>
            <a:spAutoFit/>
          </a:bodyPr>
          <a:p>
            <a:pPr marL="0" algn="l" defTabSz="914400">
              <a:lnSpc>
                <a:spcPct val="100000"/>
              </a:lnSpc>
              <a:spcBef>
                <a:spcPts val="0"/>
              </a:spcBef>
              <a:spcAft>
                <a:spcPts val="0"/>
              </a:spcAft>
              <a:buClrTx/>
              <a:buSzTx/>
              <a:buFontTx/>
              <a:defRPr/>
            </a:pP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rPr>
              <a:t>2.基本体操和队列队形</a:t>
            </a:r>
            <a:endPar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2129155" y="3138170"/>
            <a:ext cx="6645910" cy="1271270"/>
          </a:xfrm>
          <a:prstGeom prst="rect">
            <a:avLst/>
          </a:prstGeom>
        </p:spPr>
        <p:txBody>
          <a:bodyPr wrap="square">
            <a:spAutoFit/>
          </a:bodyPr>
          <a:p>
            <a:pPr marL="0" algn="l" defTabSz="685800">
              <a:lnSpc>
                <a:spcPts val="2300"/>
              </a:lnSpc>
              <a:buClrTx/>
              <a:buSzTx/>
              <a:buFontTx/>
            </a:pPr>
            <a:r>
              <a:rPr lang="zh-CN" altLang="en-US" sz="1400" noProof="0" dirty="0">
                <a:solidFill>
                  <a:prstClr val="black">
                    <a:lumMod val="95000"/>
                    <a:lumOff val="5000"/>
                  </a:prstClr>
                </a:solidFill>
                <a:latin typeface="黑体" panose="02010609060101010101" charset="-122"/>
                <a:ea typeface="黑体" panose="02010609060101010101" charset="-122"/>
              </a:rPr>
              <a:t>基本体操包括操节、听口令做动作、简单的排队及队形变化等。幼儿园体操的形式有徒手操（模仿操、韵律操等）；轻器械操（哑铃操、花操、旗操、球操、棍棒操等）；听口令做立正、稍息、看齐、原地踏步、齐步走、跑步走等；听信号走成简单的队形，如走成圆圈、切段分队等。</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3000"/>
                            </p:stCondLst>
                            <p:childTnLst>
                              <p:par>
                                <p:cTn id="27" presetID="2" presetClass="entr" presetSubtype="8" decel="100000"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0-#ppt_w/2"/>
                                          </p:val>
                                        </p:tav>
                                        <p:tav tm="100000">
                                          <p:val>
                                            <p:strVal val="#ppt_x"/>
                                          </p:val>
                                        </p:tav>
                                      </p:tavLst>
                                    </p:anim>
                                    <p:anim calcmode="lin" valueType="num">
                                      <p:cBhvr additive="base">
                                        <p:cTn id="30"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280035" y="245745"/>
            <a:ext cx="1437005" cy="460375"/>
          </a:xfrm>
          <a:prstGeom prst="rect">
            <a:avLst/>
          </a:prstGeom>
          <a:noFill/>
        </p:spPr>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目</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录</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5" name="Picture 4" descr="cloud.png"/>
          <p:cNvPicPr>
            <a:picLocks noChangeAspect="1"/>
          </p:cNvPicPr>
          <p:nvPr/>
        </p:nvPicPr>
        <p:blipFill>
          <a:blip r:embed="rId2" cstate="print"/>
          <a:stretch>
            <a:fillRect/>
          </a:stretch>
        </p:blipFill>
        <p:spPr>
          <a:xfrm>
            <a:off x="1525270" y="473075"/>
            <a:ext cx="1404620" cy="810260"/>
          </a:xfrm>
          <a:prstGeom prst="rect">
            <a:avLst/>
          </a:prstGeom>
        </p:spPr>
      </p:pic>
      <p:sp>
        <p:nvSpPr>
          <p:cNvPr id="16" name="文本框 15"/>
          <p:cNvSpPr txBox="1"/>
          <p:nvPr/>
        </p:nvSpPr>
        <p:spPr>
          <a:xfrm>
            <a:off x="1997710" y="581025"/>
            <a:ext cx="476250" cy="185420"/>
          </a:xfrm>
          <a:prstGeom prst="rect">
            <a:avLst/>
          </a:prstGeom>
          <a:noFill/>
        </p:spPr>
        <p:txBody>
          <a:bodyPr wrap="none" rtlCol="0">
            <a:noAutofit/>
          </a:bodyPr>
          <a:lstStyle/>
          <a:p>
            <a:pPr algn="ctr"/>
            <a:r>
              <a:rPr lang="zh-CN" altLang="en-US" sz="2800" b="1" dirty="0">
                <a:solidFill>
                  <a:schemeClr val="bg1"/>
                </a:solidFill>
                <a:latin typeface="黑体" panose="02010609060101010101" charset="-122"/>
                <a:ea typeface="黑体" panose="02010609060101010101" charset="-122"/>
                <a:cs typeface="黑体" panose="02010609060101010101" charset="-122"/>
              </a:rPr>
              <a:t>探寻</a:t>
            </a:r>
            <a:r>
              <a:rPr lang="en-US" altLang="zh-CN" sz="2800" b="1" dirty="0">
                <a:solidFill>
                  <a:schemeClr val="bg1"/>
                </a:solidFill>
                <a:latin typeface="黑体" panose="02010609060101010101" charset="-122"/>
                <a:ea typeface="黑体" panose="02010609060101010101" charset="-122"/>
                <a:cs typeface="黑体" panose="02010609060101010101" charset="-122"/>
              </a:rPr>
              <a:t>1</a:t>
            </a:r>
            <a:endParaRPr lang="en-US" altLang="zh-CN" sz="2800" b="1" dirty="0">
              <a:solidFill>
                <a:schemeClr val="bg1"/>
              </a:solidFill>
              <a:latin typeface="黑体" panose="02010609060101010101" charset="-122"/>
              <a:ea typeface="黑体" panose="02010609060101010101" charset="-122"/>
              <a:cs typeface="黑体" panose="02010609060101010101" charset="-122"/>
            </a:endParaRPr>
          </a:p>
        </p:txBody>
      </p:sp>
      <p:sp>
        <p:nvSpPr>
          <p:cNvPr id="13" name="文本框 12"/>
          <p:cNvSpPr txBox="1"/>
          <p:nvPr/>
        </p:nvSpPr>
        <p:spPr>
          <a:xfrm>
            <a:off x="3002280" y="511175"/>
            <a:ext cx="3250565" cy="576580"/>
          </a:xfrm>
          <a:prstGeom prst="rect">
            <a:avLst/>
          </a:prstGeom>
          <a:noFill/>
        </p:spPr>
        <p:txBody>
          <a:bodyPr wrap="none" rtlCol="0">
            <a:noAutofit/>
          </a:bodyPr>
          <a:lstStyle/>
          <a:p>
            <a:pPr algn="l"/>
            <a:r>
              <a:rPr lang="zh-CN" altLang="en-US" sz="3200" b="1" dirty="0">
                <a:solidFill>
                  <a:srgbClr val="1A5D5C"/>
                </a:solidFill>
              </a:rPr>
              <a:t>学前儿童全面发展教育</a:t>
            </a:r>
            <a:r>
              <a:rPr lang="zh-CN" altLang="en-US" sz="3200" b="1" dirty="0">
                <a:solidFill>
                  <a:srgbClr val="1A5D5C"/>
                </a:solidFill>
              </a:rPr>
              <a:t>概述</a:t>
            </a:r>
            <a:endParaRPr lang="zh-CN" altLang="en-US" sz="3200" b="1" dirty="0">
              <a:solidFill>
                <a:srgbClr val="1A5D5C"/>
              </a:solidFill>
            </a:endParaRPr>
          </a:p>
        </p:txBody>
      </p:sp>
      <p:sp>
        <p:nvSpPr>
          <p:cNvPr id="19" name="文本框 18"/>
          <p:cNvSpPr txBox="1"/>
          <p:nvPr/>
        </p:nvSpPr>
        <p:spPr>
          <a:xfrm>
            <a:off x="3094355" y="1343660"/>
            <a:ext cx="5059680" cy="583565"/>
          </a:xfrm>
          <a:prstGeom prst="rect">
            <a:avLst/>
          </a:prstGeom>
          <a:noFill/>
        </p:spPr>
        <p:txBody>
          <a:bodyPr wrap="square" rtlCol="0">
            <a:spAutoFit/>
          </a:bodyPr>
          <a:lstStyle/>
          <a:p>
            <a:pPr algn="l"/>
            <a:r>
              <a:rPr lang="zh-CN" altLang="en-US" sz="3200" b="1" dirty="0">
                <a:solidFill>
                  <a:srgbClr val="1A5D5C"/>
                </a:solidFill>
              </a:rPr>
              <a:t>学前</a:t>
            </a:r>
            <a:r>
              <a:rPr lang="zh-CN" altLang="en-US" sz="3200" b="1" dirty="0">
                <a:solidFill>
                  <a:srgbClr val="1A5D5C"/>
                </a:solidFill>
              </a:rPr>
              <a:t>儿童体育</a:t>
            </a:r>
            <a:endParaRPr lang="zh-CN" altLang="en-US" sz="3200" b="1" dirty="0">
              <a:solidFill>
                <a:srgbClr val="1A5D5C"/>
              </a:solidFill>
            </a:endParaRPr>
          </a:p>
        </p:txBody>
      </p:sp>
      <p:pic>
        <p:nvPicPr>
          <p:cNvPr id="3" name="Picture 4" descr="cloud.png"/>
          <p:cNvPicPr>
            <a:picLocks noChangeAspect="1"/>
          </p:cNvPicPr>
          <p:nvPr/>
        </p:nvPicPr>
        <p:blipFill>
          <a:blip r:embed="rId2" cstate="print"/>
          <a:stretch>
            <a:fillRect/>
          </a:stretch>
        </p:blipFill>
        <p:spPr>
          <a:xfrm>
            <a:off x="1569720" y="1361440"/>
            <a:ext cx="1343025" cy="774700"/>
          </a:xfrm>
          <a:prstGeom prst="rect">
            <a:avLst/>
          </a:prstGeom>
        </p:spPr>
      </p:pic>
      <p:sp>
        <p:nvSpPr>
          <p:cNvPr id="6" name="文本框 5"/>
          <p:cNvSpPr txBox="1"/>
          <p:nvPr/>
        </p:nvSpPr>
        <p:spPr>
          <a:xfrm>
            <a:off x="1790065" y="1515110"/>
            <a:ext cx="995680" cy="466725"/>
          </a:xfrm>
          <a:prstGeom prst="rect">
            <a:avLst/>
          </a:prstGeom>
          <a:noFill/>
        </p:spPr>
        <p:txBody>
          <a:bodyPr wrap="none" rtlCol="0">
            <a:noAutofit/>
          </a:bodyPr>
          <a:p>
            <a:pPr algn="ctr"/>
            <a:r>
              <a:rPr lang="zh-CN" altLang="en-US" sz="2800" b="1" dirty="0">
                <a:solidFill>
                  <a:schemeClr val="bg1"/>
                </a:solidFill>
                <a:latin typeface="黑体" panose="02010609060101010101" charset="-122"/>
                <a:ea typeface="黑体" panose="02010609060101010101" charset="-122"/>
                <a:cs typeface="黑体" panose="02010609060101010101" charset="-122"/>
              </a:rPr>
              <a:t>探寻</a:t>
            </a:r>
            <a:r>
              <a:rPr lang="en-US" altLang="zh-CN" sz="2800" b="1" dirty="0">
                <a:solidFill>
                  <a:schemeClr val="bg1"/>
                </a:solidFill>
                <a:latin typeface="黑体" panose="02010609060101010101" charset="-122"/>
                <a:ea typeface="黑体" panose="02010609060101010101" charset="-122"/>
                <a:cs typeface="黑体" panose="02010609060101010101" charset="-122"/>
              </a:rPr>
              <a:t>2</a:t>
            </a:r>
            <a:endParaRPr lang="en-US" altLang="zh-CN" sz="2800" b="1" dirty="0">
              <a:solidFill>
                <a:schemeClr val="bg1"/>
              </a:solidFill>
              <a:latin typeface="黑体" panose="02010609060101010101" charset="-122"/>
              <a:ea typeface="黑体" panose="02010609060101010101" charset="-122"/>
              <a:cs typeface="黑体" panose="02010609060101010101" charset="-122"/>
            </a:endParaRPr>
          </a:p>
        </p:txBody>
      </p:sp>
      <p:pic>
        <p:nvPicPr>
          <p:cNvPr id="2" name="Picture 4" descr="cloud.png"/>
          <p:cNvPicPr>
            <a:picLocks noChangeAspect="1"/>
          </p:cNvPicPr>
          <p:nvPr/>
        </p:nvPicPr>
        <p:blipFill>
          <a:blip r:embed="rId2" cstate="print"/>
          <a:stretch>
            <a:fillRect/>
          </a:stretch>
        </p:blipFill>
        <p:spPr>
          <a:xfrm>
            <a:off x="1545590" y="2196465"/>
            <a:ext cx="1426845" cy="823595"/>
          </a:xfrm>
          <a:prstGeom prst="rect">
            <a:avLst/>
          </a:prstGeom>
        </p:spPr>
      </p:pic>
      <p:sp>
        <p:nvSpPr>
          <p:cNvPr id="4" name="文本框 3"/>
          <p:cNvSpPr txBox="1"/>
          <p:nvPr/>
        </p:nvSpPr>
        <p:spPr>
          <a:xfrm>
            <a:off x="1932940" y="2322195"/>
            <a:ext cx="501015" cy="226060"/>
          </a:xfrm>
          <a:prstGeom prst="rect">
            <a:avLst/>
          </a:prstGeom>
          <a:noFill/>
        </p:spPr>
        <p:txBody>
          <a:bodyPr wrap="none" rtlCol="0">
            <a:noAutofit/>
          </a:bodyPr>
          <a:p>
            <a:pPr algn="ctr"/>
            <a:r>
              <a:rPr lang="zh-CN" altLang="en-US" sz="2800" b="1" dirty="0">
                <a:solidFill>
                  <a:schemeClr val="bg1"/>
                </a:solidFill>
                <a:latin typeface="黑体" panose="02010609060101010101" charset="-122"/>
                <a:ea typeface="黑体" panose="02010609060101010101" charset="-122"/>
                <a:cs typeface="黑体" panose="02010609060101010101" charset="-122"/>
              </a:rPr>
              <a:t>探寻</a:t>
            </a:r>
            <a:r>
              <a:rPr lang="en-US" altLang="zh-CN" sz="2800" b="1" dirty="0">
                <a:solidFill>
                  <a:schemeClr val="bg1"/>
                </a:solidFill>
                <a:latin typeface="黑体" panose="02010609060101010101" charset="-122"/>
                <a:ea typeface="黑体" panose="02010609060101010101" charset="-122"/>
                <a:cs typeface="黑体" panose="02010609060101010101" charset="-122"/>
              </a:rPr>
              <a:t>3</a:t>
            </a:r>
            <a:endParaRPr lang="en-US" altLang="zh-CN" sz="2800" b="1" dirty="0">
              <a:solidFill>
                <a:schemeClr val="bg1"/>
              </a:solidFill>
              <a:latin typeface="黑体" panose="02010609060101010101" charset="-122"/>
              <a:ea typeface="黑体" panose="02010609060101010101" charset="-122"/>
              <a:cs typeface="黑体" panose="02010609060101010101" charset="-122"/>
            </a:endParaRPr>
          </a:p>
        </p:txBody>
      </p:sp>
      <p:sp>
        <p:nvSpPr>
          <p:cNvPr id="7" name="文本框 6"/>
          <p:cNvSpPr txBox="1"/>
          <p:nvPr/>
        </p:nvSpPr>
        <p:spPr>
          <a:xfrm>
            <a:off x="3028315" y="2240915"/>
            <a:ext cx="5059680" cy="583565"/>
          </a:xfrm>
          <a:prstGeom prst="rect">
            <a:avLst/>
          </a:prstGeom>
          <a:noFill/>
        </p:spPr>
        <p:txBody>
          <a:bodyPr wrap="square" rtlCol="0">
            <a:spAutoFit/>
          </a:bodyPr>
          <a:p>
            <a:pPr algn="l"/>
            <a:r>
              <a:rPr lang="zh-CN" altLang="en-US" sz="3200" b="1" dirty="0">
                <a:solidFill>
                  <a:srgbClr val="1A5D5C"/>
                </a:solidFill>
              </a:rPr>
              <a:t>学前儿童</a:t>
            </a:r>
            <a:r>
              <a:rPr lang="zh-CN" altLang="en-US" sz="3200" b="1" dirty="0">
                <a:solidFill>
                  <a:srgbClr val="1A5D5C"/>
                </a:solidFill>
              </a:rPr>
              <a:t>智育</a:t>
            </a:r>
            <a:endParaRPr lang="zh-CN" altLang="en-US" sz="3200" b="1" dirty="0">
              <a:solidFill>
                <a:srgbClr val="1A5D5C"/>
              </a:solidFill>
            </a:endParaRPr>
          </a:p>
        </p:txBody>
      </p:sp>
      <p:pic>
        <p:nvPicPr>
          <p:cNvPr id="8" name="Picture 4" descr="cloud.png"/>
          <p:cNvPicPr>
            <a:picLocks noChangeAspect="1"/>
          </p:cNvPicPr>
          <p:nvPr/>
        </p:nvPicPr>
        <p:blipFill>
          <a:blip r:embed="rId2" cstate="print"/>
          <a:stretch>
            <a:fillRect/>
          </a:stretch>
        </p:blipFill>
        <p:spPr>
          <a:xfrm>
            <a:off x="1637030" y="3022600"/>
            <a:ext cx="1403985" cy="810260"/>
          </a:xfrm>
          <a:prstGeom prst="rect">
            <a:avLst/>
          </a:prstGeom>
        </p:spPr>
      </p:pic>
      <p:pic>
        <p:nvPicPr>
          <p:cNvPr id="9" name="Picture 4" descr="cloud.png"/>
          <p:cNvPicPr>
            <a:picLocks noChangeAspect="1"/>
          </p:cNvPicPr>
          <p:nvPr/>
        </p:nvPicPr>
        <p:blipFill>
          <a:blip r:embed="rId2" cstate="print"/>
          <a:stretch>
            <a:fillRect/>
          </a:stretch>
        </p:blipFill>
        <p:spPr>
          <a:xfrm>
            <a:off x="1642110" y="3884295"/>
            <a:ext cx="1387475" cy="800735"/>
          </a:xfrm>
          <a:prstGeom prst="rect">
            <a:avLst/>
          </a:prstGeom>
        </p:spPr>
      </p:pic>
      <p:sp>
        <p:nvSpPr>
          <p:cNvPr id="10" name="文本框 9"/>
          <p:cNvSpPr txBox="1"/>
          <p:nvPr/>
        </p:nvSpPr>
        <p:spPr>
          <a:xfrm>
            <a:off x="2008505" y="3199130"/>
            <a:ext cx="501015" cy="226060"/>
          </a:xfrm>
          <a:prstGeom prst="rect">
            <a:avLst/>
          </a:prstGeom>
          <a:noFill/>
        </p:spPr>
        <p:txBody>
          <a:bodyPr wrap="none" rtlCol="0">
            <a:noAutofit/>
          </a:bodyPr>
          <a:p>
            <a:pPr algn="ctr"/>
            <a:r>
              <a:rPr lang="zh-CN" altLang="en-US" sz="2800" b="1" dirty="0">
                <a:solidFill>
                  <a:schemeClr val="bg1"/>
                </a:solidFill>
                <a:latin typeface="黑体" panose="02010609060101010101" charset="-122"/>
                <a:ea typeface="黑体" panose="02010609060101010101" charset="-122"/>
                <a:cs typeface="黑体" panose="02010609060101010101" charset="-122"/>
              </a:rPr>
              <a:t>探寻</a:t>
            </a:r>
            <a:r>
              <a:rPr lang="en-US" altLang="zh-CN" sz="2800" b="1" dirty="0">
                <a:solidFill>
                  <a:schemeClr val="bg1"/>
                </a:solidFill>
                <a:latin typeface="黑体" panose="02010609060101010101" charset="-122"/>
                <a:ea typeface="黑体" panose="02010609060101010101" charset="-122"/>
                <a:cs typeface="黑体" panose="02010609060101010101" charset="-122"/>
              </a:rPr>
              <a:t>4</a:t>
            </a:r>
            <a:endParaRPr lang="en-US" altLang="zh-CN" sz="2800" b="1" dirty="0">
              <a:solidFill>
                <a:schemeClr val="bg1"/>
              </a:solidFill>
              <a:latin typeface="黑体" panose="02010609060101010101" charset="-122"/>
              <a:ea typeface="黑体" panose="02010609060101010101" charset="-122"/>
              <a:cs typeface="黑体" panose="02010609060101010101" charset="-122"/>
            </a:endParaRPr>
          </a:p>
        </p:txBody>
      </p:sp>
      <p:sp>
        <p:nvSpPr>
          <p:cNvPr id="11" name="文本框 10"/>
          <p:cNvSpPr txBox="1"/>
          <p:nvPr/>
        </p:nvSpPr>
        <p:spPr>
          <a:xfrm>
            <a:off x="2029460" y="4034790"/>
            <a:ext cx="501015" cy="226060"/>
          </a:xfrm>
          <a:prstGeom prst="rect">
            <a:avLst/>
          </a:prstGeom>
          <a:noFill/>
        </p:spPr>
        <p:txBody>
          <a:bodyPr wrap="none" rtlCol="0">
            <a:noAutofit/>
          </a:bodyPr>
          <a:p>
            <a:pPr algn="ctr"/>
            <a:r>
              <a:rPr lang="zh-CN" altLang="en-US" sz="2800" b="1" dirty="0">
                <a:solidFill>
                  <a:schemeClr val="bg1"/>
                </a:solidFill>
                <a:latin typeface="黑体" panose="02010609060101010101" charset="-122"/>
                <a:ea typeface="黑体" panose="02010609060101010101" charset="-122"/>
                <a:cs typeface="黑体" panose="02010609060101010101" charset="-122"/>
              </a:rPr>
              <a:t>探寻</a:t>
            </a:r>
            <a:r>
              <a:rPr lang="en-US" altLang="zh-CN" sz="2800" b="1" dirty="0">
                <a:solidFill>
                  <a:schemeClr val="bg1"/>
                </a:solidFill>
                <a:latin typeface="黑体" panose="02010609060101010101" charset="-122"/>
                <a:ea typeface="黑体" panose="02010609060101010101" charset="-122"/>
                <a:cs typeface="黑体" panose="02010609060101010101" charset="-122"/>
              </a:rPr>
              <a:t>5</a:t>
            </a:r>
            <a:endParaRPr lang="en-US" altLang="zh-CN" sz="2800" b="1" dirty="0">
              <a:solidFill>
                <a:schemeClr val="bg1"/>
              </a:solidFill>
              <a:latin typeface="黑体" panose="02010609060101010101" charset="-122"/>
              <a:ea typeface="黑体" panose="02010609060101010101" charset="-122"/>
              <a:cs typeface="黑体" panose="02010609060101010101" charset="-122"/>
            </a:endParaRPr>
          </a:p>
        </p:txBody>
      </p:sp>
      <p:sp>
        <p:nvSpPr>
          <p:cNvPr id="12" name="文本框 11"/>
          <p:cNvSpPr txBox="1"/>
          <p:nvPr/>
        </p:nvSpPr>
        <p:spPr>
          <a:xfrm>
            <a:off x="3063875" y="3010535"/>
            <a:ext cx="5059680" cy="583565"/>
          </a:xfrm>
          <a:prstGeom prst="rect">
            <a:avLst/>
          </a:prstGeom>
          <a:noFill/>
        </p:spPr>
        <p:txBody>
          <a:bodyPr wrap="square" rtlCol="0">
            <a:spAutoFit/>
          </a:bodyPr>
          <a:p>
            <a:pPr algn="l"/>
            <a:r>
              <a:rPr lang="zh-CN" altLang="en-US" sz="3200" b="1" dirty="0">
                <a:solidFill>
                  <a:srgbClr val="1A5D5C"/>
                </a:solidFill>
              </a:rPr>
              <a:t>学前儿童</a:t>
            </a:r>
            <a:r>
              <a:rPr lang="zh-CN" altLang="en-US" sz="3200" b="1" dirty="0">
                <a:solidFill>
                  <a:srgbClr val="1A5D5C"/>
                </a:solidFill>
              </a:rPr>
              <a:t>德育</a:t>
            </a:r>
            <a:endParaRPr lang="zh-CN" altLang="en-US" sz="3200" b="1" dirty="0">
              <a:solidFill>
                <a:srgbClr val="1A5D5C"/>
              </a:solidFill>
            </a:endParaRPr>
          </a:p>
        </p:txBody>
      </p:sp>
      <p:sp>
        <p:nvSpPr>
          <p:cNvPr id="14" name="文本框 13"/>
          <p:cNvSpPr txBox="1"/>
          <p:nvPr/>
        </p:nvSpPr>
        <p:spPr>
          <a:xfrm>
            <a:off x="3109595" y="3882390"/>
            <a:ext cx="5059680" cy="583565"/>
          </a:xfrm>
          <a:prstGeom prst="rect">
            <a:avLst/>
          </a:prstGeom>
          <a:noFill/>
        </p:spPr>
        <p:txBody>
          <a:bodyPr wrap="square" rtlCol="0">
            <a:spAutoFit/>
          </a:bodyPr>
          <a:p>
            <a:pPr algn="l"/>
            <a:r>
              <a:rPr lang="zh-CN" altLang="en-US" sz="3200" b="1" dirty="0">
                <a:solidFill>
                  <a:srgbClr val="1A5D5C"/>
                </a:solidFill>
              </a:rPr>
              <a:t>学前儿童</a:t>
            </a:r>
            <a:r>
              <a:rPr lang="zh-CN" altLang="en-US" sz="3200" b="1" dirty="0">
                <a:solidFill>
                  <a:srgbClr val="1A5D5C"/>
                </a:solidFill>
              </a:rPr>
              <a:t>美育</a:t>
            </a:r>
            <a:endParaRPr lang="zh-CN" altLang="en-US" sz="3200" b="1" dirty="0">
              <a:solidFill>
                <a:srgbClr val="1A5D5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2269"/>
                            </p:stCondLst>
                            <p:childTnLst>
                              <p:par>
                                <p:cTn id="22" presetID="10" presetClass="entr" presetSubtype="0" fill="hold" grpId="0" nodeType="afterEffect">
                                  <p:stCondLst>
                                    <p:cond delay="0"/>
                                  </p:stCondLst>
                                  <p:iterate type="lt">
                                    <p:tmPct val="14000"/>
                                  </p:iterate>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42"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childTnLst>
                          </p:cTn>
                        </p:par>
                        <p:par>
                          <p:cTn id="30" fill="hold">
                            <p:stCondLst>
                              <p:cond delay="3269"/>
                            </p:stCondLst>
                            <p:childTnLst>
                              <p:par>
                                <p:cTn id="31" presetID="31" presetClass="entr" presetSubtype="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1000" fill="hold"/>
                                        <p:tgtEl>
                                          <p:spTgt spid="6"/>
                                        </p:tgtEl>
                                        <p:attrNameLst>
                                          <p:attrName>ppt_w</p:attrName>
                                        </p:attrNameLst>
                                      </p:cBhvr>
                                      <p:tavLst>
                                        <p:tav tm="0">
                                          <p:val>
                                            <p:fltVal val="0"/>
                                          </p:val>
                                        </p:tav>
                                        <p:tav tm="100000">
                                          <p:val>
                                            <p:strVal val="#ppt_w"/>
                                          </p:val>
                                        </p:tav>
                                      </p:tavLst>
                                    </p:anim>
                                    <p:anim calcmode="lin" valueType="num">
                                      <p:cBhvr>
                                        <p:cTn id="34" dur="1000" fill="hold"/>
                                        <p:tgtEl>
                                          <p:spTgt spid="6"/>
                                        </p:tgtEl>
                                        <p:attrNameLst>
                                          <p:attrName>ppt_h</p:attrName>
                                        </p:attrNameLst>
                                      </p:cBhvr>
                                      <p:tavLst>
                                        <p:tav tm="0">
                                          <p:val>
                                            <p:fltVal val="0"/>
                                          </p:val>
                                        </p:tav>
                                        <p:tav tm="100000">
                                          <p:val>
                                            <p:strVal val="#ppt_h"/>
                                          </p:val>
                                        </p:tav>
                                      </p:tavLst>
                                    </p:anim>
                                    <p:anim calcmode="lin" valueType="num">
                                      <p:cBhvr>
                                        <p:cTn id="35" dur="1000" fill="hold"/>
                                        <p:tgtEl>
                                          <p:spTgt spid="6"/>
                                        </p:tgtEl>
                                        <p:attrNameLst>
                                          <p:attrName>style.rotation</p:attrName>
                                        </p:attrNameLst>
                                      </p:cBhvr>
                                      <p:tavLst>
                                        <p:tav tm="0">
                                          <p:val>
                                            <p:fltVal val="90"/>
                                          </p:val>
                                        </p:tav>
                                        <p:tav tm="100000">
                                          <p:val>
                                            <p:fltVal val="0"/>
                                          </p:val>
                                        </p:tav>
                                      </p:tavLst>
                                    </p:anim>
                                    <p:animEffect transition="in" filter="fade">
                                      <p:cBhvr>
                                        <p:cTn id="36" dur="1000"/>
                                        <p:tgtEl>
                                          <p:spTgt spid="6"/>
                                        </p:tgtEl>
                                      </p:cBhvr>
                                    </p:animEffect>
                                  </p:childTnLst>
                                </p:cTn>
                              </p:par>
                              <p:par>
                                <p:cTn id="37" presetID="42" presetClass="entr" presetSubtype="0" fill="hold" nodeType="with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1000"/>
                                        <p:tgtEl>
                                          <p:spTgt spid="2"/>
                                        </p:tgtEl>
                                      </p:cBhvr>
                                    </p:animEffect>
                                    <p:anim calcmode="lin" valueType="num">
                                      <p:cBhvr>
                                        <p:cTn id="40" dur="1000" fill="hold"/>
                                        <p:tgtEl>
                                          <p:spTgt spid="2"/>
                                        </p:tgtEl>
                                        <p:attrNameLst>
                                          <p:attrName>ppt_x</p:attrName>
                                        </p:attrNameLst>
                                      </p:cBhvr>
                                      <p:tavLst>
                                        <p:tav tm="0">
                                          <p:val>
                                            <p:strVal val="#ppt_x"/>
                                          </p:val>
                                        </p:tav>
                                        <p:tav tm="100000">
                                          <p:val>
                                            <p:strVal val="#ppt_x"/>
                                          </p:val>
                                        </p:tav>
                                      </p:tavLst>
                                    </p:anim>
                                    <p:anim calcmode="lin" valueType="num">
                                      <p:cBhvr>
                                        <p:cTn id="41" dur="1000" fill="hold"/>
                                        <p:tgtEl>
                                          <p:spTgt spid="2"/>
                                        </p:tgtEl>
                                        <p:attrNameLst>
                                          <p:attrName>ppt_y</p:attrName>
                                        </p:attrNameLst>
                                      </p:cBhvr>
                                      <p:tavLst>
                                        <p:tav tm="0">
                                          <p:val>
                                            <p:strVal val="#ppt_y+.1"/>
                                          </p:val>
                                        </p:tav>
                                        <p:tav tm="100000">
                                          <p:val>
                                            <p:strVal val="#ppt_y"/>
                                          </p:val>
                                        </p:tav>
                                      </p:tavLst>
                                    </p:anim>
                                  </p:childTnLst>
                                </p:cTn>
                              </p:par>
                            </p:childTnLst>
                          </p:cTn>
                        </p:par>
                        <p:par>
                          <p:cTn id="42" fill="hold">
                            <p:stCondLst>
                              <p:cond delay="4269"/>
                            </p:stCondLst>
                            <p:childTnLst>
                              <p:par>
                                <p:cTn id="43" presetID="31" presetClass="entr" presetSubtype="0"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1000" fill="hold"/>
                                        <p:tgtEl>
                                          <p:spTgt spid="4"/>
                                        </p:tgtEl>
                                        <p:attrNameLst>
                                          <p:attrName>ppt_w</p:attrName>
                                        </p:attrNameLst>
                                      </p:cBhvr>
                                      <p:tavLst>
                                        <p:tav tm="0">
                                          <p:val>
                                            <p:fltVal val="0"/>
                                          </p:val>
                                        </p:tav>
                                        <p:tav tm="100000">
                                          <p:val>
                                            <p:strVal val="#ppt_w"/>
                                          </p:val>
                                        </p:tav>
                                      </p:tavLst>
                                    </p:anim>
                                    <p:anim calcmode="lin" valueType="num">
                                      <p:cBhvr>
                                        <p:cTn id="46" dur="1000" fill="hold"/>
                                        <p:tgtEl>
                                          <p:spTgt spid="4"/>
                                        </p:tgtEl>
                                        <p:attrNameLst>
                                          <p:attrName>ppt_h</p:attrName>
                                        </p:attrNameLst>
                                      </p:cBhvr>
                                      <p:tavLst>
                                        <p:tav tm="0">
                                          <p:val>
                                            <p:fltVal val="0"/>
                                          </p:val>
                                        </p:tav>
                                        <p:tav tm="100000">
                                          <p:val>
                                            <p:strVal val="#ppt_h"/>
                                          </p:val>
                                        </p:tav>
                                      </p:tavLst>
                                    </p:anim>
                                    <p:anim calcmode="lin" valueType="num">
                                      <p:cBhvr>
                                        <p:cTn id="47" dur="1000" fill="hold"/>
                                        <p:tgtEl>
                                          <p:spTgt spid="4"/>
                                        </p:tgtEl>
                                        <p:attrNameLst>
                                          <p:attrName>style.rotation</p:attrName>
                                        </p:attrNameLst>
                                      </p:cBhvr>
                                      <p:tavLst>
                                        <p:tav tm="0">
                                          <p:val>
                                            <p:fltVal val="90"/>
                                          </p:val>
                                        </p:tav>
                                        <p:tav tm="100000">
                                          <p:val>
                                            <p:fltVal val="0"/>
                                          </p:val>
                                        </p:tav>
                                      </p:tavLst>
                                    </p:anim>
                                    <p:animEffect transition="in" filter="fade">
                                      <p:cBhvr>
                                        <p:cTn id="48" dur="1000"/>
                                        <p:tgtEl>
                                          <p:spTgt spid="4"/>
                                        </p:tgtEl>
                                      </p:cBhvr>
                                    </p:animEffect>
                                  </p:childTnLst>
                                </p:cTn>
                              </p:par>
                            </p:childTnLst>
                          </p:cTn>
                        </p:par>
                        <p:par>
                          <p:cTn id="49" fill="hold">
                            <p:stCondLst>
                              <p:cond delay="5269"/>
                            </p:stCondLst>
                            <p:childTnLst>
                              <p:par>
                                <p:cTn id="50" presetID="10" presetClass="entr" presetSubtype="0" fill="hold" grpId="0" nodeType="afterEffect">
                                  <p:stCondLst>
                                    <p:cond delay="0"/>
                                  </p:stCondLst>
                                  <p:iterate type="lt">
                                    <p:tmPct val="14000"/>
                                  </p:iterate>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par>
                                <p:cTn id="53" presetID="42" presetClass="entr" presetSubtype="0" fill="hold" nodeType="with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1000"/>
                                        <p:tgtEl>
                                          <p:spTgt spid="8"/>
                                        </p:tgtEl>
                                      </p:cBhvr>
                                    </p:animEffect>
                                    <p:anim calcmode="lin" valueType="num">
                                      <p:cBhvr>
                                        <p:cTn id="56" dur="1000" fill="hold"/>
                                        <p:tgtEl>
                                          <p:spTgt spid="8"/>
                                        </p:tgtEl>
                                        <p:attrNameLst>
                                          <p:attrName>ppt_x</p:attrName>
                                        </p:attrNameLst>
                                      </p:cBhvr>
                                      <p:tavLst>
                                        <p:tav tm="0">
                                          <p:val>
                                            <p:strVal val="#ppt_x"/>
                                          </p:val>
                                        </p:tav>
                                        <p:tav tm="100000">
                                          <p:val>
                                            <p:strVal val="#ppt_x"/>
                                          </p:val>
                                        </p:tav>
                                      </p:tavLst>
                                    </p:anim>
                                    <p:anim calcmode="lin" valueType="num">
                                      <p:cBhvr>
                                        <p:cTn id="57" dur="1000" fill="hold"/>
                                        <p:tgtEl>
                                          <p:spTgt spid="8"/>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fade">
                                      <p:cBhvr>
                                        <p:cTn id="60" dur="1000"/>
                                        <p:tgtEl>
                                          <p:spTgt spid="9"/>
                                        </p:tgtEl>
                                      </p:cBhvr>
                                    </p:animEffect>
                                    <p:anim calcmode="lin" valueType="num">
                                      <p:cBhvr>
                                        <p:cTn id="61" dur="1000" fill="hold"/>
                                        <p:tgtEl>
                                          <p:spTgt spid="9"/>
                                        </p:tgtEl>
                                        <p:attrNameLst>
                                          <p:attrName>ppt_x</p:attrName>
                                        </p:attrNameLst>
                                      </p:cBhvr>
                                      <p:tavLst>
                                        <p:tav tm="0">
                                          <p:val>
                                            <p:strVal val="#ppt_x"/>
                                          </p:val>
                                        </p:tav>
                                        <p:tav tm="100000">
                                          <p:val>
                                            <p:strVal val="#ppt_x"/>
                                          </p:val>
                                        </p:tav>
                                      </p:tavLst>
                                    </p:anim>
                                    <p:anim calcmode="lin" valueType="num">
                                      <p:cBhvr>
                                        <p:cTn id="62" dur="1000" fill="hold"/>
                                        <p:tgtEl>
                                          <p:spTgt spid="9"/>
                                        </p:tgtEl>
                                        <p:attrNameLst>
                                          <p:attrName>ppt_y</p:attrName>
                                        </p:attrNameLst>
                                      </p:cBhvr>
                                      <p:tavLst>
                                        <p:tav tm="0">
                                          <p:val>
                                            <p:strVal val="#ppt_y+.1"/>
                                          </p:val>
                                        </p:tav>
                                        <p:tav tm="100000">
                                          <p:val>
                                            <p:strVal val="#ppt_y"/>
                                          </p:val>
                                        </p:tav>
                                      </p:tavLst>
                                    </p:anim>
                                  </p:childTnLst>
                                </p:cTn>
                              </p:par>
                            </p:childTnLst>
                          </p:cTn>
                        </p:par>
                        <p:par>
                          <p:cTn id="63" fill="hold">
                            <p:stCondLst>
                              <p:cond delay="6269"/>
                            </p:stCondLst>
                            <p:childTnLst>
                              <p:par>
                                <p:cTn id="64" presetID="31" presetClass="entr" presetSubtype="0" fill="hold" grpId="0" nodeType="afterEffect">
                                  <p:stCondLst>
                                    <p:cond delay="0"/>
                                  </p:stCondLst>
                                  <p:childTnLst>
                                    <p:set>
                                      <p:cBhvr>
                                        <p:cTn id="65" dur="1" fill="hold">
                                          <p:stCondLst>
                                            <p:cond delay="0"/>
                                          </p:stCondLst>
                                        </p:cTn>
                                        <p:tgtEl>
                                          <p:spTgt spid="10"/>
                                        </p:tgtEl>
                                        <p:attrNameLst>
                                          <p:attrName>style.visibility</p:attrName>
                                        </p:attrNameLst>
                                      </p:cBhvr>
                                      <p:to>
                                        <p:strVal val="visible"/>
                                      </p:to>
                                    </p:set>
                                    <p:anim calcmode="lin" valueType="num">
                                      <p:cBhvr>
                                        <p:cTn id="66" dur="1000" fill="hold"/>
                                        <p:tgtEl>
                                          <p:spTgt spid="10"/>
                                        </p:tgtEl>
                                        <p:attrNameLst>
                                          <p:attrName>ppt_w</p:attrName>
                                        </p:attrNameLst>
                                      </p:cBhvr>
                                      <p:tavLst>
                                        <p:tav tm="0">
                                          <p:val>
                                            <p:fltVal val="0"/>
                                          </p:val>
                                        </p:tav>
                                        <p:tav tm="100000">
                                          <p:val>
                                            <p:strVal val="#ppt_w"/>
                                          </p:val>
                                        </p:tav>
                                      </p:tavLst>
                                    </p:anim>
                                    <p:anim calcmode="lin" valueType="num">
                                      <p:cBhvr>
                                        <p:cTn id="67" dur="1000" fill="hold"/>
                                        <p:tgtEl>
                                          <p:spTgt spid="10"/>
                                        </p:tgtEl>
                                        <p:attrNameLst>
                                          <p:attrName>ppt_h</p:attrName>
                                        </p:attrNameLst>
                                      </p:cBhvr>
                                      <p:tavLst>
                                        <p:tav tm="0">
                                          <p:val>
                                            <p:fltVal val="0"/>
                                          </p:val>
                                        </p:tav>
                                        <p:tav tm="100000">
                                          <p:val>
                                            <p:strVal val="#ppt_h"/>
                                          </p:val>
                                        </p:tav>
                                      </p:tavLst>
                                    </p:anim>
                                    <p:anim calcmode="lin" valueType="num">
                                      <p:cBhvr>
                                        <p:cTn id="68" dur="1000" fill="hold"/>
                                        <p:tgtEl>
                                          <p:spTgt spid="10"/>
                                        </p:tgtEl>
                                        <p:attrNameLst>
                                          <p:attrName>style.rotation</p:attrName>
                                        </p:attrNameLst>
                                      </p:cBhvr>
                                      <p:tavLst>
                                        <p:tav tm="0">
                                          <p:val>
                                            <p:fltVal val="90"/>
                                          </p:val>
                                        </p:tav>
                                        <p:tav tm="100000">
                                          <p:val>
                                            <p:fltVal val="0"/>
                                          </p:val>
                                        </p:tav>
                                      </p:tavLst>
                                    </p:anim>
                                    <p:animEffect transition="in" filter="fade">
                                      <p:cBhvr>
                                        <p:cTn id="69" dur="1000"/>
                                        <p:tgtEl>
                                          <p:spTgt spid="10"/>
                                        </p:tgtEl>
                                      </p:cBhvr>
                                    </p:animEffect>
                                  </p:childTnLst>
                                </p:cTn>
                              </p:par>
                            </p:childTnLst>
                          </p:cTn>
                        </p:par>
                        <p:par>
                          <p:cTn id="70" fill="hold">
                            <p:stCondLst>
                              <p:cond delay="7269"/>
                            </p:stCondLst>
                            <p:childTnLst>
                              <p:par>
                                <p:cTn id="71" presetID="31" presetClass="entr" presetSubtype="0" fill="hold" grpId="0" nodeType="afterEffect">
                                  <p:stCondLst>
                                    <p:cond delay="0"/>
                                  </p:stCondLst>
                                  <p:childTnLst>
                                    <p:set>
                                      <p:cBhvr>
                                        <p:cTn id="72" dur="1" fill="hold">
                                          <p:stCondLst>
                                            <p:cond delay="0"/>
                                          </p:stCondLst>
                                        </p:cTn>
                                        <p:tgtEl>
                                          <p:spTgt spid="11"/>
                                        </p:tgtEl>
                                        <p:attrNameLst>
                                          <p:attrName>style.visibility</p:attrName>
                                        </p:attrNameLst>
                                      </p:cBhvr>
                                      <p:to>
                                        <p:strVal val="visible"/>
                                      </p:to>
                                    </p:set>
                                    <p:anim calcmode="lin" valueType="num">
                                      <p:cBhvr>
                                        <p:cTn id="73" dur="1000" fill="hold"/>
                                        <p:tgtEl>
                                          <p:spTgt spid="11"/>
                                        </p:tgtEl>
                                        <p:attrNameLst>
                                          <p:attrName>ppt_w</p:attrName>
                                        </p:attrNameLst>
                                      </p:cBhvr>
                                      <p:tavLst>
                                        <p:tav tm="0">
                                          <p:val>
                                            <p:fltVal val="0"/>
                                          </p:val>
                                        </p:tav>
                                        <p:tav tm="100000">
                                          <p:val>
                                            <p:strVal val="#ppt_w"/>
                                          </p:val>
                                        </p:tav>
                                      </p:tavLst>
                                    </p:anim>
                                    <p:anim calcmode="lin" valueType="num">
                                      <p:cBhvr>
                                        <p:cTn id="74" dur="1000" fill="hold"/>
                                        <p:tgtEl>
                                          <p:spTgt spid="11"/>
                                        </p:tgtEl>
                                        <p:attrNameLst>
                                          <p:attrName>ppt_h</p:attrName>
                                        </p:attrNameLst>
                                      </p:cBhvr>
                                      <p:tavLst>
                                        <p:tav tm="0">
                                          <p:val>
                                            <p:fltVal val="0"/>
                                          </p:val>
                                        </p:tav>
                                        <p:tav tm="100000">
                                          <p:val>
                                            <p:strVal val="#ppt_h"/>
                                          </p:val>
                                        </p:tav>
                                      </p:tavLst>
                                    </p:anim>
                                    <p:anim calcmode="lin" valueType="num">
                                      <p:cBhvr>
                                        <p:cTn id="75" dur="1000" fill="hold"/>
                                        <p:tgtEl>
                                          <p:spTgt spid="11"/>
                                        </p:tgtEl>
                                        <p:attrNameLst>
                                          <p:attrName>style.rotation</p:attrName>
                                        </p:attrNameLst>
                                      </p:cBhvr>
                                      <p:tavLst>
                                        <p:tav tm="0">
                                          <p:val>
                                            <p:fltVal val="90"/>
                                          </p:val>
                                        </p:tav>
                                        <p:tav tm="100000">
                                          <p:val>
                                            <p:fltVal val="0"/>
                                          </p:val>
                                        </p:tav>
                                      </p:tavLst>
                                    </p:anim>
                                    <p:animEffect transition="in" filter="fade">
                                      <p:cBhvr>
                                        <p:cTn id="76" dur="1000"/>
                                        <p:tgtEl>
                                          <p:spTgt spid="11"/>
                                        </p:tgtEl>
                                      </p:cBhvr>
                                    </p:animEffect>
                                  </p:childTnLst>
                                </p:cTn>
                              </p:par>
                            </p:childTnLst>
                          </p:cTn>
                        </p:par>
                        <p:par>
                          <p:cTn id="77" fill="hold">
                            <p:stCondLst>
                              <p:cond delay="8269"/>
                            </p:stCondLst>
                            <p:childTnLst>
                              <p:par>
                                <p:cTn id="78" presetID="10" presetClass="entr" presetSubtype="0" fill="hold" grpId="0" nodeType="afterEffect">
                                  <p:stCondLst>
                                    <p:cond delay="0"/>
                                  </p:stCondLst>
                                  <p:iterate type="lt">
                                    <p:tmPct val="14000"/>
                                  </p:iterate>
                                  <p:childTnLst>
                                    <p:set>
                                      <p:cBhvr>
                                        <p:cTn id="79" dur="1" fill="hold">
                                          <p:stCondLst>
                                            <p:cond delay="0"/>
                                          </p:stCondLst>
                                        </p:cTn>
                                        <p:tgtEl>
                                          <p:spTgt spid="12"/>
                                        </p:tgtEl>
                                        <p:attrNameLst>
                                          <p:attrName>style.visibility</p:attrName>
                                        </p:attrNameLst>
                                      </p:cBhvr>
                                      <p:to>
                                        <p:strVal val="visible"/>
                                      </p:to>
                                    </p:set>
                                    <p:animEffect transition="in" filter="fade">
                                      <p:cBhvr>
                                        <p:cTn id="80" dur="500"/>
                                        <p:tgtEl>
                                          <p:spTgt spid="12"/>
                                        </p:tgtEl>
                                      </p:cBhvr>
                                    </p:animEffect>
                                  </p:childTnLst>
                                </p:cTn>
                              </p:par>
                            </p:childTnLst>
                          </p:cTn>
                        </p:par>
                        <p:par>
                          <p:cTn id="81" fill="hold">
                            <p:stCondLst>
                              <p:cond delay="9119"/>
                            </p:stCondLst>
                            <p:childTnLst>
                              <p:par>
                                <p:cTn id="82" presetID="10" presetClass="entr" presetSubtype="0" fill="hold" grpId="0" nodeType="afterEffect">
                                  <p:stCondLst>
                                    <p:cond delay="0"/>
                                  </p:stCondLst>
                                  <p:iterate type="lt">
                                    <p:tmPct val="14000"/>
                                  </p:iterate>
                                  <p:childTnLst>
                                    <p:set>
                                      <p:cBhvr>
                                        <p:cTn id="83" dur="1" fill="hold">
                                          <p:stCondLst>
                                            <p:cond delay="0"/>
                                          </p:stCondLst>
                                        </p:cTn>
                                        <p:tgtEl>
                                          <p:spTgt spid="14"/>
                                        </p:tgtEl>
                                        <p:attrNameLst>
                                          <p:attrName>style.visibility</p:attrName>
                                        </p:attrNameLst>
                                      </p:cBhvr>
                                      <p:to>
                                        <p:strVal val="visible"/>
                                      </p:to>
                                    </p:set>
                                    <p:animEffect transition="in" filter="fade">
                                      <p:cBhvr>
                                        <p:cTn id="8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P spid="19" grpId="0"/>
      <p:bldP spid="6" grpId="0"/>
      <p:bldP spid="4" grpId="0"/>
      <p:bldP spid="7" grpId="0"/>
      <p:bldP spid="10" grpId="0"/>
      <p:bldP spid="11" grpId="0"/>
      <p:bldP spid="12"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grpSp>
        <p:nvGrpSpPr>
          <p:cNvPr id="37" name="组合 36"/>
          <p:cNvGrpSpPr/>
          <p:nvPr>
            <p:custDataLst>
              <p:tags r:id="rId2"/>
            </p:custDataLst>
          </p:nvPr>
        </p:nvGrpSpPr>
        <p:grpSpPr>
          <a:xfrm>
            <a:off x="311049" y="1448245"/>
            <a:ext cx="1501663" cy="671415"/>
            <a:chOff x="465719" y="1295954"/>
            <a:chExt cx="1658494" cy="740511"/>
          </a:xfrm>
        </p:grpSpPr>
        <p:sp>
          <p:nvSpPr>
            <p:cNvPr id="38" name="Freeform 1"/>
            <p:cNvSpPr>
              <a:spLocks noChangeArrowheads="1"/>
            </p:cNvSpPr>
            <p:nvPr>
              <p:custDataLst>
                <p:tags r:id="rId3"/>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4"/>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5"/>
            </p:custDataLst>
          </p:nvPr>
        </p:nvSpPr>
        <p:spPr>
          <a:xfrm>
            <a:off x="1962785" y="1701165"/>
            <a:ext cx="6807835" cy="372110"/>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6"/>
            </p:custDataLst>
          </p:nvPr>
        </p:nvSpPr>
        <p:spPr>
          <a:xfrm>
            <a:off x="1005840" y="829310"/>
            <a:ext cx="6276975" cy="358140"/>
          </a:xfrm>
          <a:prstGeom prst="rect">
            <a:avLst/>
          </a:prstGeom>
          <a:noFill/>
        </p:spPr>
        <p:txBody>
          <a:bodyPr wrap="square" lIns="51764" tIns="25882" rIns="51764" bIns="25882" rtlCol="0">
            <a:spAutoFit/>
          </a:bodyPr>
          <a:p>
            <a:pPr marR="0" algn="l" defTabSz="914400" fontAlgn="auto">
              <a:lnSpc>
                <a:spcPct val="100000"/>
              </a:lnSpc>
              <a:spcBef>
                <a:spcPts val="0"/>
              </a:spcBef>
              <a:spcAft>
                <a:spcPts val="0"/>
              </a:spcAft>
              <a:buClrTx/>
              <a:buSzTx/>
              <a:buFontTx/>
              <a:buNone/>
              <a:defRPr/>
            </a:pP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a:t>
            </a: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二）积极开展各类体育活动，发展幼儿的基本动作</a:t>
            </a:r>
            <a:endPar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46" name="TextBox 45"/>
          <p:cNvSpPr txBox="1"/>
          <p:nvPr>
            <p:custDataLst>
              <p:tags r:id="rId7"/>
            </p:custDataLst>
          </p:nvPr>
        </p:nvSpPr>
        <p:spPr>
          <a:xfrm>
            <a:off x="2163445" y="1376045"/>
            <a:ext cx="290131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3.</a:t>
            </a:r>
            <a:r>
              <a:rPr kumimoji="0" lang="zh-CN" altLang="en-US"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基本动作练习</a:t>
            </a:r>
            <a:endParaRPr kumimoji="0" 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100" name="文本框 99"/>
          <p:cNvSpPr txBox="1"/>
          <p:nvPr>
            <p:custDataLst>
              <p:tags r:id="rId8"/>
            </p:custDataLst>
          </p:nvPr>
        </p:nvSpPr>
        <p:spPr>
          <a:xfrm>
            <a:off x="2028825" y="1706245"/>
            <a:ext cx="6808470" cy="1271270"/>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基本动作是人们生活中常用的，也是体育运动的基础。要重视发展幼儿的基本动作，使他们动作灵敏、协调，姿势正确。由于幼儿各器官发育尚未完善，幼儿园不搞专门的技巧训练，不进行过量活动及耐力、爆发力强的身体素质训练。幼儿园的基本动作练习主要通过体育游戏完成。</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9"/>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五边形 2"/>
          <p:cNvSpPr/>
          <p:nvPr>
            <p:custDataLst>
              <p:tags r:id="rId2"/>
            </p:custDataLst>
          </p:nvPr>
        </p:nvSpPr>
        <p:spPr>
          <a:xfrm flipH="1">
            <a:off x="443865" y="1464945"/>
            <a:ext cx="4271010" cy="38290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TextBox 159"/>
          <p:cNvSpPr txBox="1"/>
          <p:nvPr>
            <p:custDataLst>
              <p:tags r:id="rId3"/>
            </p:custDataLst>
          </p:nvPr>
        </p:nvSpPr>
        <p:spPr>
          <a:xfrm>
            <a:off x="1708975" y="1515147"/>
            <a:ext cx="15424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锻炼与保护并重</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 name="Text Box 10"/>
          <p:cNvSpPr txBox="1">
            <a:spLocks noChangeArrowheads="1"/>
          </p:cNvSpPr>
          <p:nvPr>
            <p:custDataLst>
              <p:tags r:id="rId4"/>
            </p:custDataLst>
          </p:nvPr>
        </p:nvSpPr>
        <p:spPr bwMode="auto">
          <a:xfrm>
            <a:off x="535305" y="1910715"/>
            <a:ext cx="8079740" cy="708025"/>
          </a:xfrm>
          <a:prstGeom prst="rect">
            <a:avLst/>
          </a:prstGeom>
          <a:noFill/>
          <a:ln w="9525">
            <a:noFill/>
            <a:miter lim="800000"/>
          </a:ln>
        </p:spPr>
        <p:txBody>
          <a:bodyPr wrap="square" lIns="34290" tIns="17145" rIns="34290" bIns="17145">
            <a:noAutofit/>
          </a:bodyPr>
          <a:p>
            <a:pPr marR="0" lvl="0" indent="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在幼儿园体育中，应做到锻炼与保护并重。一方面，教师要积极地组织幼儿体育锻炼，充分考虑幼儿身体的特点，以游戏为基本活动形式，用丰富多彩、轻松活泼的各种身体活动来增强幼儿的体质；另一方面，要注意保护幼儿的生命安全，不能以比赛、表演等任何名义而进行有损幼儿身体的活动。</a:t>
            </a:r>
            <a:endPar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endParaRPr>
          </a:p>
        </p:txBody>
      </p:sp>
      <p:sp>
        <p:nvSpPr>
          <p:cNvPr id="8" name="文本框 7"/>
          <p:cNvSpPr txBox="1"/>
          <p:nvPr>
            <p:custDataLst>
              <p:tags r:id="rId5"/>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4</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6"/>
            </p:custDataLst>
          </p:nvPr>
        </p:nvSpPr>
        <p:spPr>
          <a:xfrm>
            <a:off x="454025" y="777240"/>
            <a:ext cx="5643245"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四、学前儿童体育的</a:t>
            </a: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实施</a:t>
            </a:r>
            <a:endParaRPr lang="zh-CN" altLang="en-US" sz="2400" b="1" noProof="0" dirty="0">
              <a:solidFill>
                <a:srgbClr val="2272AB"/>
              </a:solidFill>
              <a:latin typeface="微软雅黑" panose="020B0503020204020204" pitchFamily="34" charset="-122"/>
              <a:ea typeface="微软雅黑" panose="020B0503020204020204" pitchFamily="34" charset="-122"/>
              <a:sym typeface="+mn-ea"/>
            </a:endParaRPr>
          </a:p>
        </p:txBody>
      </p:sp>
      <p:sp>
        <p:nvSpPr>
          <p:cNvPr id="19" name="五边形 18"/>
          <p:cNvSpPr/>
          <p:nvPr>
            <p:custDataLst>
              <p:tags r:id="rId7"/>
            </p:custDataLst>
          </p:nvPr>
        </p:nvSpPr>
        <p:spPr>
          <a:xfrm flipH="1">
            <a:off x="428625" y="2927350"/>
            <a:ext cx="4316095" cy="3829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159"/>
          <p:cNvSpPr txBox="1"/>
          <p:nvPr>
            <p:custDataLst>
              <p:tags r:id="rId8"/>
            </p:custDataLst>
          </p:nvPr>
        </p:nvSpPr>
        <p:spPr>
          <a:xfrm>
            <a:off x="568325" y="3007995"/>
            <a:ext cx="3853815" cy="222885"/>
          </a:xfrm>
          <a:prstGeom prst="rect">
            <a:avLst/>
          </a:prstGeom>
          <a:noFill/>
        </p:spPr>
        <p:txBody>
          <a:bodyPr wrap="none" lIns="68580" tIns="34290" rIns="68580" bIns="34290" rtlCol="0">
            <a:no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a:t>
            </a:r>
            <a:r>
              <a:rPr lang="zh-CN" altLang="en-US" sz="1400" b="1" noProof="0" dirty="0">
                <a:ln>
                  <a:noFill/>
                </a:ln>
                <a:solidFill>
                  <a:prstClr val="white"/>
                </a:solidFill>
                <a:effectLst/>
                <a:uLnTx/>
                <a:uFillTx/>
                <a:latin typeface="微软雅黑" panose="020B0503020204020204" pitchFamily="34" charset="-122"/>
                <a:ea typeface="微软雅黑" panose="020B0503020204020204" pitchFamily="34" charset="-122"/>
                <a:sym typeface="+mn-ea"/>
              </a:rPr>
              <a:t>重视培养幼儿对体育活动的兴趣和积极态度</a:t>
            </a:r>
            <a:r>
              <a:rPr lang="en-US" altLang="zh-CN" sz="1400" b="1" noProof="0" dirty="0">
                <a:ln>
                  <a:noFill/>
                </a:ln>
                <a:solidFill>
                  <a:prstClr val="white"/>
                </a:solidFill>
                <a:effectLst/>
                <a:uLnTx/>
                <a:uFillTx/>
                <a:latin typeface="微软雅黑" panose="020B0503020204020204" pitchFamily="34" charset="-122"/>
                <a:ea typeface="微软雅黑" panose="020B0503020204020204" pitchFamily="34" charset="-122"/>
                <a:sym typeface="+mn-ea"/>
              </a:rPr>
              <a:t>展</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 Box 10"/>
          <p:cNvSpPr txBox="1">
            <a:spLocks noChangeArrowheads="1"/>
          </p:cNvSpPr>
          <p:nvPr>
            <p:custDataLst>
              <p:tags r:id="rId9"/>
            </p:custDataLst>
          </p:nvPr>
        </p:nvSpPr>
        <p:spPr bwMode="auto">
          <a:xfrm>
            <a:off x="534035" y="3280410"/>
            <a:ext cx="8100060" cy="1059180"/>
          </a:xfrm>
          <a:prstGeom prst="rect">
            <a:avLst/>
          </a:prstGeom>
          <a:noFill/>
          <a:ln w="9525">
            <a:noFill/>
            <a:miter lim="800000"/>
          </a:ln>
        </p:spPr>
        <p:txBody>
          <a:bodyPr wrap="square" lIns="34290" tIns="17145" rIns="34290" bIns="17145">
            <a:noAutofit/>
          </a:bodyPr>
          <a:p>
            <a:pPr marR="0" lvl="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rPr>
              <a:t>当幼儿对体育活动产生兴趣后，他们才会主动积极地投入到各种体育活动中，积极锻炼身体，使体育活动的功能得以充分实现。不容忽视的是，幼儿的兴趣是他们能否形成有益健康的锻炼身体习惯的重要前提，而后者对人类身体健康来说，意义重大。</a:t>
            </a:r>
            <a:endPar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500"/>
                                        <p:tgtEl>
                                          <p:spTgt spid="3"/>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500"/>
                                        <p:tgtEl>
                                          <p:spTgt spid="19"/>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500"/>
                                        <p:tgtEl>
                                          <p:spTgt spid="20"/>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7" grpId="0"/>
      <p:bldP spid="28" grpId="0"/>
      <p:bldP spid="19" grpId="0" bldLvl="0" animBg="1"/>
      <p:bldP spid="20" grpId="0"/>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五边形 2"/>
          <p:cNvSpPr/>
          <p:nvPr>
            <p:custDataLst>
              <p:tags r:id="rId2"/>
            </p:custDataLst>
          </p:nvPr>
        </p:nvSpPr>
        <p:spPr>
          <a:xfrm flipH="1">
            <a:off x="443865" y="1464945"/>
            <a:ext cx="4271010" cy="38290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TextBox 159"/>
          <p:cNvSpPr txBox="1"/>
          <p:nvPr>
            <p:custDataLst>
              <p:tags r:id="rId3"/>
            </p:custDataLst>
          </p:nvPr>
        </p:nvSpPr>
        <p:spPr>
          <a:xfrm>
            <a:off x="1086675" y="1515147"/>
            <a:ext cx="27870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3.</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各类体育活动和日常活动相结合</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 name="Text Box 10"/>
          <p:cNvSpPr txBox="1">
            <a:spLocks noChangeArrowheads="1"/>
          </p:cNvSpPr>
          <p:nvPr>
            <p:custDataLst>
              <p:tags r:id="rId4"/>
            </p:custDataLst>
          </p:nvPr>
        </p:nvSpPr>
        <p:spPr bwMode="auto">
          <a:xfrm>
            <a:off x="535305" y="1910715"/>
            <a:ext cx="8079740" cy="708025"/>
          </a:xfrm>
          <a:prstGeom prst="rect">
            <a:avLst/>
          </a:prstGeom>
          <a:noFill/>
          <a:ln w="9525">
            <a:noFill/>
            <a:miter lim="800000"/>
          </a:ln>
        </p:spPr>
        <p:txBody>
          <a:bodyPr wrap="square" lIns="34290" tIns="17145" rIns="34290" bIns="17145">
            <a:noAutofit/>
          </a:bodyPr>
          <a:p>
            <a:pPr marR="0" lvl="0" indent="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专门组织的体育活动是增强幼儿体质的有效途径，但并不是唯一的途径。幼儿园体育的目标，尤其是幼儿良好生活卫生习惯和体育锻炼习惯的形成，仅仅靠体育锻炼是不能实现的，还必须通过日常生活中的培养和训练。</a:t>
            </a:r>
            <a:endPar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endParaRPr>
          </a:p>
        </p:txBody>
      </p:sp>
      <p:sp>
        <p:nvSpPr>
          <p:cNvPr id="8" name="文本框 7"/>
          <p:cNvSpPr txBox="1"/>
          <p:nvPr>
            <p:custDataLst>
              <p:tags r:id="rId5"/>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4</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6"/>
            </p:custDataLst>
          </p:nvPr>
        </p:nvSpPr>
        <p:spPr>
          <a:xfrm>
            <a:off x="454025" y="777240"/>
            <a:ext cx="5643245"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四、学前儿童体育的</a:t>
            </a: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实施</a:t>
            </a:r>
            <a:endParaRPr lang="zh-CN" altLang="en-US" sz="2400" b="1" noProof="0" dirty="0">
              <a:solidFill>
                <a:srgbClr val="2272AB"/>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500"/>
                                        <p:tgtEl>
                                          <p:spTgt spid="3"/>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7" grpId="0"/>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3" name="矩形: 圆角 5"/>
          <p:cNvSpPr/>
          <p:nvPr>
            <p:custDataLst>
              <p:tags r:id="rId2"/>
            </p:custDataLst>
          </p:nvPr>
        </p:nvSpPr>
        <p:spPr>
          <a:xfrm>
            <a:off x="1403985" y="1126490"/>
            <a:ext cx="6223000" cy="2988310"/>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endParaRPr lang="zh-CN" altLang="en-US" sz="1800" dirty="0">
              <a:solidFill>
                <a:schemeClr val="tx1"/>
              </a:solidFill>
            </a:endParaRPr>
          </a:p>
        </p:txBody>
      </p:sp>
      <p:sp>
        <p:nvSpPr>
          <p:cNvPr id="100" name="文本框 99"/>
          <p:cNvSpPr txBox="1"/>
          <p:nvPr/>
        </p:nvSpPr>
        <p:spPr>
          <a:xfrm>
            <a:off x="1587500" y="1461135"/>
            <a:ext cx="5212080" cy="2089150"/>
          </a:xfrm>
          <a:prstGeom prst="rect">
            <a:avLst/>
          </a:prstGeom>
          <a:noFill/>
          <a:ln w="9525">
            <a:noFill/>
          </a:ln>
        </p:spPr>
        <p:txBody>
          <a:bodyPr>
            <a:noAutofit/>
          </a:bodyPr>
          <a:p>
            <a:pPr indent="0" algn="l" fontAlgn="auto">
              <a:lnSpc>
                <a:spcPct val="150000"/>
              </a:lnSpc>
            </a:pPr>
            <a:r>
              <a:rPr lang="zh-CN" altLang="en-US" sz="1600" b="1" noProof="0" dirty="0">
                <a:ln>
                  <a:noFill/>
                </a:ln>
                <a:effectLst/>
                <a:uLnTx/>
                <a:uFillTx/>
                <a:latin typeface="微软雅黑" panose="020B0503020204020204" pitchFamily="34" charset="-122"/>
                <a:ea typeface="微软雅黑" panose="020B0503020204020204" pitchFamily="34" charset="-122"/>
              </a:rPr>
              <a:t>一、名词解释</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a:t>
            </a:r>
            <a:r>
              <a:rPr lang="zh-CN" altLang="en-US" sz="1600" b="0" noProof="0" dirty="0">
                <a:ln>
                  <a:noFill/>
                </a:ln>
                <a:effectLst/>
                <a:uLnTx/>
                <a:uFillTx/>
                <a:latin typeface="黑体" panose="02010609060101010101" charset="-122"/>
                <a:ea typeface="黑体" panose="02010609060101010101" charset="-122"/>
              </a:rPr>
              <a:t>1.狭义的学前儿童体育</a:t>
            </a:r>
            <a:r>
              <a:rPr lang="en-US" altLang="zh-CN" sz="1600" b="0" noProof="0" dirty="0">
                <a:ln>
                  <a:noFill/>
                </a:ln>
                <a:effectLst/>
                <a:uLnTx/>
                <a:uFillTx/>
                <a:latin typeface="黑体" panose="02010609060101010101" charset="-122"/>
                <a:ea typeface="黑体" panose="02010609060101010101" charset="-122"/>
              </a:rPr>
              <a:t>    </a:t>
            </a:r>
            <a:r>
              <a:rPr lang="zh-CN" altLang="en-US" sz="1600" b="0" noProof="0" dirty="0">
                <a:ln>
                  <a:noFill/>
                </a:ln>
                <a:effectLst/>
                <a:uLnTx/>
                <a:uFillTx/>
                <a:latin typeface="黑体" panose="02010609060101010101" charset="-122"/>
                <a:ea typeface="黑体" panose="02010609060101010101" charset="-122"/>
              </a:rPr>
              <a:t>2.</a:t>
            </a:r>
            <a:r>
              <a:rPr lang="zh-CN" altLang="en-US" sz="1600" b="0" noProof="0" dirty="0">
                <a:ln>
                  <a:noFill/>
                </a:ln>
                <a:effectLst/>
                <a:uLnTx/>
                <a:uFillTx/>
                <a:latin typeface="黑体" panose="02010609060101010101" charset="-122"/>
                <a:ea typeface="黑体" panose="02010609060101010101" charset="-122"/>
              </a:rPr>
              <a:t>体育游戏</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zh-CN" altLang="en-US" sz="1600" b="1" noProof="0" dirty="0">
                <a:ln>
                  <a:noFill/>
                </a:ln>
                <a:effectLst/>
                <a:uLnTx/>
                <a:uFillTx/>
                <a:latin typeface="微软雅黑" panose="020B0503020204020204" pitchFamily="34" charset="-122"/>
                <a:ea typeface="微软雅黑" panose="020B0503020204020204" pitchFamily="34" charset="-122"/>
              </a:rPr>
              <a:t>二、简答题</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a:t>
            </a:r>
            <a:r>
              <a:rPr lang="zh-CN" altLang="en-US" sz="1600" b="0" noProof="0" dirty="0">
                <a:ln>
                  <a:noFill/>
                </a:ln>
                <a:effectLst/>
                <a:uLnTx/>
                <a:uFillTx/>
                <a:latin typeface="黑体" panose="02010609060101010101" charset="-122"/>
                <a:ea typeface="黑体" panose="02010609060101010101" charset="-122"/>
              </a:rPr>
              <a:t>1</a:t>
            </a:r>
            <a:r>
              <a:rPr lang="en-US" altLang="zh-CN" sz="1600" b="0" noProof="0" dirty="0">
                <a:ln>
                  <a:noFill/>
                </a:ln>
                <a:effectLst/>
                <a:uLnTx/>
                <a:uFillTx/>
                <a:latin typeface="黑体" panose="02010609060101010101" charset="-122"/>
                <a:ea typeface="黑体" panose="02010609060101010101" charset="-122"/>
              </a:rPr>
              <a:t>.</a:t>
            </a:r>
            <a:r>
              <a:rPr lang="zh-CN" altLang="en-US" sz="1600" b="0" noProof="0" dirty="0">
                <a:ln>
                  <a:noFill/>
                </a:ln>
                <a:effectLst/>
                <a:uLnTx/>
                <a:uFillTx/>
                <a:latin typeface="黑体" panose="02010609060101010101" charset="-122"/>
                <a:ea typeface="黑体" panose="02010609060101010101" charset="-122"/>
              </a:rPr>
              <a:t>学前儿童体育的内容。</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2.学前儿童体育的实施</a:t>
            </a:r>
            <a:endParaRPr lang="en-US" altLang="zh-CN" sz="1600" b="0" noProof="0" dirty="0">
              <a:ln>
                <a:noFill/>
              </a:ln>
              <a:effectLst/>
              <a:uLnTx/>
              <a:uFillTx/>
              <a:latin typeface="黑体" panose="02010609060101010101" charset="-122"/>
              <a:ea typeface="黑体" panose="02010609060101010101" charset="-122"/>
            </a:endParaRPr>
          </a:p>
        </p:txBody>
      </p:sp>
      <p:sp>
        <p:nvSpPr>
          <p:cNvPr id="7" name="文本框 6"/>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同步训练</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721995" y="1460500"/>
            <a:ext cx="3282315" cy="1891665"/>
          </a:xfrm>
          <a:prstGeom prst="rect">
            <a:avLst/>
          </a:prstGeom>
        </p:spPr>
      </p:pic>
      <p:sp>
        <p:nvSpPr>
          <p:cNvPr id="16" name="文本框 15"/>
          <p:cNvSpPr txBox="1"/>
          <p:nvPr/>
        </p:nvSpPr>
        <p:spPr>
          <a:xfrm>
            <a:off x="1443990" y="1938655"/>
            <a:ext cx="1967230" cy="829945"/>
          </a:xfrm>
          <a:prstGeom prst="rect">
            <a:avLst/>
          </a:prstGeom>
          <a:noFill/>
        </p:spPr>
        <p:txBody>
          <a:bodyPr wrap="squar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探寻</a:t>
            </a:r>
            <a:r>
              <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文本框 12"/>
          <p:cNvSpPr txBox="1"/>
          <p:nvPr/>
        </p:nvSpPr>
        <p:spPr>
          <a:xfrm>
            <a:off x="3739515" y="1319530"/>
            <a:ext cx="4498975" cy="2173605"/>
          </a:xfrm>
          <a:prstGeom prst="rect">
            <a:avLst/>
          </a:prstGeom>
          <a:noFill/>
        </p:spPr>
        <p:txBody>
          <a:bodyPr wrap="none" rtlCol="0">
            <a:noAutofit/>
          </a:bodyPr>
          <a:lstStyle/>
          <a:p>
            <a:pPr algn="ctr">
              <a:lnSpc>
                <a:spcPct val="150000"/>
              </a:lnSpc>
            </a:pPr>
            <a:r>
              <a:rPr lang="zh-CN" altLang="en-US" sz="4000" b="1" dirty="0">
                <a:solidFill>
                  <a:srgbClr val="1A5D5C"/>
                </a:solidFill>
                <a:sym typeface="+mn-ea"/>
              </a:rPr>
              <a:t>学前儿童</a:t>
            </a:r>
            <a:r>
              <a:rPr lang="zh-CN" altLang="en-US" sz="4000" b="1" dirty="0">
                <a:solidFill>
                  <a:srgbClr val="1A5D5C"/>
                </a:solidFill>
                <a:sym typeface="+mn-ea"/>
              </a:rPr>
              <a:t>智育</a:t>
            </a:r>
            <a:endParaRPr lang="zh-CN" altLang="en-US" sz="4000" b="1" dirty="0">
              <a:solidFill>
                <a:srgbClr val="1A5D5C"/>
              </a:solidFill>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565150" y="1154430"/>
            <a:ext cx="8002270" cy="2974340"/>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l" fontAlgn="auto">
              <a:lnSpc>
                <a:spcPts val="2300"/>
              </a:lnSpc>
            </a:pPr>
            <a:r>
              <a:rPr lang="en-US" sz="1400" spc="160" dirty="0">
                <a:solidFill>
                  <a:schemeClr val="tx1">
                    <a:lumMod val="95000"/>
                    <a:lumOff val="5000"/>
                  </a:scheme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    </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一天，韩清看到一大群家长围着幼儿园宣传栏，议论纷纷，原来他们在谈论</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班级一周教育活动安排表</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，少数家长对幼儿园的教育活动安排非常不满意。一位家长说：</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一周就上这么几节课，其他时间全用来做游戏，难道我们花钱是让孩子到这儿来玩的？</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甚至还有一位大班家长冲进园长办公室，气冲冲地质问园长：</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我邻居家的孩子所在的幼儿园每天布置家庭作业，要求大班孩子每天背</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2</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首古诗，做</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20</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道计算题。你们什么都不教，将来幼升小怎么办呢？</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alt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    </a:t>
            </a:r>
            <a:r>
              <a:rPr lang="zh-CN" altLang="en-US"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思考：这一幕让韩清感到很无奈：家长们重视幼儿智育的心情可以理解，但是他们对幼儿智育的认识却存在许多误区，如何才能让家长们了解幼儿智育真正的内涵与目标</a:t>
            </a:r>
            <a:r>
              <a:rPr 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呢？</a:t>
            </a:r>
            <a:endParaRPr 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endParaRPr>
          </a:p>
        </p:txBody>
      </p:sp>
      <p:sp>
        <p:nvSpPr>
          <p:cNvPr id="3" name="文本框 2"/>
          <p:cNvSpPr txBox="1"/>
          <p:nvPr/>
        </p:nvSpPr>
        <p:spPr>
          <a:xfrm>
            <a:off x="250190" y="254635"/>
            <a:ext cx="1467485" cy="471805"/>
          </a:xfrm>
          <a:prstGeom prst="rect">
            <a:avLst/>
          </a:prstGeom>
          <a:noFill/>
        </p:spPr>
        <p:txBody>
          <a:bodyPr wrap="square" rtlCol="0">
            <a:noAutofit/>
          </a:bodyPr>
          <a:p>
            <a:pPr algn="ctr"/>
            <a:r>
              <a:rPr lang="zh-CN" altLang="en-US" sz="2400" b="1" dirty="0"/>
              <a:t>案例分析</a:t>
            </a:r>
            <a:endParaRPr lang="zh-CN" altLang="en-US" sz="2400"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学前儿童</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智育的含义</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30" name="TextBox 10"/>
          <p:cNvSpPr txBox="1"/>
          <p:nvPr>
            <p:custDataLst>
              <p:tags r:id="rId4"/>
            </p:custDataLst>
          </p:nvPr>
        </p:nvSpPr>
        <p:spPr>
          <a:xfrm>
            <a:off x="1431925" y="1868805"/>
            <a:ext cx="7111365" cy="1545590"/>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智育是指有目的、有计划地使受教育者掌握系统的科学基础知识和基本技能，促进受教育者智力发展的教育过程。学前儿童智育就是按照幼儿认知发展的特点，有目的、有计划地增进幼儿对周围环境的认识，获得粗浅的知识与技能，发展智力，并培养其认识活动兴趣和良好的学习习惯的教育过程。</a:t>
            </a:r>
            <a:endPar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endParaRPr>
          </a:p>
        </p:txBody>
      </p:sp>
      <p:sp>
        <p:nvSpPr>
          <p:cNvPr id="2" name="TextBox 20"/>
          <p:cNvSpPr txBox="1"/>
          <p:nvPr>
            <p:custDataLst>
              <p:tags r:id="rId5"/>
            </p:custDataLst>
          </p:nvPr>
        </p:nvSpPr>
        <p:spPr>
          <a:xfrm>
            <a:off x="647700" y="1337945"/>
            <a:ext cx="286194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含义</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1000"/>
                                  </p:stCondLst>
                                  <p:iterate type="lt">
                                    <p:tmPct val="5983"/>
                                  </p:iterate>
                                  <p:childTnLst>
                                    <p:set>
                                      <p:cBhvr>
                                        <p:cTn id="6" dur="1" fill="hold">
                                          <p:stCondLst>
                                            <p:cond delay="0"/>
                                          </p:stCondLst>
                                        </p:cTn>
                                        <p:tgtEl>
                                          <p:spTgt spid="30"/>
                                        </p:tgtEl>
                                        <p:attrNameLst>
                                          <p:attrName>style.visibility</p:attrName>
                                        </p:attrNameLst>
                                      </p:cBhvr>
                                      <p:to>
                                        <p:strVal val="visible"/>
                                      </p:to>
                                    </p:set>
                                    <p:anim calcmode="lin" valueType="num">
                                      <p:cBhvr additive="base">
                                        <p:cTn id="7" dur="300"/>
                                        <p:tgtEl>
                                          <p:spTgt spid="30"/>
                                        </p:tgtEl>
                                        <p:attrNameLst>
                                          <p:attrName>ppt_y</p:attrName>
                                        </p:attrNameLst>
                                      </p:cBhvr>
                                      <p:tavLst>
                                        <p:tav tm="0">
                                          <p:val>
                                            <p:strVal val="#ppt_y+#ppt_h*1.125000"/>
                                          </p:val>
                                        </p:tav>
                                        <p:tav tm="100000">
                                          <p:val>
                                            <p:strVal val="#ppt_y"/>
                                          </p:val>
                                        </p:tav>
                                      </p:tavLst>
                                    </p:anim>
                                    <p:animEffect transition="in" filter="wipe(up)">
                                      <p:cBhvr>
                                        <p:cTn id="8" dur="3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p:sp>
        <p:nvSpPr>
          <p:cNvPr id="46" name="Oval 16"/>
          <p:cNvSpPr/>
          <p:nvPr>
            <p:custDataLst>
              <p:tags r:id="rId2"/>
            </p:custDataLst>
          </p:nvPr>
        </p:nvSpPr>
        <p:spPr>
          <a:xfrm rot="16200000">
            <a:off x="3935551" y="3287756"/>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7" name="Group 1"/>
          <p:cNvGrpSpPr/>
          <p:nvPr/>
        </p:nvGrpSpPr>
        <p:grpSpPr>
          <a:xfrm rot="16200000">
            <a:off x="3281892" y="2745994"/>
            <a:ext cx="40469" cy="1278632"/>
            <a:chOff x="6077893" y="2108487"/>
            <a:chExt cx="36214" cy="1552769"/>
          </a:xfrm>
          <a:solidFill>
            <a:schemeClr val="accent2">
              <a:lumMod val="75000"/>
            </a:schemeClr>
          </a:solidFill>
        </p:grpSpPr>
        <p:cxnSp>
          <p:nvCxnSpPr>
            <p:cNvPr id="48" name="Straight Connector 14"/>
            <p:cNvCxnSpPr/>
            <p:nvPr>
              <p:custDataLst>
                <p:tags r:id="rId3"/>
              </p:custDataLst>
            </p:nvPr>
          </p:nvCxnSpPr>
          <p:spPr>
            <a:xfrm>
              <a:off x="6114107"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24"/>
            <p:cNvCxnSpPr/>
            <p:nvPr>
              <p:custDataLst>
                <p:tags r:id="rId4"/>
              </p:custDataLst>
            </p:nvPr>
          </p:nvCxnSpPr>
          <p:spPr>
            <a:xfrm>
              <a:off x="6077893"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0" name="Group 2"/>
          <p:cNvGrpSpPr/>
          <p:nvPr/>
        </p:nvGrpSpPr>
        <p:grpSpPr>
          <a:xfrm rot="16200000">
            <a:off x="4668765" y="2826541"/>
            <a:ext cx="40473" cy="1129452"/>
            <a:chOff x="6077893" y="3797444"/>
            <a:chExt cx="36214" cy="1371599"/>
          </a:xfrm>
          <a:solidFill>
            <a:schemeClr val="accent2">
              <a:lumMod val="75000"/>
            </a:schemeClr>
          </a:solidFill>
        </p:grpSpPr>
        <p:cxnSp>
          <p:nvCxnSpPr>
            <p:cNvPr id="51" name="Straight Connector 19"/>
            <p:cNvCxnSpPr/>
            <p:nvPr>
              <p:custDataLst>
                <p:tags r:id="rId5"/>
              </p:custDataLst>
            </p:nvPr>
          </p:nvCxnSpPr>
          <p:spPr>
            <a:xfrm>
              <a:off x="6114107"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2" name="Straight Connector 25"/>
            <p:cNvCxnSpPr/>
            <p:nvPr>
              <p:custDataLst>
                <p:tags r:id="rId6"/>
              </p:custDataLst>
            </p:nvPr>
          </p:nvCxnSpPr>
          <p:spPr>
            <a:xfrm>
              <a:off x="6077893"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3" name="Group 3"/>
          <p:cNvGrpSpPr/>
          <p:nvPr/>
        </p:nvGrpSpPr>
        <p:grpSpPr>
          <a:xfrm rot="16200000">
            <a:off x="6082453" y="2753383"/>
            <a:ext cx="40471" cy="1278634"/>
            <a:chOff x="6077893" y="5305231"/>
            <a:chExt cx="36214" cy="1552769"/>
          </a:xfrm>
          <a:solidFill>
            <a:schemeClr val="accent2">
              <a:lumMod val="75000"/>
            </a:schemeClr>
          </a:solidFill>
        </p:grpSpPr>
        <p:cxnSp>
          <p:nvCxnSpPr>
            <p:cNvPr id="54" name="Straight Connector 21"/>
            <p:cNvCxnSpPr/>
            <p:nvPr>
              <p:custDataLst>
                <p:tags r:id="rId7"/>
              </p:custDataLst>
            </p:nvPr>
          </p:nvCxnSpPr>
          <p:spPr>
            <a:xfrm>
              <a:off x="6114107"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5" name="Straight Connector 26"/>
            <p:cNvCxnSpPr/>
            <p:nvPr>
              <p:custDataLst>
                <p:tags r:id="rId8"/>
              </p:custDataLst>
            </p:nvPr>
          </p:nvCxnSpPr>
          <p:spPr>
            <a:xfrm>
              <a:off x="6077893"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56" name="Oval 40"/>
          <p:cNvSpPr/>
          <p:nvPr>
            <p:custDataLst>
              <p:tags r:id="rId9"/>
            </p:custDataLst>
          </p:nvPr>
        </p:nvSpPr>
        <p:spPr>
          <a:xfrm rot="16200000">
            <a:off x="2464779" y="3274817"/>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7" name="Oval 41"/>
          <p:cNvSpPr/>
          <p:nvPr>
            <p:custDataLst>
              <p:tags r:id="rId10"/>
            </p:custDataLst>
          </p:nvPr>
        </p:nvSpPr>
        <p:spPr>
          <a:xfrm rot="16200000">
            <a:off x="5257431" y="3290018"/>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Isosceles Triangle 45"/>
          <p:cNvSpPr/>
          <p:nvPr>
            <p:custDataLst>
              <p:tags r:id="rId11"/>
            </p:custDataLst>
          </p:nvPr>
        </p:nvSpPr>
        <p:spPr>
          <a:xfrm>
            <a:off x="2516848" y="3079790"/>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Isosceles Triangle 48"/>
          <p:cNvSpPr/>
          <p:nvPr>
            <p:custDataLst>
              <p:tags r:id="rId12"/>
            </p:custDataLst>
          </p:nvPr>
        </p:nvSpPr>
        <p:spPr>
          <a:xfrm rot="10800000" flipH="1">
            <a:off x="3987485" y="351704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Isosceles Triangle 69"/>
          <p:cNvSpPr/>
          <p:nvPr>
            <p:custDataLst>
              <p:tags r:id="rId13"/>
            </p:custDataLst>
          </p:nvPr>
        </p:nvSpPr>
        <p:spPr>
          <a:xfrm>
            <a:off x="5300223" y="3098207"/>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1" name="Rectangle 70"/>
          <p:cNvSpPr/>
          <p:nvPr>
            <p:custDataLst>
              <p:tags r:id="rId14"/>
            </p:custDataLst>
          </p:nvPr>
        </p:nvSpPr>
        <p:spPr>
          <a:xfrm>
            <a:off x="636905" y="2087245"/>
            <a:ext cx="2927350" cy="1185545"/>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TextBox 61"/>
          <p:cNvSpPr txBox="1"/>
          <p:nvPr>
            <p:custDataLst>
              <p:tags r:id="rId15"/>
            </p:custDataLst>
          </p:nvPr>
        </p:nvSpPr>
        <p:spPr>
          <a:xfrm>
            <a:off x="656590" y="2348230"/>
            <a:ext cx="2917190" cy="735330"/>
          </a:xfrm>
          <a:prstGeom prst="rect">
            <a:avLst/>
          </a:prstGeom>
          <a:noFill/>
        </p:spPr>
        <p:txBody>
          <a:bodyPr wrap="square" lIns="68580" tIns="34290" rIns="68580" bIns="34290" rtlCol="0">
            <a:noAutofit/>
          </a:bodyPr>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浓厚的学习兴趣和求知欲能引起幼儿的主动探索和细心观察，在这种主动求知的过程中，幼儿的注意力容易集中，思维积极，情绪愉快，促进了智力的发展，广泛的兴趣和旺盛的求知欲是幼儿学习取得成功的条件。</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63" name="TextBox 62"/>
          <p:cNvSpPr txBox="1"/>
          <p:nvPr>
            <p:custDataLst>
              <p:tags r:id="rId16"/>
            </p:custDataLst>
          </p:nvPr>
        </p:nvSpPr>
        <p:spPr>
          <a:xfrm>
            <a:off x="631825" y="2080895"/>
            <a:ext cx="3090545"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培养幼儿的学习兴趣和求知欲望</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4" name="Oval 40"/>
          <p:cNvSpPr/>
          <p:nvPr>
            <p:custDataLst>
              <p:tags r:id="rId17"/>
            </p:custDataLst>
          </p:nvPr>
        </p:nvSpPr>
        <p:spPr>
          <a:xfrm rot="16200000">
            <a:off x="6750513" y="3293269"/>
            <a:ext cx="185022" cy="19242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66" name="Group 1"/>
          <p:cNvGrpSpPr/>
          <p:nvPr/>
        </p:nvGrpSpPr>
        <p:grpSpPr>
          <a:xfrm rot="16200000">
            <a:off x="7799211" y="2511134"/>
            <a:ext cx="40515" cy="1760461"/>
            <a:chOff x="6077892" y="2108486"/>
            <a:chExt cx="36254" cy="2137898"/>
          </a:xfrm>
          <a:solidFill>
            <a:schemeClr val="accent2">
              <a:lumMod val="75000"/>
            </a:schemeClr>
          </a:solidFill>
        </p:grpSpPr>
        <p:cxnSp>
          <p:nvCxnSpPr>
            <p:cNvPr id="67" name="Straight Connector 14"/>
            <p:cNvCxnSpPr/>
            <p:nvPr>
              <p:custDataLst>
                <p:tags r:id="rId18"/>
              </p:custDataLst>
            </p:nvPr>
          </p:nvCxnSpPr>
          <p:spPr>
            <a:xfrm rot="5400000" flipV="1">
              <a:off x="5045170" y="3177408"/>
              <a:ext cx="2137897" cy="54"/>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24"/>
            <p:cNvCxnSpPr/>
            <p:nvPr>
              <p:custDataLst>
                <p:tags r:id="rId19"/>
              </p:custDataLst>
            </p:nvPr>
          </p:nvCxnSpPr>
          <p:spPr>
            <a:xfrm rot="5400000" flipV="1">
              <a:off x="5008945" y="3177435"/>
              <a:ext cx="2137896" cy="1"/>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69" name="Group 1"/>
          <p:cNvGrpSpPr/>
          <p:nvPr/>
        </p:nvGrpSpPr>
        <p:grpSpPr>
          <a:xfrm rot="16200000">
            <a:off x="1491336" y="2422282"/>
            <a:ext cx="41039" cy="1926701"/>
            <a:chOff x="6077893" y="1321466"/>
            <a:chExt cx="36727" cy="2339790"/>
          </a:xfrm>
          <a:solidFill>
            <a:schemeClr val="accent2">
              <a:lumMod val="75000"/>
            </a:schemeClr>
          </a:solidFill>
        </p:grpSpPr>
        <p:cxnSp>
          <p:nvCxnSpPr>
            <p:cNvPr id="70" name="Straight Connector 14"/>
            <p:cNvCxnSpPr/>
            <p:nvPr>
              <p:custDataLst>
                <p:tags r:id="rId20"/>
              </p:custDataLst>
            </p:nvPr>
          </p:nvCxnSpPr>
          <p:spPr>
            <a:xfrm rot="5400000">
              <a:off x="4944469" y="2491105"/>
              <a:ext cx="2339789" cy="513"/>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24"/>
            <p:cNvCxnSpPr/>
            <p:nvPr>
              <p:custDataLst>
                <p:tags r:id="rId21"/>
              </p:custDataLst>
            </p:nvPr>
          </p:nvCxnSpPr>
          <p:spPr>
            <a:xfrm rot="5400000">
              <a:off x="4908253" y="2491106"/>
              <a:ext cx="2339789" cy="510"/>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72" name="Oval 71"/>
          <p:cNvSpPr/>
          <p:nvPr>
            <p:custDataLst>
              <p:tags r:id="rId22"/>
            </p:custDataLst>
          </p:nvPr>
        </p:nvSpPr>
        <p:spPr>
          <a:xfrm>
            <a:off x="3441360" y="1811371"/>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1</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3" name="TextBox 72"/>
          <p:cNvSpPr txBox="1"/>
          <p:nvPr>
            <p:custDataLst>
              <p:tags r:id="rId23"/>
            </p:custDataLst>
          </p:nvPr>
        </p:nvSpPr>
        <p:spPr>
          <a:xfrm rot="16200000">
            <a:off x="5297146" y="2558646"/>
            <a:ext cx="471924" cy="238527"/>
          </a:xfrm>
          <a:prstGeom prst="rect">
            <a:avLst/>
          </a:prstGeom>
          <a:noFill/>
        </p:spPr>
        <p:txBody>
          <a:bodyPr wrap="non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2014</a:t>
            </a:r>
            <a:endPar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4" name="Rectangle 70"/>
          <p:cNvSpPr/>
          <p:nvPr>
            <p:custDataLst>
              <p:tags r:id="rId24"/>
            </p:custDataLst>
          </p:nvPr>
        </p:nvSpPr>
        <p:spPr>
          <a:xfrm>
            <a:off x="4201795" y="2066925"/>
            <a:ext cx="3544570" cy="1226185"/>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5" name="TextBox 74"/>
          <p:cNvSpPr txBox="1"/>
          <p:nvPr>
            <p:custDataLst>
              <p:tags r:id="rId25"/>
            </p:custDataLst>
          </p:nvPr>
        </p:nvSpPr>
        <p:spPr>
          <a:xfrm>
            <a:off x="4161155" y="2348865"/>
            <a:ext cx="3554095" cy="861695"/>
          </a:xfrm>
          <a:prstGeom prst="rect">
            <a:avLst/>
          </a:prstGeom>
          <a:noFill/>
        </p:spPr>
        <p:txBody>
          <a:bodyPr wrap="square" lIns="68580" tIns="34290" rIns="68580" bIns="34290"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幼儿期是学习口头语言的重要时期。语言既是人们交往的工具，又是幼儿认识事物、提升感知经验，进行思维活动的工具。教师要创造条件，使幼儿有多种多样机会来进行口语的练习与表达，有计划地促进幼儿运用语言的能力的发展。</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76" name="TextBox 75"/>
          <p:cNvSpPr txBox="1"/>
          <p:nvPr>
            <p:custDataLst>
              <p:tags r:id="rId26"/>
            </p:custDataLst>
          </p:nvPr>
        </p:nvSpPr>
        <p:spPr>
          <a:xfrm>
            <a:off x="4206875" y="2075180"/>
            <a:ext cx="3534410" cy="252730"/>
          </a:xfrm>
          <a:prstGeom prst="rect">
            <a:avLst/>
          </a:prstGeom>
          <a:solidFill>
            <a:schemeClr val="accent1"/>
          </a:solidFill>
          <a:ln>
            <a:noFill/>
          </a:ln>
        </p:spPr>
        <p:txBody>
          <a:bodyPr wrap="squar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培养幼儿正确运用多感官和语言的基本技能</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7" name="Oval 71"/>
          <p:cNvSpPr/>
          <p:nvPr>
            <p:custDataLst>
              <p:tags r:id="rId27"/>
            </p:custDataLst>
          </p:nvPr>
        </p:nvSpPr>
        <p:spPr>
          <a:xfrm>
            <a:off x="7338695" y="1902460"/>
            <a:ext cx="463550" cy="427990"/>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3</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8" name="Rectangle 70"/>
          <p:cNvSpPr/>
          <p:nvPr>
            <p:custDataLst>
              <p:tags r:id="rId28"/>
            </p:custDataLst>
          </p:nvPr>
        </p:nvSpPr>
        <p:spPr>
          <a:xfrm>
            <a:off x="1501140" y="3635375"/>
            <a:ext cx="3640455" cy="1080135"/>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9" name="TextBox 78"/>
          <p:cNvSpPr txBox="1"/>
          <p:nvPr>
            <p:custDataLst>
              <p:tags r:id="rId29"/>
            </p:custDataLst>
          </p:nvPr>
        </p:nvSpPr>
        <p:spPr>
          <a:xfrm>
            <a:off x="1485265" y="3900805"/>
            <a:ext cx="3584575" cy="642620"/>
          </a:xfrm>
          <a:prstGeom prst="rect">
            <a:avLst/>
          </a:prstGeom>
          <a:noFill/>
        </p:spPr>
        <p:txBody>
          <a:bodyPr wrap="square" lIns="68580" tIns="34290" rIns="68580" bIns="34290"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幼儿智育的核心是发展幼儿的智力。智力水平高的孩子，不仅能迅速而广泛地吸取大量的知识，而且能够运用已有的知识解决实际问题。引导幼儿从事多种多样探索</a:t>
            </a:r>
            <a:r>
              <a:rPr kumimoji="0" lang="en-US" altLang="zh-CN"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和实践活动，在这些活动中促进幼儿智力的发展。</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80" name="TextBox 79"/>
          <p:cNvSpPr txBox="1"/>
          <p:nvPr>
            <p:custDataLst>
              <p:tags r:id="rId30"/>
            </p:custDataLst>
          </p:nvPr>
        </p:nvSpPr>
        <p:spPr>
          <a:xfrm>
            <a:off x="1517650" y="3648710"/>
            <a:ext cx="3186430"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发展幼儿的智力</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1" name="Oval 71"/>
          <p:cNvSpPr/>
          <p:nvPr>
            <p:custDataLst>
              <p:tags r:id="rId31"/>
            </p:custDataLst>
          </p:nvPr>
        </p:nvSpPr>
        <p:spPr>
          <a:xfrm>
            <a:off x="4692893" y="3533134"/>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2</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84" name="TextBox 83"/>
          <p:cNvSpPr txBox="1"/>
          <p:nvPr>
            <p:custDataLst>
              <p:tags r:id="rId32"/>
            </p:custDataLst>
          </p:nvPr>
        </p:nvSpPr>
        <p:spPr>
          <a:xfrm>
            <a:off x="5419090" y="3988435"/>
            <a:ext cx="3609975" cy="575945"/>
          </a:xfrm>
          <a:prstGeom prst="rect">
            <a:avLst/>
          </a:prstGeom>
          <a:noFill/>
        </p:spPr>
        <p:txBody>
          <a:bodyPr wrap="squar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幼儿生活在社会中，不断地与周围的人和事物相互作用，因而也不断地在生活中学习各种知识和技能，这是生活的需要，也是发展的需要。</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7" name="文本框 6"/>
          <p:cNvSpPr txBox="1"/>
          <p:nvPr>
            <p:custDataLst>
              <p:tags r:id="rId3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34"/>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学前儿童</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智育的</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目标</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0" name="TextBox 20"/>
          <p:cNvSpPr txBox="1"/>
          <p:nvPr>
            <p:custDataLst>
              <p:tags r:id="rId35"/>
            </p:custDataLst>
          </p:nvPr>
        </p:nvSpPr>
        <p:spPr>
          <a:xfrm>
            <a:off x="647700" y="1337945"/>
            <a:ext cx="500443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 name="Rectangle 70"/>
          <p:cNvSpPr/>
          <p:nvPr>
            <p:custDataLst>
              <p:tags r:id="rId36"/>
            </p:custDataLst>
          </p:nvPr>
        </p:nvSpPr>
        <p:spPr>
          <a:xfrm>
            <a:off x="5396865" y="3650615"/>
            <a:ext cx="3640455" cy="1080135"/>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 name="Oval 71"/>
          <p:cNvSpPr/>
          <p:nvPr>
            <p:custDataLst>
              <p:tags r:id="rId37"/>
            </p:custDataLst>
          </p:nvPr>
        </p:nvSpPr>
        <p:spPr>
          <a:xfrm>
            <a:off x="8512418" y="3537579"/>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4</a:t>
            </a:r>
            <a:endParaRPr kumimoji="0" lang="en-US" alt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4" name="TextBox 79"/>
          <p:cNvSpPr txBox="1"/>
          <p:nvPr>
            <p:custDataLst>
              <p:tags r:id="rId38"/>
            </p:custDataLst>
          </p:nvPr>
        </p:nvSpPr>
        <p:spPr>
          <a:xfrm>
            <a:off x="5408295" y="3658870"/>
            <a:ext cx="3186430"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引导幼儿学习周围生活中的粗浅知识</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300"/>
                                        <p:tgtEl>
                                          <p:spTgt spid="63"/>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600"/>
                                        <p:tgtEl>
                                          <p:spTgt spid="62"/>
                                        </p:tgtEl>
                                      </p:cBhvr>
                                    </p:animEffect>
                                    <p:anim calcmode="lin" valueType="num">
                                      <p:cBhvr>
                                        <p:cTn id="36" dur="600" fill="hold"/>
                                        <p:tgtEl>
                                          <p:spTgt spid="62"/>
                                        </p:tgtEl>
                                        <p:attrNameLst>
                                          <p:attrName>ppt_x</p:attrName>
                                        </p:attrNameLst>
                                      </p:cBhvr>
                                      <p:tavLst>
                                        <p:tav tm="0">
                                          <p:val>
                                            <p:strVal val="#ppt_x"/>
                                          </p:val>
                                        </p:tav>
                                        <p:tav tm="100000">
                                          <p:val>
                                            <p:strVal val="#ppt_x"/>
                                          </p:val>
                                        </p:tav>
                                      </p:tavLst>
                                    </p:anim>
                                    <p:anim calcmode="lin" valueType="num">
                                      <p:cBhvr>
                                        <p:cTn id="37" dur="6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300"/>
                                        <p:tgtEl>
                                          <p:spTgt spid="47"/>
                                        </p:tgtEl>
                                      </p:cBhvr>
                                    </p:animEffect>
                                  </p:childTnLst>
                                </p:cTn>
                              </p:par>
                            </p:childTnLst>
                          </p:cTn>
                        </p:par>
                        <p:par>
                          <p:cTn id="42" fill="hold">
                            <p:stCondLst>
                              <p:cond delay="4500"/>
                            </p:stCondLst>
                            <p:childTnLst>
                              <p:par>
                                <p:cTn id="43" presetID="53" presetClass="entr" presetSubtype="16"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300" fill="hold"/>
                                        <p:tgtEl>
                                          <p:spTgt spid="46"/>
                                        </p:tgtEl>
                                        <p:attrNameLst>
                                          <p:attrName>ppt_w</p:attrName>
                                        </p:attrNameLst>
                                      </p:cBhvr>
                                      <p:tavLst>
                                        <p:tav tm="0">
                                          <p:val>
                                            <p:fltVal val="0"/>
                                          </p:val>
                                        </p:tav>
                                        <p:tav tm="100000">
                                          <p:val>
                                            <p:strVal val="#ppt_w"/>
                                          </p:val>
                                        </p:tav>
                                      </p:tavLst>
                                    </p:anim>
                                    <p:anim calcmode="lin" valueType="num">
                                      <p:cBhvr>
                                        <p:cTn id="46" dur="300" fill="hold"/>
                                        <p:tgtEl>
                                          <p:spTgt spid="46"/>
                                        </p:tgtEl>
                                        <p:attrNameLst>
                                          <p:attrName>ppt_h</p:attrName>
                                        </p:attrNameLst>
                                      </p:cBhvr>
                                      <p:tavLst>
                                        <p:tav tm="0">
                                          <p:val>
                                            <p:fltVal val="0"/>
                                          </p:val>
                                        </p:tav>
                                        <p:tav tm="100000">
                                          <p:val>
                                            <p:strVal val="#ppt_h"/>
                                          </p:val>
                                        </p:tav>
                                      </p:tavLst>
                                    </p:anim>
                                    <p:animEffect transition="in" filter="fade">
                                      <p:cBhvr>
                                        <p:cTn id="47" dur="300"/>
                                        <p:tgtEl>
                                          <p:spTgt spid="46"/>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300"/>
                                        <p:tgtEl>
                                          <p:spTgt spid="59"/>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300" fill="hold"/>
                                        <p:tgtEl>
                                          <p:spTgt spid="81"/>
                                        </p:tgtEl>
                                        <p:attrNameLst>
                                          <p:attrName>ppt_w</p:attrName>
                                        </p:attrNameLst>
                                      </p:cBhvr>
                                      <p:tavLst>
                                        <p:tav tm="0">
                                          <p:val>
                                            <p:fltVal val="0"/>
                                          </p:val>
                                        </p:tav>
                                        <p:tav tm="100000">
                                          <p:val>
                                            <p:strVal val="#ppt_w"/>
                                          </p:val>
                                        </p:tav>
                                      </p:tavLst>
                                    </p:anim>
                                    <p:anim calcmode="lin" valueType="num">
                                      <p:cBhvr>
                                        <p:cTn id="56" dur="300" fill="hold"/>
                                        <p:tgtEl>
                                          <p:spTgt spid="81"/>
                                        </p:tgtEl>
                                        <p:attrNameLst>
                                          <p:attrName>ppt_h</p:attrName>
                                        </p:attrNameLst>
                                      </p:cBhvr>
                                      <p:tavLst>
                                        <p:tav tm="0">
                                          <p:val>
                                            <p:fltVal val="0"/>
                                          </p:val>
                                        </p:tav>
                                        <p:tav tm="100000">
                                          <p:val>
                                            <p:strVal val="#ppt_h"/>
                                          </p:val>
                                        </p:tav>
                                      </p:tavLst>
                                    </p:anim>
                                    <p:animEffect transition="in" filter="fade">
                                      <p:cBhvr>
                                        <p:cTn id="57" dur="300"/>
                                        <p:tgtEl>
                                          <p:spTgt spid="81"/>
                                        </p:tgtEl>
                                      </p:cBhvr>
                                    </p:animEffect>
                                  </p:childTnLst>
                                </p:cTn>
                              </p:par>
                            </p:childTnLst>
                          </p:cTn>
                        </p:par>
                        <p:par>
                          <p:cTn id="58" fill="hold">
                            <p:stCondLst>
                              <p:cond delay="6000"/>
                            </p:stCondLst>
                            <p:childTnLst>
                              <p:par>
                                <p:cTn id="59" presetID="22" presetClass="entr" presetSubtype="1" fill="hold" grpId="0" nodeType="after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up)">
                                      <p:cBhvr>
                                        <p:cTn id="61" dur="300"/>
                                        <p:tgtEl>
                                          <p:spTgt spid="78"/>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300"/>
                                        <p:tgtEl>
                                          <p:spTgt spid="80"/>
                                        </p:tgtEl>
                                      </p:cBhvr>
                                    </p:animEffect>
                                  </p:childTnLst>
                                </p:cTn>
                              </p:par>
                            </p:childTnLst>
                          </p:cTn>
                        </p:par>
                        <p:par>
                          <p:cTn id="66" fill="hold">
                            <p:stCondLst>
                              <p:cond delay="7000"/>
                            </p:stCondLst>
                            <p:childTnLst>
                              <p:par>
                                <p:cTn id="67" presetID="42" presetClass="entr" presetSubtype="0"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600"/>
                                        <p:tgtEl>
                                          <p:spTgt spid="79"/>
                                        </p:tgtEl>
                                      </p:cBhvr>
                                    </p:animEffect>
                                    <p:anim calcmode="lin" valueType="num">
                                      <p:cBhvr>
                                        <p:cTn id="70" dur="600" fill="hold"/>
                                        <p:tgtEl>
                                          <p:spTgt spid="79"/>
                                        </p:tgtEl>
                                        <p:attrNameLst>
                                          <p:attrName>ppt_x</p:attrName>
                                        </p:attrNameLst>
                                      </p:cBhvr>
                                      <p:tavLst>
                                        <p:tav tm="0">
                                          <p:val>
                                            <p:strVal val="#ppt_x"/>
                                          </p:val>
                                        </p:tav>
                                        <p:tav tm="100000">
                                          <p:val>
                                            <p:strVal val="#ppt_x"/>
                                          </p:val>
                                        </p:tav>
                                      </p:tavLst>
                                    </p:anim>
                                    <p:anim calcmode="lin" valueType="num">
                                      <p:cBhvr>
                                        <p:cTn id="71" dur="600" fill="hold"/>
                                        <p:tgtEl>
                                          <p:spTgt spid="79"/>
                                        </p:tgtEl>
                                        <p:attrNameLst>
                                          <p:attrName>ppt_y</p:attrName>
                                        </p:attrNameLst>
                                      </p:cBhvr>
                                      <p:tavLst>
                                        <p:tav tm="0">
                                          <p:val>
                                            <p:strVal val="#ppt_y+.1"/>
                                          </p:val>
                                        </p:tav>
                                        <p:tav tm="100000">
                                          <p:val>
                                            <p:strVal val="#ppt_y"/>
                                          </p:val>
                                        </p:tav>
                                      </p:tavLst>
                                    </p:anim>
                                  </p:childTnLst>
                                </p:cTn>
                              </p:par>
                            </p:childTnLst>
                          </p:cTn>
                        </p:par>
                        <p:par>
                          <p:cTn id="72" fill="hold">
                            <p:stCondLst>
                              <p:cond delay="80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300"/>
                                        <p:tgtEl>
                                          <p:spTgt spid="50"/>
                                        </p:tgtEl>
                                      </p:cBhvr>
                                    </p:animEffect>
                                  </p:childTnLst>
                                </p:cTn>
                              </p:par>
                            </p:childTnLst>
                          </p:cTn>
                        </p:par>
                        <p:par>
                          <p:cTn id="76" fill="hold">
                            <p:stCondLst>
                              <p:cond delay="85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300" fill="hold"/>
                                        <p:tgtEl>
                                          <p:spTgt spid="57"/>
                                        </p:tgtEl>
                                        <p:attrNameLst>
                                          <p:attrName>ppt_w</p:attrName>
                                        </p:attrNameLst>
                                      </p:cBhvr>
                                      <p:tavLst>
                                        <p:tav tm="0">
                                          <p:val>
                                            <p:fltVal val="0"/>
                                          </p:val>
                                        </p:tav>
                                        <p:tav tm="100000">
                                          <p:val>
                                            <p:strVal val="#ppt_w"/>
                                          </p:val>
                                        </p:tav>
                                      </p:tavLst>
                                    </p:anim>
                                    <p:anim calcmode="lin" valueType="num">
                                      <p:cBhvr>
                                        <p:cTn id="80" dur="300" fill="hold"/>
                                        <p:tgtEl>
                                          <p:spTgt spid="57"/>
                                        </p:tgtEl>
                                        <p:attrNameLst>
                                          <p:attrName>ppt_h</p:attrName>
                                        </p:attrNameLst>
                                      </p:cBhvr>
                                      <p:tavLst>
                                        <p:tav tm="0">
                                          <p:val>
                                            <p:fltVal val="0"/>
                                          </p:val>
                                        </p:tav>
                                        <p:tav tm="100000">
                                          <p:val>
                                            <p:strVal val="#ppt_h"/>
                                          </p:val>
                                        </p:tav>
                                      </p:tavLst>
                                    </p:anim>
                                    <p:animEffect transition="in" filter="fade">
                                      <p:cBhvr>
                                        <p:cTn id="81" dur="300"/>
                                        <p:tgtEl>
                                          <p:spTgt spid="57"/>
                                        </p:tgtEl>
                                      </p:cBhvr>
                                    </p:animEffect>
                                  </p:childTnLst>
                                </p:cTn>
                              </p:par>
                            </p:childTnLst>
                          </p:cTn>
                        </p:par>
                        <p:par>
                          <p:cTn id="82" fill="hold">
                            <p:stCondLst>
                              <p:cond delay="9000"/>
                            </p:stCondLst>
                            <p:childTnLst>
                              <p:par>
                                <p:cTn id="83" presetID="10"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300"/>
                                        <p:tgtEl>
                                          <p:spTgt spid="60"/>
                                        </p:tgtEl>
                                      </p:cBhvr>
                                    </p:animEffect>
                                  </p:childTnLst>
                                </p:cTn>
                              </p:par>
                            </p:childTnLst>
                          </p:cTn>
                        </p:par>
                        <p:par>
                          <p:cTn id="86" fill="hold">
                            <p:stCondLst>
                              <p:cond delay="9500"/>
                            </p:stCondLst>
                            <p:childTnLst>
                              <p:par>
                                <p:cTn id="87" presetID="53" presetClass="entr" presetSubtype="16"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 calcmode="lin" valueType="num">
                                      <p:cBhvr>
                                        <p:cTn id="89" dur="300" fill="hold"/>
                                        <p:tgtEl>
                                          <p:spTgt spid="77"/>
                                        </p:tgtEl>
                                        <p:attrNameLst>
                                          <p:attrName>ppt_w</p:attrName>
                                        </p:attrNameLst>
                                      </p:cBhvr>
                                      <p:tavLst>
                                        <p:tav tm="0">
                                          <p:val>
                                            <p:fltVal val="0"/>
                                          </p:val>
                                        </p:tav>
                                        <p:tav tm="100000">
                                          <p:val>
                                            <p:strVal val="#ppt_w"/>
                                          </p:val>
                                        </p:tav>
                                      </p:tavLst>
                                    </p:anim>
                                    <p:anim calcmode="lin" valueType="num">
                                      <p:cBhvr>
                                        <p:cTn id="90" dur="300" fill="hold"/>
                                        <p:tgtEl>
                                          <p:spTgt spid="77"/>
                                        </p:tgtEl>
                                        <p:attrNameLst>
                                          <p:attrName>ppt_h</p:attrName>
                                        </p:attrNameLst>
                                      </p:cBhvr>
                                      <p:tavLst>
                                        <p:tav tm="0">
                                          <p:val>
                                            <p:fltVal val="0"/>
                                          </p:val>
                                        </p:tav>
                                        <p:tav tm="100000">
                                          <p:val>
                                            <p:strVal val="#ppt_h"/>
                                          </p:val>
                                        </p:tav>
                                      </p:tavLst>
                                    </p:anim>
                                    <p:animEffect transition="in" filter="fade">
                                      <p:cBhvr>
                                        <p:cTn id="91" dur="300"/>
                                        <p:tgtEl>
                                          <p:spTgt spid="77"/>
                                        </p:tgtEl>
                                      </p:cBhvr>
                                    </p:animEffect>
                                  </p:childTnLst>
                                </p:cTn>
                              </p:par>
                            </p:childTnLst>
                          </p:cTn>
                        </p:par>
                        <p:par>
                          <p:cTn id="92" fill="hold">
                            <p:stCondLst>
                              <p:cond delay="10000"/>
                            </p:stCondLst>
                            <p:childTnLst>
                              <p:par>
                                <p:cTn id="93" presetID="22" presetClass="entr" presetSubtype="1"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up)">
                                      <p:cBhvr>
                                        <p:cTn id="95" dur="300"/>
                                        <p:tgtEl>
                                          <p:spTgt spid="74"/>
                                        </p:tgtEl>
                                      </p:cBhvr>
                                    </p:animEffect>
                                  </p:childTnLst>
                                </p:cTn>
                              </p:par>
                            </p:childTnLst>
                          </p:cTn>
                        </p:par>
                        <p:par>
                          <p:cTn id="96" fill="hold">
                            <p:stCondLst>
                              <p:cond delay="1050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childTnLst>
                                </p:cTn>
                              </p:par>
                            </p:childTnLst>
                          </p:cTn>
                        </p:par>
                        <p:par>
                          <p:cTn id="100" fill="hold">
                            <p:stCondLst>
                              <p:cond delay="11000"/>
                            </p:stCondLst>
                            <p:childTnLst>
                              <p:par>
                                <p:cTn id="101" presetID="42"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600"/>
                                        <p:tgtEl>
                                          <p:spTgt spid="75"/>
                                        </p:tgtEl>
                                      </p:cBhvr>
                                    </p:animEffect>
                                    <p:anim calcmode="lin" valueType="num">
                                      <p:cBhvr>
                                        <p:cTn id="104" dur="600" fill="hold"/>
                                        <p:tgtEl>
                                          <p:spTgt spid="75"/>
                                        </p:tgtEl>
                                        <p:attrNameLst>
                                          <p:attrName>ppt_x</p:attrName>
                                        </p:attrNameLst>
                                      </p:cBhvr>
                                      <p:tavLst>
                                        <p:tav tm="0">
                                          <p:val>
                                            <p:strVal val="#ppt_x"/>
                                          </p:val>
                                        </p:tav>
                                        <p:tav tm="100000">
                                          <p:val>
                                            <p:strVal val="#ppt_x"/>
                                          </p:val>
                                        </p:tav>
                                      </p:tavLst>
                                    </p:anim>
                                    <p:anim calcmode="lin" valueType="num">
                                      <p:cBhvr>
                                        <p:cTn id="105" dur="600" fill="hold"/>
                                        <p:tgtEl>
                                          <p:spTgt spid="75"/>
                                        </p:tgtEl>
                                        <p:attrNameLst>
                                          <p:attrName>ppt_y</p:attrName>
                                        </p:attrNameLst>
                                      </p:cBhvr>
                                      <p:tavLst>
                                        <p:tav tm="0">
                                          <p:val>
                                            <p:strVal val="#ppt_y+.1"/>
                                          </p:val>
                                        </p:tav>
                                        <p:tav tm="100000">
                                          <p:val>
                                            <p:strVal val="#ppt_y"/>
                                          </p:val>
                                        </p:tav>
                                      </p:tavLst>
                                    </p:anim>
                                  </p:childTnLst>
                                </p:cTn>
                              </p:par>
                            </p:childTnLst>
                          </p:cTn>
                        </p:par>
                        <p:par>
                          <p:cTn id="106" fill="hold">
                            <p:stCondLst>
                              <p:cond delay="12000"/>
                            </p:stCondLst>
                            <p:childTnLst>
                              <p:par>
                                <p:cTn id="107" presetID="22" presetClass="entr" presetSubtype="8" fill="hold" nodeType="after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300"/>
                                        <p:tgtEl>
                                          <p:spTgt spid="53"/>
                                        </p:tgtEl>
                                      </p:cBhvr>
                                    </p:animEffect>
                                  </p:childTnLst>
                                </p:cTn>
                              </p:par>
                            </p:childTnLst>
                          </p:cTn>
                        </p:par>
                        <p:par>
                          <p:cTn id="110" fill="hold">
                            <p:stCondLst>
                              <p:cond delay="12500"/>
                            </p:stCondLst>
                            <p:childTnLst>
                              <p:par>
                                <p:cTn id="111" presetID="53" presetClass="entr" presetSubtype="16"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 calcmode="lin" valueType="num">
                                      <p:cBhvr>
                                        <p:cTn id="113" dur="300" fill="hold"/>
                                        <p:tgtEl>
                                          <p:spTgt spid="64"/>
                                        </p:tgtEl>
                                        <p:attrNameLst>
                                          <p:attrName>ppt_w</p:attrName>
                                        </p:attrNameLst>
                                      </p:cBhvr>
                                      <p:tavLst>
                                        <p:tav tm="0">
                                          <p:val>
                                            <p:fltVal val="0"/>
                                          </p:val>
                                        </p:tav>
                                        <p:tav tm="100000">
                                          <p:val>
                                            <p:strVal val="#ppt_w"/>
                                          </p:val>
                                        </p:tav>
                                      </p:tavLst>
                                    </p:anim>
                                    <p:anim calcmode="lin" valueType="num">
                                      <p:cBhvr>
                                        <p:cTn id="114" dur="300" fill="hold"/>
                                        <p:tgtEl>
                                          <p:spTgt spid="64"/>
                                        </p:tgtEl>
                                        <p:attrNameLst>
                                          <p:attrName>ppt_h</p:attrName>
                                        </p:attrNameLst>
                                      </p:cBhvr>
                                      <p:tavLst>
                                        <p:tav tm="0">
                                          <p:val>
                                            <p:fltVal val="0"/>
                                          </p:val>
                                        </p:tav>
                                        <p:tav tm="100000">
                                          <p:val>
                                            <p:strVal val="#ppt_h"/>
                                          </p:val>
                                        </p:tav>
                                      </p:tavLst>
                                    </p:anim>
                                    <p:animEffect transition="in" filter="fade">
                                      <p:cBhvr>
                                        <p:cTn id="115" dur="300"/>
                                        <p:tgtEl>
                                          <p:spTgt spid="64"/>
                                        </p:tgtEl>
                                      </p:cBhvr>
                                    </p:animEffect>
                                  </p:childTnLst>
                                </p:cTn>
                              </p:par>
                            </p:childTnLst>
                          </p:cTn>
                        </p:par>
                        <p:par>
                          <p:cTn id="116" fill="hold">
                            <p:stCondLst>
                              <p:cond delay="13000"/>
                            </p:stCondLst>
                            <p:childTnLst>
                              <p:par>
                                <p:cTn id="117" presetID="42" presetClass="entr" presetSubtype="0" fill="hold" grpId="0" nodeType="afterEffect">
                                  <p:stCondLst>
                                    <p:cond delay="0"/>
                                  </p:stCondLst>
                                  <p:childTnLst>
                                    <p:set>
                                      <p:cBhvr>
                                        <p:cTn id="118" dur="1" fill="hold">
                                          <p:stCondLst>
                                            <p:cond delay="0"/>
                                          </p:stCondLst>
                                        </p:cTn>
                                        <p:tgtEl>
                                          <p:spTgt spid="84"/>
                                        </p:tgtEl>
                                        <p:attrNameLst>
                                          <p:attrName>style.visibility</p:attrName>
                                        </p:attrNameLst>
                                      </p:cBhvr>
                                      <p:to>
                                        <p:strVal val="visible"/>
                                      </p:to>
                                    </p:set>
                                    <p:animEffect transition="in" filter="fade">
                                      <p:cBhvr>
                                        <p:cTn id="119" dur="1000"/>
                                        <p:tgtEl>
                                          <p:spTgt spid="84"/>
                                        </p:tgtEl>
                                      </p:cBhvr>
                                    </p:animEffect>
                                    <p:anim calcmode="lin" valueType="num">
                                      <p:cBhvr>
                                        <p:cTn id="120" dur="1000" fill="hold"/>
                                        <p:tgtEl>
                                          <p:spTgt spid="84"/>
                                        </p:tgtEl>
                                        <p:attrNameLst>
                                          <p:attrName>ppt_x</p:attrName>
                                        </p:attrNameLst>
                                      </p:cBhvr>
                                      <p:tavLst>
                                        <p:tav tm="0">
                                          <p:val>
                                            <p:strVal val="#ppt_x"/>
                                          </p:val>
                                        </p:tav>
                                        <p:tav tm="100000">
                                          <p:val>
                                            <p:strVal val="#ppt_x"/>
                                          </p:val>
                                        </p:tav>
                                      </p:tavLst>
                                    </p:anim>
                                    <p:anim calcmode="lin" valueType="num">
                                      <p:cBhvr>
                                        <p:cTn id="121" dur="1000" fill="hold"/>
                                        <p:tgtEl>
                                          <p:spTgt spid="84"/>
                                        </p:tgtEl>
                                        <p:attrNameLst>
                                          <p:attrName>ppt_y</p:attrName>
                                        </p:attrNameLst>
                                      </p:cBhvr>
                                      <p:tavLst>
                                        <p:tav tm="0">
                                          <p:val>
                                            <p:strVal val="#ppt_y+.1"/>
                                          </p:val>
                                        </p:tav>
                                        <p:tav tm="100000">
                                          <p:val>
                                            <p:strVal val="#ppt_y"/>
                                          </p:val>
                                        </p:tav>
                                      </p:tavLst>
                                    </p:anim>
                                  </p:childTnLst>
                                </p:cTn>
                              </p:par>
                            </p:childTnLst>
                          </p:cTn>
                        </p:par>
                        <p:par>
                          <p:cTn id="122" fill="hold">
                            <p:stCondLst>
                              <p:cond delay="14000"/>
                            </p:stCondLst>
                            <p:childTnLst>
                              <p:par>
                                <p:cTn id="123" presetID="22" presetClass="entr" presetSubtype="8" fill="hold" nodeType="afterEffect">
                                  <p:stCondLst>
                                    <p:cond delay="0"/>
                                  </p:stCondLst>
                                  <p:childTnLst>
                                    <p:set>
                                      <p:cBhvr>
                                        <p:cTn id="124" dur="1" fill="hold">
                                          <p:stCondLst>
                                            <p:cond delay="0"/>
                                          </p:stCondLst>
                                        </p:cTn>
                                        <p:tgtEl>
                                          <p:spTgt spid="66"/>
                                        </p:tgtEl>
                                        <p:attrNameLst>
                                          <p:attrName>style.visibility</p:attrName>
                                        </p:attrNameLst>
                                      </p:cBhvr>
                                      <p:to>
                                        <p:strVal val="visible"/>
                                      </p:to>
                                    </p:set>
                                    <p:animEffect transition="in" filter="wipe(left)">
                                      <p:cBhvr>
                                        <p:cTn id="125" dur="300"/>
                                        <p:tgtEl>
                                          <p:spTgt spid="66"/>
                                        </p:tgtEl>
                                      </p:cBhvr>
                                    </p:animEffect>
                                  </p:childTnLst>
                                </p:cTn>
                              </p:par>
                            </p:childTnLst>
                          </p:cTn>
                        </p:par>
                        <p:par>
                          <p:cTn id="126" fill="hold">
                            <p:stCondLst>
                              <p:cond delay="14500"/>
                            </p:stCondLst>
                            <p:childTnLst>
                              <p:par>
                                <p:cTn id="127" presetID="10" presetClass="entr" presetSubtype="0" fill="hold" grpId="0" nodeType="afterEffect">
                                  <p:stCondLst>
                                    <p:cond delay="0"/>
                                  </p:stCondLst>
                                  <p:childTnLst>
                                    <p:set>
                                      <p:cBhvr>
                                        <p:cTn id="128" dur="1" fill="hold">
                                          <p:stCondLst>
                                            <p:cond delay="0"/>
                                          </p:stCondLst>
                                        </p:cTn>
                                        <p:tgtEl>
                                          <p:spTgt spid="73"/>
                                        </p:tgtEl>
                                        <p:attrNameLst>
                                          <p:attrName>style.visibility</p:attrName>
                                        </p:attrNameLst>
                                      </p:cBhvr>
                                      <p:to>
                                        <p:strVal val="visible"/>
                                      </p:to>
                                    </p:set>
                                    <p:animEffect transition="in" filter="fade">
                                      <p:cBhvr>
                                        <p:cTn id="129" dur="300"/>
                                        <p:tgtEl>
                                          <p:spTgt spid="73"/>
                                        </p:tgtEl>
                                      </p:cBhvr>
                                    </p:animEffect>
                                  </p:childTnLst>
                                </p:cTn>
                              </p:par>
                            </p:childTnLst>
                          </p:cTn>
                        </p:par>
                        <p:par>
                          <p:cTn id="130" fill="hold">
                            <p:stCondLst>
                              <p:cond delay="15000"/>
                            </p:stCondLst>
                            <p:childTnLst>
                              <p:par>
                                <p:cTn id="131" presetID="22" presetClass="entr" presetSubtype="1" fill="hold" grpId="0" nodeType="afterEffect">
                                  <p:stCondLst>
                                    <p:cond delay="0"/>
                                  </p:stCondLst>
                                  <p:childTnLst>
                                    <p:set>
                                      <p:cBhvr>
                                        <p:cTn id="132" dur="1" fill="hold">
                                          <p:stCondLst>
                                            <p:cond delay="0"/>
                                          </p:stCondLst>
                                        </p:cTn>
                                        <p:tgtEl>
                                          <p:spTgt spid="2"/>
                                        </p:tgtEl>
                                        <p:attrNameLst>
                                          <p:attrName>style.visibility</p:attrName>
                                        </p:attrNameLst>
                                      </p:cBhvr>
                                      <p:to>
                                        <p:strVal val="visible"/>
                                      </p:to>
                                    </p:set>
                                    <p:animEffect transition="in" filter="wipe(up)">
                                      <p:cBhvr>
                                        <p:cTn id="133" dur="300"/>
                                        <p:tgtEl>
                                          <p:spTgt spid="2"/>
                                        </p:tgtEl>
                                      </p:cBhvr>
                                    </p:animEffect>
                                  </p:childTnLst>
                                </p:cTn>
                              </p:par>
                            </p:childTnLst>
                          </p:cTn>
                        </p:par>
                        <p:par>
                          <p:cTn id="134" fill="hold">
                            <p:stCondLst>
                              <p:cond delay="15500"/>
                            </p:stCondLst>
                            <p:childTnLst>
                              <p:par>
                                <p:cTn id="135" presetID="53" presetClass="entr" presetSubtype="16" fill="hold" grpId="0" nodeType="afterEffect">
                                  <p:stCondLst>
                                    <p:cond delay="0"/>
                                  </p:stCondLst>
                                  <p:childTnLst>
                                    <p:set>
                                      <p:cBhvr>
                                        <p:cTn id="136" dur="1" fill="hold">
                                          <p:stCondLst>
                                            <p:cond delay="0"/>
                                          </p:stCondLst>
                                        </p:cTn>
                                        <p:tgtEl>
                                          <p:spTgt spid="3"/>
                                        </p:tgtEl>
                                        <p:attrNameLst>
                                          <p:attrName>style.visibility</p:attrName>
                                        </p:attrNameLst>
                                      </p:cBhvr>
                                      <p:to>
                                        <p:strVal val="visible"/>
                                      </p:to>
                                    </p:set>
                                    <p:anim calcmode="lin" valueType="num">
                                      <p:cBhvr>
                                        <p:cTn id="137" dur="300" fill="hold"/>
                                        <p:tgtEl>
                                          <p:spTgt spid="3"/>
                                        </p:tgtEl>
                                        <p:attrNameLst>
                                          <p:attrName>ppt_w</p:attrName>
                                        </p:attrNameLst>
                                      </p:cBhvr>
                                      <p:tavLst>
                                        <p:tav tm="0">
                                          <p:val>
                                            <p:fltVal val="0"/>
                                          </p:val>
                                        </p:tav>
                                        <p:tav tm="100000">
                                          <p:val>
                                            <p:strVal val="#ppt_w"/>
                                          </p:val>
                                        </p:tav>
                                      </p:tavLst>
                                    </p:anim>
                                    <p:anim calcmode="lin" valueType="num">
                                      <p:cBhvr>
                                        <p:cTn id="138" dur="300" fill="hold"/>
                                        <p:tgtEl>
                                          <p:spTgt spid="3"/>
                                        </p:tgtEl>
                                        <p:attrNameLst>
                                          <p:attrName>ppt_h</p:attrName>
                                        </p:attrNameLst>
                                      </p:cBhvr>
                                      <p:tavLst>
                                        <p:tav tm="0">
                                          <p:val>
                                            <p:fltVal val="0"/>
                                          </p:val>
                                        </p:tav>
                                        <p:tav tm="100000">
                                          <p:val>
                                            <p:strVal val="#ppt_h"/>
                                          </p:val>
                                        </p:tav>
                                      </p:tavLst>
                                    </p:anim>
                                    <p:animEffect transition="in" filter="fade">
                                      <p:cBhvr>
                                        <p:cTn id="139" dur="300"/>
                                        <p:tgtEl>
                                          <p:spTgt spid="3"/>
                                        </p:tgtEl>
                                      </p:cBhvr>
                                    </p:animEffect>
                                  </p:childTnLst>
                                </p:cTn>
                              </p:par>
                            </p:childTnLst>
                          </p:cTn>
                        </p:par>
                        <p:par>
                          <p:cTn id="140" fill="hold">
                            <p:stCondLst>
                              <p:cond delay="16000"/>
                            </p:stCondLst>
                            <p:childTnLst>
                              <p:par>
                                <p:cTn id="141" presetID="10" presetClass="entr" presetSubtype="0" fill="hold" grpId="0" nodeType="afterEffect">
                                  <p:stCondLst>
                                    <p:cond delay="0"/>
                                  </p:stCondLst>
                                  <p:childTnLst>
                                    <p:set>
                                      <p:cBhvr>
                                        <p:cTn id="142" dur="1" fill="hold">
                                          <p:stCondLst>
                                            <p:cond delay="0"/>
                                          </p:stCondLst>
                                        </p:cTn>
                                        <p:tgtEl>
                                          <p:spTgt spid="4"/>
                                        </p:tgtEl>
                                        <p:attrNameLst>
                                          <p:attrName>style.visibility</p:attrName>
                                        </p:attrNameLst>
                                      </p:cBhvr>
                                      <p:to>
                                        <p:strVal val="visible"/>
                                      </p:to>
                                    </p:set>
                                    <p:animEffect transition="in" filter="fade">
                                      <p:cBhvr>
                                        <p:cTn id="143" dur="3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nimBg="1"/>
      <p:bldP spid="56" grpId="0" bldLvl="0" animBg="1"/>
      <p:bldP spid="57" grpId="0" bldLvl="0" animBg="1"/>
      <p:bldP spid="58" grpId="0" bldLvl="0" animBg="1"/>
      <p:bldP spid="59" grpId="0" bldLvl="0" animBg="1"/>
      <p:bldP spid="60" grpId="0" bldLvl="0" animBg="1"/>
      <p:bldP spid="61" grpId="0" bldLvl="0" animBg="1"/>
      <p:bldP spid="62" grpId="0"/>
      <p:bldP spid="63" grpId="0" bldLvl="0" animBg="1"/>
      <p:bldP spid="64" grpId="0" bldLvl="0" animBg="1"/>
      <p:bldP spid="72" grpId="0" bldLvl="0" animBg="1"/>
      <p:bldP spid="73" grpId="0"/>
      <p:bldP spid="74" grpId="0" bldLvl="0" animBg="1"/>
      <p:bldP spid="75" grpId="0"/>
      <p:bldP spid="76" grpId="0" bldLvl="0" animBg="1"/>
      <p:bldP spid="77" grpId="0" bldLvl="0" animBg="1"/>
      <p:bldP spid="78" grpId="0" bldLvl="0" animBg="1"/>
      <p:bldP spid="79" grpId="0"/>
      <p:bldP spid="80" grpId="0" bldLvl="0" animBg="1"/>
      <p:bldP spid="81" grpId="0" bldLvl="0" animBg="1"/>
      <p:bldP spid="84" grpId="0"/>
      <p:bldP spid="2" grpId="0" bldLvl="0" animBg="1"/>
      <p:bldP spid="3" grpId="0" bldLvl="0" animBg="1"/>
      <p:bldP spid="4"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2976880"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三、学前儿童</a:t>
            </a: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智育的内容</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44824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62785" y="1701165"/>
            <a:ext cx="6807835" cy="372110"/>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938655" y="1390015"/>
            <a:ext cx="6276975" cy="358140"/>
          </a:xfrm>
          <a:prstGeom prst="rect">
            <a:avLst/>
          </a:prstGeom>
          <a:noFill/>
        </p:spPr>
        <p:txBody>
          <a:bodyPr wrap="square" lIns="51764" tIns="25882" rIns="51764" bIns="25882" rtlCol="0">
            <a:spAutoFit/>
          </a:bodyPr>
          <a:p>
            <a:pPr marR="0" algn="l" defTabSz="914400" fontAlgn="auto">
              <a:lnSpc>
                <a:spcPct val="100000"/>
              </a:lnSpc>
              <a:spcBef>
                <a:spcPts val="0"/>
              </a:spcBef>
              <a:spcAft>
                <a:spcPts val="0"/>
              </a:spcAft>
              <a:buClrTx/>
              <a:buSzTx/>
              <a:buFontTx/>
              <a:buNone/>
              <a:defRPr/>
            </a:pP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（一）培养幼儿学习的主动性等良好学习品质</a:t>
            </a:r>
            <a:endPar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100" name="文本框 99"/>
          <p:cNvSpPr txBox="1"/>
          <p:nvPr>
            <p:custDataLst>
              <p:tags r:id="rId8"/>
            </p:custDataLst>
          </p:nvPr>
        </p:nvSpPr>
        <p:spPr>
          <a:xfrm>
            <a:off x="1978025" y="1798955"/>
            <a:ext cx="6808470" cy="1565910"/>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现代社会对人类提出了终身学习的要求，而学习的兴趣、主动性和良好的学习习惯是终身学习的基础，因此，在幼儿期打好这个基础意义重大。首先，要保护和促进幼儿的学习兴趣，保护和促进幼儿的学习兴趣和求知欲。其次，要培养幼儿学习的主动性。再者，要培养幼儿良好的学习习惯。良好的学习习惯是幼儿获得知识、发展智力以及今后继续学习的重要条件。</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9"/>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grpSp>
        <p:nvGrpSpPr>
          <p:cNvPr id="37" name="组合 36"/>
          <p:cNvGrpSpPr/>
          <p:nvPr>
            <p:custDataLst>
              <p:tags r:id="rId2"/>
            </p:custDataLst>
          </p:nvPr>
        </p:nvGrpSpPr>
        <p:grpSpPr>
          <a:xfrm>
            <a:off x="311049" y="1448245"/>
            <a:ext cx="1501663" cy="671415"/>
            <a:chOff x="465719" y="1295954"/>
            <a:chExt cx="1658494" cy="740511"/>
          </a:xfrm>
        </p:grpSpPr>
        <p:sp>
          <p:nvSpPr>
            <p:cNvPr id="38" name="Freeform 1"/>
            <p:cNvSpPr>
              <a:spLocks noChangeArrowheads="1"/>
            </p:cNvSpPr>
            <p:nvPr>
              <p:custDataLst>
                <p:tags r:id="rId3"/>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4"/>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5"/>
            </p:custDataLst>
          </p:nvPr>
        </p:nvSpPr>
        <p:spPr>
          <a:xfrm>
            <a:off x="1962785" y="1701165"/>
            <a:ext cx="6807835" cy="372110"/>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6"/>
            </p:custDataLst>
          </p:nvPr>
        </p:nvSpPr>
        <p:spPr>
          <a:xfrm>
            <a:off x="1867535" y="747395"/>
            <a:ext cx="6276975" cy="358140"/>
          </a:xfrm>
          <a:prstGeom prst="rect">
            <a:avLst/>
          </a:prstGeom>
          <a:noFill/>
        </p:spPr>
        <p:txBody>
          <a:bodyPr wrap="square" lIns="51764" tIns="25882" rIns="51764" bIns="25882" rtlCol="0">
            <a:spAutoFit/>
          </a:bodyPr>
          <a:p>
            <a:pPr marR="0" algn="l" defTabSz="914400" fontAlgn="auto">
              <a:lnSpc>
                <a:spcPct val="100000"/>
              </a:lnSpc>
              <a:spcBef>
                <a:spcPts val="0"/>
              </a:spcBef>
              <a:spcAft>
                <a:spcPts val="0"/>
              </a:spcAft>
              <a:buClrTx/>
              <a:buSzTx/>
              <a:buFontTx/>
              <a:buNone/>
              <a:defRPr/>
            </a:pP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a:t>
            </a: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二）培养幼儿的感知能力和动手操作能力</a:t>
            </a:r>
            <a:endPar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7"/>
            </p:custDataLst>
          </p:nvPr>
        </p:nvGrpSpPr>
        <p:grpSpPr>
          <a:xfrm>
            <a:off x="311049" y="2592690"/>
            <a:ext cx="1501663" cy="702856"/>
            <a:chOff x="1372486" y="3793072"/>
            <a:chExt cx="6146978" cy="2804667"/>
          </a:xfrm>
        </p:grpSpPr>
        <p:sp>
          <p:nvSpPr>
            <p:cNvPr id="50" name="Freeform 1"/>
            <p:cNvSpPr>
              <a:spLocks noChangeArrowheads="1"/>
            </p:cNvSpPr>
            <p:nvPr>
              <p:custDataLst>
                <p:tags r:id="rId8"/>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9"/>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0"/>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1"/>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2"/>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3"/>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4"/>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5"/>
            </p:custDataLst>
          </p:nvPr>
        </p:nvSpPr>
        <p:spPr>
          <a:xfrm>
            <a:off x="1978025" y="1212215"/>
            <a:ext cx="6808470" cy="1861185"/>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幼儿正处于感知能力迅速发展和不断完善的时期，运用视觉、听觉、触觉等感觉器官来感知外部世界是幼儿的一个重要认知特点。因此感知能力的培养是幼儿园智育的基础和重要内容，也是幼儿园智育区别于小学的一个重要特征。动手操作与发展感知能力紧密相连，又与人的智力发展有着密切的关系。幼儿在操作活动中获得多种感知经验和知识，同时获得许多动作经验，这种经验随着幼儿年龄的增长和经验不断的丰富会内化为幼儿头脑中的思维运演能力。</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6"/>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TextBox 40"/>
          <p:cNvSpPr txBox="1"/>
          <p:nvPr>
            <p:custDataLst>
              <p:tags r:id="rId17"/>
            </p:custDataLst>
          </p:nvPr>
        </p:nvSpPr>
        <p:spPr>
          <a:xfrm>
            <a:off x="1953895" y="3067685"/>
            <a:ext cx="6276975" cy="358140"/>
          </a:xfrm>
          <a:prstGeom prst="rect">
            <a:avLst/>
          </a:prstGeom>
          <a:noFill/>
        </p:spPr>
        <p:txBody>
          <a:bodyPr wrap="square" lIns="51764" tIns="25882" rIns="51764" bIns="25882" rtlCol="0">
            <a:spAutoFit/>
          </a:bodyPr>
          <a:p>
            <a:pPr marR="0" algn="l" defTabSz="914400" fontAlgn="auto">
              <a:lnSpc>
                <a:spcPct val="100000"/>
              </a:lnSpc>
              <a:spcBef>
                <a:spcPts val="0"/>
              </a:spcBef>
              <a:spcAft>
                <a:spcPts val="0"/>
              </a:spcAft>
              <a:buClrTx/>
              <a:buSzTx/>
              <a:buFontTx/>
              <a:buNone/>
              <a:defRPr/>
            </a:pP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a:t>
            </a: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三）发展幼儿的语言运用能力</a:t>
            </a:r>
            <a:endPar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4" name="文本框 3"/>
          <p:cNvSpPr txBox="1"/>
          <p:nvPr>
            <p:custDataLst>
              <p:tags r:id="rId18"/>
            </p:custDataLst>
          </p:nvPr>
        </p:nvSpPr>
        <p:spPr>
          <a:xfrm>
            <a:off x="2038985" y="3404870"/>
            <a:ext cx="6808470" cy="1271270"/>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语言是交际的工具，也是思维的工具。幼儿期是口头语言发展的重要时期，发展幼儿的语言运用能力包括三个方面：一是指发展幼儿运用口头语言进行交往的能力；二是发展语言理解能力；三是发展语言表达能力和思维能力。另外还可有目的、有计划地发展幼儿的前阅读和前书写能力，以进一步促进幼儿智能的发展。</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277495" y="255270"/>
            <a:ext cx="1476375" cy="460375"/>
          </a:xfrm>
          <a:prstGeom prst="rect">
            <a:avLst/>
          </a:prstGeom>
          <a:noFill/>
        </p:spPr>
        <p:txBody>
          <a:bodyPr wrap="square" rtlCol="0">
            <a:spAutoFit/>
          </a:bodyPr>
          <a:lstStyle/>
          <a:p>
            <a:r>
              <a:rPr lang="zh-CN" altLang="en-US" sz="2400" b="1" dirty="0"/>
              <a:t>学习目标</a:t>
            </a:r>
            <a:endParaRPr lang="zh-CN" altLang="en-US" sz="2400" b="1" dirty="0"/>
          </a:p>
        </p:txBody>
      </p:sp>
      <p:sp>
        <p:nvSpPr>
          <p:cNvPr id="13" name="文本框 12"/>
          <p:cNvSpPr txBox="1"/>
          <p:nvPr/>
        </p:nvSpPr>
        <p:spPr>
          <a:xfrm>
            <a:off x="1754812" y="-183110"/>
            <a:ext cx="693420" cy="398780"/>
          </a:xfrm>
          <a:prstGeom prst="rect">
            <a:avLst/>
          </a:prstGeom>
          <a:noFill/>
        </p:spPr>
        <p:txBody>
          <a:bodyPr wrap="none" rtlCol="0">
            <a:spAutoFit/>
          </a:bodyPr>
          <a:lstStyle/>
          <a:p>
            <a:pPr algn="l"/>
            <a:r>
              <a:rPr lang="en-US" altLang="zh-CN" sz="2000" b="1" dirty="0">
                <a:solidFill>
                  <a:srgbClr val="1A5D5C"/>
                </a:solidFill>
              </a:rPr>
              <a:t>    </a:t>
            </a:r>
            <a:endParaRPr lang="zh-CN" altLang="en-US" sz="2000" b="1" dirty="0">
              <a:solidFill>
                <a:srgbClr val="1A5D5C"/>
              </a:solidFill>
            </a:endParaRPr>
          </a:p>
        </p:txBody>
      </p:sp>
      <p:sp>
        <p:nvSpPr>
          <p:cNvPr id="2" name="圆角矩形 1"/>
          <p:cNvSpPr/>
          <p:nvPr>
            <p:custDataLst>
              <p:tags r:id="rId2"/>
            </p:custDataLst>
          </p:nvPr>
        </p:nvSpPr>
        <p:spPr bwMode="auto">
          <a:xfrm>
            <a:off x="272519" y="1568101"/>
            <a:ext cx="2401907" cy="2770492"/>
          </a:xfrm>
          <a:prstGeom prst="roundRect">
            <a:avLst>
              <a:gd name="adj" fmla="val 5680"/>
            </a:avLst>
          </a:prstGeom>
          <a:noFill/>
          <a:ln w="19050" cap="flat" cmpd="sng" algn="ctr">
            <a:solidFill>
              <a:srgbClr val="1A5D5C"/>
            </a:solidFill>
            <a:prstDash val="solid"/>
            <a:round/>
            <a:headEnd type="none" w="med" len="med"/>
            <a:tailEnd type="none" w="med" len="med"/>
          </a:ln>
          <a:effectLst/>
        </p:spPr>
        <p:txBody>
          <a:bodyPr vert="horz" wrap="square" lIns="62118" tIns="31058" rIns="62118" bIns="31058" numCol="1" rtlCol="0" anchor="t" anchorCtr="0" compatLnSpc="1"/>
          <a:p>
            <a:pPr marL="914400" marR="0" lvl="2"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 name="圆角矩形 2"/>
          <p:cNvSpPr/>
          <p:nvPr>
            <p:custDataLst>
              <p:tags r:id="rId3"/>
            </p:custDataLst>
          </p:nvPr>
        </p:nvSpPr>
        <p:spPr bwMode="auto">
          <a:xfrm>
            <a:off x="6398248" y="1568101"/>
            <a:ext cx="2401907" cy="2770492"/>
          </a:xfrm>
          <a:prstGeom prst="roundRect">
            <a:avLst>
              <a:gd name="adj" fmla="val 5070"/>
            </a:avLst>
          </a:prstGeom>
          <a:noFill/>
          <a:ln w="19050" cap="flat" cmpd="sng" algn="ctr">
            <a:solidFill>
              <a:srgbClr val="1A5D5C"/>
            </a:solidFill>
            <a:prstDash val="solid"/>
            <a:round/>
            <a:headEnd type="none" w="med" len="med"/>
            <a:tailEnd type="none" w="med" len="med"/>
          </a:ln>
          <a:effectLst/>
        </p:spPr>
        <p:txBody>
          <a:bodyPr vert="horz" wrap="square" lIns="62118" tIns="31058" rIns="62118" bIns="31058" numCol="1" rtlCol="0" anchor="t" anchorCtr="0" compatLnSpc="1"/>
          <a:p>
            <a:pPr marL="914400" marR="0" lvl="2"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23" name="矩形 26"/>
          <p:cNvSpPr>
            <a:spLocks noChangeArrowheads="1"/>
          </p:cNvSpPr>
          <p:nvPr>
            <p:custDataLst>
              <p:tags r:id="rId4"/>
            </p:custDataLst>
          </p:nvPr>
        </p:nvSpPr>
        <p:spPr bwMode="auto">
          <a:xfrm>
            <a:off x="6397625" y="1724660"/>
            <a:ext cx="2402840" cy="1517015"/>
          </a:xfrm>
          <a:prstGeom prst="rect">
            <a:avLst/>
          </a:prstGeom>
          <a:noFill/>
          <a:ln w="9525">
            <a:noFill/>
            <a:miter lim="800000"/>
          </a:ln>
        </p:spPr>
        <p:txBody>
          <a:bodyPr wrap="square" lIns="62118" tIns="31058" rIns="62118" bIns="31058">
            <a:noAutofit/>
          </a:bodyPr>
          <a:p>
            <a:pPr indent="0" algn="l" fontAlgn="auto">
              <a:lnSpc>
                <a:spcPts val="2300"/>
              </a:lnSpc>
              <a:buClrTx/>
              <a:buSzTx/>
              <a:buNone/>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1.能够运用理论联系实际的方法学习学前教育基础知识。</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a:p>
            <a:pPr indent="0" algn="l" fontAlgn="auto">
              <a:lnSpc>
                <a:spcPts val="2300"/>
              </a:lnSpc>
              <a:buClrTx/>
              <a:buSzTx/>
              <a:buNone/>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2.能够运用运用学前儿童全面发展的理论开展幼儿园的相关活动。</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p:txBody>
      </p:sp>
      <p:sp>
        <p:nvSpPr>
          <p:cNvPr id="24" name="圆角矩形 23"/>
          <p:cNvSpPr/>
          <p:nvPr>
            <p:custDataLst>
              <p:tags r:id="rId5"/>
            </p:custDataLst>
          </p:nvPr>
        </p:nvSpPr>
        <p:spPr bwMode="auto">
          <a:xfrm>
            <a:off x="3308306" y="1568101"/>
            <a:ext cx="2401907" cy="2770492"/>
          </a:xfrm>
          <a:prstGeom prst="roundRect">
            <a:avLst>
              <a:gd name="adj" fmla="val 5070"/>
            </a:avLst>
          </a:prstGeom>
          <a:noFill/>
          <a:ln w="19050" cap="flat" cmpd="sng" algn="ctr">
            <a:solidFill>
              <a:srgbClr val="1A5D5C"/>
            </a:solidFill>
            <a:prstDash val="solid"/>
            <a:round/>
            <a:headEnd type="none" w="med" len="med"/>
            <a:tailEnd type="none" w="med" len="med"/>
          </a:ln>
          <a:effectLst/>
        </p:spPr>
        <p:txBody>
          <a:bodyPr vert="horz" wrap="square" lIns="62118" tIns="31058" rIns="62118" bIns="31058" numCol="1" rtlCol="0" anchor="t" anchorCtr="0" compatLnSpc="1"/>
          <a:p>
            <a:pPr marL="914400" marR="0" lvl="2"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25" name="矩形 24"/>
          <p:cNvSpPr>
            <a:spLocks noChangeArrowheads="1"/>
          </p:cNvSpPr>
          <p:nvPr>
            <p:custDataLst>
              <p:tags r:id="rId6"/>
            </p:custDataLst>
          </p:nvPr>
        </p:nvSpPr>
        <p:spPr bwMode="auto">
          <a:xfrm>
            <a:off x="3307715" y="1724025"/>
            <a:ext cx="2402205" cy="2096135"/>
          </a:xfrm>
          <a:prstGeom prst="rect">
            <a:avLst/>
          </a:prstGeom>
          <a:noFill/>
          <a:ln w="9525">
            <a:noFill/>
            <a:miter lim="800000"/>
          </a:ln>
        </p:spPr>
        <p:txBody>
          <a:bodyPr wrap="square" lIns="62118" tIns="31058" rIns="62118" bIns="31058">
            <a:noAutofit/>
          </a:bodyPr>
          <a:p>
            <a:pPr indent="0" algn="l" fontAlgn="auto">
              <a:lnSpc>
                <a:spcPts val="2300"/>
              </a:lnSpc>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1.理解学前儿童全面发展教育的含义。</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a:p>
            <a:pPr indent="0" algn="l" fontAlgn="auto">
              <a:lnSpc>
                <a:spcPts val="2300"/>
              </a:lnSpc>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2.了解学前儿童全面发展教育的意义。</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a:p>
            <a:pPr indent="0" algn="l" fontAlgn="auto">
              <a:lnSpc>
                <a:spcPts val="2300"/>
              </a:lnSpc>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3.掌握学前儿童全面发展的实施途径及应注意的问题。</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a:p>
            <a:pPr indent="0" algn="l" fontAlgn="auto">
              <a:lnSpc>
                <a:spcPts val="2300"/>
              </a:lnSpc>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p:txBody>
      </p:sp>
      <p:sp>
        <p:nvSpPr>
          <p:cNvPr id="26" name="TextBox 32"/>
          <p:cNvSpPr txBox="1">
            <a:spLocks noChangeArrowheads="1"/>
          </p:cNvSpPr>
          <p:nvPr>
            <p:custDataLst>
              <p:tags r:id="rId7"/>
            </p:custDataLst>
          </p:nvPr>
        </p:nvSpPr>
        <p:spPr bwMode="auto">
          <a:xfrm>
            <a:off x="277495" y="1724025"/>
            <a:ext cx="2397125" cy="1830705"/>
          </a:xfrm>
          <a:prstGeom prst="rect">
            <a:avLst/>
          </a:prstGeom>
          <a:noFill/>
          <a:ln w="9525">
            <a:noFill/>
            <a:miter lim="800000"/>
          </a:ln>
        </p:spPr>
        <p:txBody>
          <a:bodyPr wrap="square" lIns="62118" tIns="31058" rIns="62118" bIns="31058">
            <a:spAutoFit/>
          </a:bodyPr>
          <a:p>
            <a:pPr marR="0" lvl="0" indent="0" algn="l" defTabSz="914400" rtl="0" fontAlgn="auto">
              <a:lnSpc>
                <a:spcPts val="2300"/>
              </a:lnSpc>
              <a:spcBef>
                <a:spcPts val="0"/>
              </a:spcBef>
              <a:spcAft>
                <a:spcPts val="0"/>
              </a:spcAft>
              <a:buClrTx/>
              <a:buSzTx/>
              <a:buFontTx/>
              <a:buNone/>
              <a:defRPr/>
            </a:pPr>
            <a:r>
              <a:rPr kumimoji="0" lang="en-US" altLang="zh-CN"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  </a:t>
            </a:r>
            <a:r>
              <a:rPr kumimoji="0" lang="zh-CN" altLang="en-US"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1.萌发对幼儿和学前教育基础知识的热爱之情，提高对幼儿教师职业的认同感，热爱学前教育工作。</a:t>
            </a:r>
            <a:endParaRPr kumimoji="0" lang="zh-CN" altLang="en-US"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endParaRPr>
          </a:p>
          <a:p>
            <a:pPr marR="0" lvl="0" indent="0" algn="l" defTabSz="914400" rtl="0" fontAlgn="auto">
              <a:lnSpc>
                <a:spcPts val="2300"/>
              </a:lnSpc>
              <a:spcBef>
                <a:spcPts val="0"/>
              </a:spcBef>
              <a:spcAft>
                <a:spcPts val="0"/>
              </a:spcAft>
              <a:buClrTx/>
              <a:buSzTx/>
              <a:buFontTx/>
              <a:buNone/>
              <a:defRPr/>
            </a:pPr>
            <a:r>
              <a:rPr kumimoji="0" lang="en-US" altLang="zh-CN"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  </a:t>
            </a:r>
            <a:r>
              <a:rPr kumimoji="0" lang="zh-CN" altLang="en-US"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2.乐于主动探索和研究学前教育相关的理论与实践。</a:t>
            </a:r>
            <a:endParaRPr kumimoji="0" lang="zh-CN" altLang="en-US"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endParaRPr>
          </a:p>
        </p:txBody>
      </p:sp>
      <p:sp>
        <p:nvSpPr>
          <p:cNvPr id="30" name="圆角矩形 29"/>
          <p:cNvSpPr/>
          <p:nvPr>
            <p:custDataLst>
              <p:tags r:id="rId8"/>
            </p:custDataLst>
          </p:nvPr>
        </p:nvSpPr>
        <p:spPr>
          <a:xfrm>
            <a:off x="3308306" y="972567"/>
            <a:ext cx="2401907" cy="413112"/>
          </a:xfrm>
          <a:prstGeom prst="roundRect">
            <a:avLst/>
          </a:prstGeom>
          <a:solidFill>
            <a:srgbClr val="1A5D5C"/>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1" name="圆角矩形 30"/>
          <p:cNvSpPr/>
          <p:nvPr>
            <p:custDataLst>
              <p:tags r:id="rId9"/>
            </p:custDataLst>
          </p:nvPr>
        </p:nvSpPr>
        <p:spPr>
          <a:xfrm>
            <a:off x="6398248" y="972567"/>
            <a:ext cx="2401907" cy="413112"/>
          </a:xfrm>
          <a:prstGeom prst="roundRect">
            <a:avLst/>
          </a:prstGeom>
          <a:solidFill>
            <a:srgbClr val="1A5D5C"/>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2" name="圆角矩形 31"/>
          <p:cNvSpPr/>
          <p:nvPr>
            <p:custDataLst>
              <p:tags r:id="rId10"/>
            </p:custDataLst>
          </p:nvPr>
        </p:nvSpPr>
        <p:spPr>
          <a:xfrm>
            <a:off x="272519" y="972567"/>
            <a:ext cx="2401907" cy="413112"/>
          </a:xfrm>
          <a:prstGeom prst="roundRect">
            <a:avLst/>
          </a:prstGeom>
          <a:solidFill>
            <a:srgbClr val="1A5D5C"/>
          </a:solidFill>
          <a:ln w="38100" cap="flat" cmpd="sng" algn="ctr">
            <a:noFill/>
            <a:prstDash val="solid"/>
            <a:round/>
            <a:headEnd type="none" w="med" len="med"/>
            <a:tailEnd type="none" w="med" len="med"/>
          </a:ln>
          <a:effectLst/>
        </p:spPr>
        <p:txBody>
          <a:bodyPr vert="horz" wrap="square" lIns="62118" tIns="31058" rIns="62118" bIns="31058" numCol="1" rtlCol="0"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3" name="矩形 32"/>
          <p:cNvSpPr>
            <a:spLocks noChangeArrowheads="1"/>
          </p:cNvSpPr>
          <p:nvPr>
            <p:custDataLst>
              <p:tags r:id="rId11"/>
            </p:custDataLst>
          </p:nvPr>
        </p:nvSpPr>
        <p:spPr bwMode="auto">
          <a:xfrm>
            <a:off x="321961" y="1004299"/>
            <a:ext cx="2157006" cy="368300"/>
          </a:xfrm>
          <a:prstGeom prst="rect">
            <a:avLst/>
          </a:prstGeom>
          <a:solidFill>
            <a:srgbClr val="1A5D5C"/>
          </a:solidFill>
          <a:ln>
            <a:noFill/>
          </a:ln>
          <a:scene3d>
            <a:camera prst="orthographicFront"/>
            <a:lightRig rig="threePt" dir="t"/>
          </a:scene3d>
          <a:sp3d/>
        </p:spPr>
        <p:txBody>
          <a:bodyPr wrap="square" lIns="62118" tIns="31058" rIns="62118" bIns="31058">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黑体" panose="02010609060101010101" charset="-122"/>
                <a:ea typeface="黑体" panose="02010609060101010101" charset="-122"/>
                <a:cs typeface="+mn-cs"/>
              </a:rPr>
              <a:t>素质目标</a:t>
            </a:r>
            <a:endParaRPr kumimoji="0" lang="zh-CN" altLang="en-US" sz="2000" b="1" i="0" u="none" strike="noStrike" kern="1200" cap="none" spc="0" normalizeH="0" baseline="0" noProof="0" dirty="0">
              <a:ln>
                <a:noFill/>
              </a:ln>
              <a:solidFill>
                <a:prstClr val="white"/>
              </a:solidFill>
              <a:effectLst/>
              <a:uLnTx/>
              <a:uFillTx/>
              <a:latin typeface="黑体" panose="02010609060101010101" charset="-122"/>
              <a:ea typeface="黑体" panose="02010609060101010101" charset="-122"/>
              <a:cs typeface="+mn-cs"/>
            </a:endParaRPr>
          </a:p>
        </p:txBody>
      </p:sp>
      <p:sp>
        <p:nvSpPr>
          <p:cNvPr id="34" name="矩形 33"/>
          <p:cNvSpPr>
            <a:spLocks noChangeArrowheads="1"/>
          </p:cNvSpPr>
          <p:nvPr>
            <p:custDataLst>
              <p:tags r:id="rId12"/>
            </p:custDataLst>
          </p:nvPr>
        </p:nvSpPr>
        <p:spPr bwMode="auto">
          <a:xfrm>
            <a:off x="6534633" y="1004299"/>
            <a:ext cx="2157006" cy="368300"/>
          </a:xfrm>
          <a:prstGeom prst="rect">
            <a:avLst/>
          </a:prstGeom>
          <a:noFill/>
          <a:ln>
            <a:noFill/>
          </a:ln>
          <a:scene3d>
            <a:camera prst="orthographicFront"/>
            <a:lightRig rig="threePt" dir="t"/>
          </a:scene3d>
          <a:sp3d/>
        </p:spPr>
        <p:txBody>
          <a:bodyPr wrap="square" lIns="62118" tIns="31058" rIns="62118" bIns="31058">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能力目标</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5" name="矩形 34"/>
          <p:cNvSpPr>
            <a:spLocks noChangeArrowheads="1"/>
          </p:cNvSpPr>
          <p:nvPr>
            <p:custDataLst>
              <p:tags r:id="rId13"/>
            </p:custDataLst>
          </p:nvPr>
        </p:nvSpPr>
        <p:spPr bwMode="auto">
          <a:xfrm>
            <a:off x="3444692" y="1004299"/>
            <a:ext cx="2157006" cy="368300"/>
          </a:xfrm>
          <a:prstGeom prst="rect">
            <a:avLst/>
          </a:prstGeom>
          <a:noFill/>
          <a:ln>
            <a:noFill/>
          </a:ln>
          <a:scene3d>
            <a:camera prst="orthographicFront"/>
            <a:lightRig rig="threePt" dir="t"/>
          </a:scene3d>
          <a:sp3d/>
        </p:spPr>
        <p:txBody>
          <a:bodyPr wrap="square" lIns="62118" tIns="31058" rIns="62118" bIns="31058">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知识目标</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4000"/>
                                  </p:iterate>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709"/>
                            </p:stCondLst>
                            <p:childTnLst>
                              <p:par>
                                <p:cTn id="9" presetID="37"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anim calcmode="lin" valueType="num">
                                      <p:cBhvr>
                                        <p:cTn id="12" dur="500" fill="hold"/>
                                        <p:tgtEl>
                                          <p:spTgt spid="32"/>
                                        </p:tgtEl>
                                        <p:attrNameLst>
                                          <p:attrName>ppt_x</p:attrName>
                                        </p:attrNameLst>
                                      </p:cBhvr>
                                      <p:tavLst>
                                        <p:tav tm="0">
                                          <p:val>
                                            <p:strVal val="#ppt_x"/>
                                          </p:val>
                                        </p:tav>
                                        <p:tav tm="100000">
                                          <p:val>
                                            <p:strVal val="#ppt_x"/>
                                          </p:val>
                                        </p:tav>
                                      </p:tavLst>
                                    </p:anim>
                                    <p:anim calcmode="lin" valueType="num">
                                      <p:cBhvr>
                                        <p:cTn id="13" dur="450" decel="100000" fill="hold"/>
                                        <p:tgtEl>
                                          <p:spTgt spid="32"/>
                                        </p:tgtEl>
                                        <p:attrNameLst>
                                          <p:attrName>ppt_y</p:attrName>
                                        </p:attrNameLst>
                                      </p:cBhvr>
                                      <p:tavLst>
                                        <p:tav tm="0">
                                          <p:val>
                                            <p:strVal val="#ppt_y+1"/>
                                          </p:val>
                                        </p:tav>
                                        <p:tav tm="100000">
                                          <p:val>
                                            <p:strVal val="#ppt_y-.03"/>
                                          </p:val>
                                        </p:tav>
                                      </p:tavLst>
                                    </p:anim>
                                    <p:anim calcmode="lin" valueType="num">
                                      <p:cBhvr>
                                        <p:cTn id="14"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anim calcmode="lin" valueType="num">
                                      <p:cBhvr>
                                        <p:cTn id="18" dur="500" fill="hold"/>
                                        <p:tgtEl>
                                          <p:spTgt spid="30"/>
                                        </p:tgtEl>
                                        <p:attrNameLst>
                                          <p:attrName>ppt_x</p:attrName>
                                        </p:attrNameLst>
                                      </p:cBhvr>
                                      <p:tavLst>
                                        <p:tav tm="0">
                                          <p:val>
                                            <p:strVal val="#ppt_x"/>
                                          </p:val>
                                        </p:tav>
                                        <p:tav tm="100000">
                                          <p:val>
                                            <p:strVal val="#ppt_x"/>
                                          </p:val>
                                        </p:tav>
                                      </p:tavLst>
                                    </p:anim>
                                    <p:anim calcmode="lin" valueType="num">
                                      <p:cBhvr>
                                        <p:cTn id="19" dur="450" decel="100000" fill="hold"/>
                                        <p:tgtEl>
                                          <p:spTgt spid="30"/>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anim calcmode="lin" valueType="num">
                                      <p:cBhvr>
                                        <p:cTn id="24" dur="500" fill="hold"/>
                                        <p:tgtEl>
                                          <p:spTgt spid="31"/>
                                        </p:tgtEl>
                                        <p:attrNameLst>
                                          <p:attrName>ppt_x</p:attrName>
                                        </p:attrNameLst>
                                      </p:cBhvr>
                                      <p:tavLst>
                                        <p:tav tm="0">
                                          <p:val>
                                            <p:strVal val="#ppt_x"/>
                                          </p:val>
                                        </p:tav>
                                        <p:tav tm="100000">
                                          <p:val>
                                            <p:strVal val="#ppt_x"/>
                                          </p:val>
                                        </p:tav>
                                      </p:tavLst>
                                    </p:anim>
                                    <p:anim calcmode="lin" valueType="num">
                                      <p:cBhvr>
                                        <p:cTn id="25" dur="450" decel="100000" fill="hold"/>
                                        <p:tgtEl>
                                          <p:spTgt spid="31"/>
                                        </p:tgtEl>
                                        <p:attrNameLst>
                                          <p:attrName>ppt_y</p:attrName>
                                        </p:attrNameLst>
                                      </p:cBhvr>
                                      <p:tavLst>
                                        <p:tav tm="0">
                                          <p:val>
                                            <p:strVal val="#ppt_y+1"/>
                                          </p:val>
                                        </p:tav>
                                        <p:tav tm="100000">
                                          <p:val>
                                            <p:strVal val="#ppt_y-.03"/>
                                          </p:val>
                                        </p:tav>
                                      </p:tavLst>
                                    </p:anim>
                                    <p:anim calcmode="lin" valueType="num">
                                      <p:cBhvr>
                                        <p:cTn id="26"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27" fill="hold">
                            <p:stCondLst>
                              <p:cond delay="1209"/>
                            </p:stCondLst>
                            <p:childTnLst>
                              <p:par>
                                <p:cTn id="28" presetID="12" presetClass="entr" presetSubtype="4"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slide(fromBottom)">
                                      <p:cBhvr>
                                        <p:cTn id="30" dur="500"/>
                                        <p:tgtEl>
                                          <p:spTgt spid="33"/>
                                        </p:tgtEl>
                                      </p:cBhvr>
                                    </p:animEffect>
                                  </p:childTnLst>
                                </p:cTn>
                              </p:par>
                            </p:childTnLst>
                          </p:cTn>
                        </p:par>
                        <p:par>
                          <p:cTn id="31" fill="hold">
                            <p:stCondLst>
                              <p:cond delay="1709"/>
                            </p:stCondLst>
                            <p:childTnLst>
                              <p:par>
                                <p:cTn id="32" presetID="12" presetClass="entr" presetSubtype="4"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slide(fromBottom)">
                                      <p:cBhvr>
                                        <p:cTn id="34" dur="500"/>
                                        <p:tgtEl>
                                          <p:spTgt spid="35"/>
                                        </p:tgtEl>
                                      </p:cBhvr>
                                    </p:animEffect>
                                  </p:childTnLst>
                                </p:cTn>
                              </p:par>
                            </p:childTnLst>
                          </p:cTn>
                        </p:par>
                        <p:par>
                          <p:cTn id="35" fill="hold">
                            <p:stCondLst>
                              <p:cond delay="2209"/>
                            </p:stCondLst>
                            <p:childTnLst>
                              <p:par>
                                <p:cTn id="36" presetID="12" presetClass="entr" presetSubtype="4"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slide(fromBottom)">
                                      <p:cBhvr>
                                        <p:cTn id="38" dur="500"/>
                                        <p:tgtEl>
                                          <p:spTgt spid="34"/>
                                        </p:tgtEl>
                                      </p:cBhvr>
                                    </p:animEffect>
                                  </p:childTnLst>
                                </p:cTn>
                              </p:par>
                            </p:childTnLst>
                          </p:cTn>
                        </p:par>
                        <p:par>
                          <p:cTn id="39" fill="hold">
                            <p:stCondLst>
                              <p:cond delay="2709"/>
                            </p:stCondLst>
                            <p:childTnLst>
                              <p:par>
                                <p:cTn id="40" presetID="12" presetClass="entr" presetSubtype="1" fill="hold" grpId="0" nodeType="after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slide(fromTop)">
                                      <p:cBhvr>
                                        <p:cTn id="42" dur="500"/>
                                        <p:tgtEl>
                                          <p:spTgt spid="2"/>
                                        </p:tgtEl>
                                      </p:cBhvr>
                                    </p:animEffect>
                                  </p:childTnLst>
                                </p:cTn>
                              </p:par>
                            </p:childTnLst>
                          </p:cTn>
                        </p:par>
                        <p:par>
                          <p:cTn id="43" fill="hold">
                            <p:stCondLst>
                              <p:cond delay="3209"/>
                            </p:stCondLst>
                            <p:childTnLst>
                              <p:par>
                                <p:cTn id="44" presetID="12" presetClass="entr" presetSubtype="1"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slide(fromTop)">
                                      <p:cBhvr>
                                        <p:cTn id="46" dur="500"/>
                                        <p:tgtEl>
                                          <p:spTgt spid="24"/>
                                        </p:tgtEl>
                                      </p:cBhvr>
                                    </p:animEffect>
                                  </p:childTnLst>
                                </p:cTn>
                              </p:par>
                            </p:childTnLst>
                          </p:cTn>
                        </p:par>
                        <p:par>
                          <p:cTn id="47" fill="hold">
                            <p:stCondLst>
                              <p:cond delay="3709"/>
                            </p:stCondLst>
                            <p:childTnLst>
                              <p:par>
                                <p:cTn id="48" presetID="12" presetClass="entr" presetSubtype="1" fill="hold" grpId="0" nodeType="after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slide(fromTop)">
                                      <p:cBhvr>
                                        <p:cTn id="50" dur="500"/>
                                        <p:tgtEl>
                                          <p:spTgt spid="3"/>
                                        </p:tgtEl>
                                      </p:cBhvr>
                                    </p:animEffect>
                                  </p:childTnLst>
                                </p:cTn>
                              </p:par>
                            </p:childTnLst>
                          </p:cTn>
                        </p:par>
                        <p:par>
                          <p:cTn id="51" fill="hold">
                            <p:stCondLst>
                              <p:cond delay="4209"/>
                            </p:stCondLst>
                            <p:childTnLst>
                              <p:par>
                                <p:cTn id="52" presetID="49" presetClass="entr" presetSubtype="0" decel="100000" fill="hold" grpId="0" nodeType="after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fltVal val="0"/>
                                          </p:val>
                                        </p:tav>
                                        <p:tav tm="100000">
                                          <p:val>
                                            <p:strVal val="#ppt_h"/>
                                          </p:val>
                                        </p:tav>
                                      </p:tavLst>
                                    </p:anim>
                                    <p:anim calcmode="lin" valueType="num">
                                      <p:cBhvr>
                                        <p:cTn id="56" dur="500" fill="hold"/>
                                        <p:tgtEl>
                                          <p:spTgt spid="26"/>
                                        </p:tgtEl>
                                        <p:attrNameLst>
                                          <p:attrName>style.rotation</p:attrName>
                                        </p:attrNameLst>
                                      </p:cBhvr>
                                      <p:tavLst>
                                        <p:tav tm="0">
                                          <p:val>
                                            <p:fltVal val="360"/>
                                          </p:val>
                                        </p:tav>
                                        <p:tav tm="100000">
                                          <p:val>
                                            <p:fltVal val="0"/>
                                          </p:val>
                                        </p:tav>
                                      </p:tavLst>
                                    </p:anim>
                                    <p:animEffect transition="in" filter="fade">
                                      <p:cBhvr>
                                        <p:cTn id="57" dur="500"/>
                                        <p:tgtEl>
                                          <p:spTgt spid="26"/>
                                        </p:tgtEl>
                                      </p:cBhvr>
                                    </p:animEffect>
                                  </p:childTnLst>
                                </p:cTn>
                              </p:par>
                            </p:childTnLst>
                          </p:cTn>
                        </p:par>
                        <p:par>
                          <p:cTn id="58" fill="hold">
                            <p:stCondLst>
                              <p:cond delay="4709"/>
                            </p:stCondLst>
                            <p:childTnLst>
                              <p:par>
                                <p:cTn id="59" presetID="49" presetClass="entr" presetSubtype="0" decel="100000"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 calcmode="lin" valueType="num">
                                      <p:cBhvr>
                                        <p:cTn id="63" dur="500" fill="hold"/>
                                        <p:tgtEl>
                                          <p:spTgt spid="25"/>
                                        </p:tgtEl>
                                        <p:attrNameLst>
                                          <p:attrName>style.rotation</p:attrName>
                                        </p:attrNameLst>
                                      </p:cBhvr>
                                      <p:tavLst>
                                        <p:tav tm="0">
                                          <p:val>
                                            <p:fltVal val="360"/>
                                          </p:val>
                                        </p:tav>
                                        <p:tav tm="100000">
                                          <p:val>
                                            <p:fltVal val="0"/>
                                          </p:val>
                                        </p:tav>
                                      </p:tavLst>
                                    </p:anim>
                                    <p:animEffect transition="in" filter="fade">
                                      <p:cBhvr>
                                        <p:cTn id="64" dur="500"/>
                                        <p:tgtEl>
                                          <p:spTgt spid="25"/>
                                        </p:tgtEl>
                                      </p:cBhvr>
                                    </p:animEffect>
                                  </p:childTnLst>
                                </p:cTn>
                              </p:par>
                            </p:childTnLst>
                          </p:cTn>
                        </p:par>
                        <p:par>
                          <p:cTn id="65" fill="hold">
                            <p:stCondLst>
                              <p:cond delay="5209"/>
                            </p:stCondLst>
                            <p:childTnLst>
                              <p:par>
                                <p:cTn id="66" presetID="49" presetClass="entr" presetSubtype="0" decel="100000" fill="hold" grpId="0" nodeType="after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p:cTn id="68" dur="500" fill="hold"/>
                                        <p:tgtEl>
                                          <p:spTgt spid="23"/>
                                        </p:tgtEl>
                                        <p:attrNameLst>
                                          <p:attrName>ppt_w</p:attrName>
                                        </p:attrNameLst>
                                      </p:cBhvr>
                                      <p:tavLst>
                                        <p:tav tm="0">
                                          <p:val>
                                            <p:fltVal val="0"/>
                                          </p:val>
                                        </p:tav>
                                        <p:tav tm="100000">
                                          <p:val>
                                            <p:strVal val="#ppt_w"/>
                                          </p:val>
                                        </p:tav>
                                      </p:tavLst>
                                    </p:anim>
                                    <p:anim calcmode="lin" valueType="num">
                                      <p:cBhvr>
                                        <p:cTn id="69" dur="500" fill="hold"/>
                                        <p:tgtEl>
                                          <p:spTgt spid="23"/>
                                        </p:tgtEl>
                                        <p:attrNameLst>
                                          <p:attrName>ppt_h</p:attrName>
                                        </p:attrNameLst>
                                      </p:cBhvr>
                                      <p:tavLst>
                                        <p:tav tm="0">
                                          <p:val>
                                            <p:fltVal val="0"/>
                                          </p:val>
                                        </p:tav>
                                        <p:tav tm="100000">
                                          <p:val>
                                            <p:strVal val="#ppt_h"/>
                                          </p:val>
                                        </p:tav>
                                      </p:tavLst>
                                    </p:anim>
                                    <p:anim calcmode="lin" valueType="num">
                                      <p:cBhvr>
                                        <p:cTn id="70" dur="500" fill="hold"/>
                                        <p:tgtEl>
                                          <p:spTgt spid="23"/>
                                        </p:tgtEl>
                                        <p:attrNameLst>
                                          <p:attrName>style.rotation</p:attrName>
                                        </p:attrNameLst>
                                      </p:cBhvr>
                                      <p:tavLst>
                                        <p:tav tm="0">
                                          <p:val>
                                            <p:fltVal val="360"/>
                                          </p:val>
                                        </p:tav>
                                        <p:tav tm="100000">
                                          <p:val>
                                            <p:fltVal val="0"/>
                                          </p:val>
                                        </p:tav>
                                      </p:tavLst>
                                    </p:anim>
                                    <p:animEffect transition="in" filter="fade">
                                      <p:cBhvr>
                                        <p:cTn id="7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bldLvl="0" animBg="1"/>
      <p:bldP spid="3" grpId="0" bldLvl="0" animBg="1"/>
      <p:bldP spid="23" grpId="0"/>
      <p:bldP spid="24" grpId="0" bldLvl="0" animBg="1"/>
      <p:bldP spid="25" grpId="0"/>
      <p:bldP spid="26" grpId="0"/>
      <p:bldP spid="30" grpId="0" bldLvl="0" animBg="1"/>
      <p:bldP spid="31" grpId="0" bldLvl="0" animBg="1"/>
      <p:bldP spid="32" grpId="0" bldLvl="0" animBg="1"/>
      <p:bldP spid="33" grpId="0" bldLvl="0" animBg="1"/>
      <p:bldP spid="34" grpId="0"/>
      <p:bldP spid="35"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grpSp>
        <p:nvGrpSpPr>
          <p:cNvPr id="37" name="组合 36"/>
          <p:cNvGrpSpPr/>
          <p:nvPr>
            <p:custDataLst>
              <p:tags r:id="rId2"/>
            </p:custDataLst>
          </p:nvPr>
        </p:nvGrpSpPr>
        <p:grpSpPr>
          <a:xfrm>
            <a:off x="311049" y="1448245"/>
            <a:ext cx="1501663" cy="671415"/>
            <a:chOff x="465719" y="1295954"/>
            <a:chExt cx="1658494" cy="740511"/>
          </a:xfrm>
        </p:grpSpPr>
        <p:sp>
          <p:nvSpPr>
            <p:cNvPr id="38" name="Freeform 1"/>
            <p:cNvSpPr>
              <a:spLocks noChangeArrowheads="1"/>
            </p:cNvSpPr>
            <p:nvPr>
              <p:custDataLst>
                <p:tags r:id="rId3"/>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4"/>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5"/>
            </p:custDataLst>
          </p:nvPr>
        </p:nvSpPr>
        <p:spPr>
          <a:xfrm>
            <a:off x="1962785" y="1701165"/>
            <a:ext cx="6807835" cy="372110"/>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6"/>
            </p:custDataLst>
          </p:nvPr>
        </p:nvSpPr>
        <p:spPr>
          <a:xfrm>
            <a:off x="1867535" y="747395"/>
            <a:ext cx="6276975" cy="358140"/>
          </a:xfrm>
          <a:prstGeom prst="rect">
            <a:avLst/>
          </a:prstGeom>
          <a:noFill/>
        </p:spPr>
        <p:txBody>
          <a:bodyPr wrap="square" lIns="51764" tIns="25882" rIns="51764" bIns="25882" rtlCol="0">
            <a:spAutoFit/>
          </a:bodyPr>
          <a:p>
            <a:pPr marR="0" algn="l" defTabSz="914400" fontAlgn="auto">
              <a:lnSpc>
                <a:spcPct val="100000"/>
              </a:lnSpc>
              <a:spcBef>
                <a:spcPts val="0"/>
              </a:spcBef>
              <a:spcAft>
                <a:spcPts val="0"/>
              </a:spcAft>
              <a:buClrTx/>
              <a:buSzTx/>
              <a:buFontTx/>
              <a:buNone/>
              <a:defRPr/>
            </a:pP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a:t>
            </a: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四）引导幼儿学习周围生活中初步的知识和概念</a:t>
            </a:r>
            <a:endPar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7"/>
            </p:custDataLst>
          </p:nvPr>
        </p:nvGrpSpPr>
        <p:grpSpPr>
          <a:xfrm>
            <a:off x="311049" y="2592690"/>
            <a:ext cx="1501663" cy="702856"/>
            <a:chOff x="1372486" y="3793072"/>
            <a:chExt cx="6146978" cy="2804667"/>
          </a:xfrm>
        </p:grpSpPr>
        <p:sp>
          <p:nvSpPr>
            <p:cNvPr id="50" name="Freeform 1"/>
            <p:cNvSpPr>
              <a:spLocks noChangeArrowheads="1"/>
            </p:cNvSpPr>
            <p:nvPr>
              <p:custDataLst>
                <p:tags r:id="rId8"/>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9"/>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0"/>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1"/>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2"/>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3"/>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4"/>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5"/>
            </p:custDataLst>
          </p:nvPr>
        </p:nvSpPr>
        <p:spPr>
          <a:xfrm>
            <a:off x="1988185" y="1518285"/>
            <a:ext cx="6808470" cy="975995"/>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例如：认识自己和别人，知道自己的名字、年龄、性别等，知道自己和别人的关系；了解衣食住行等方面的知识；认识周围环境和成人的劳动；知道国家的名称，认识国旗、国徽，知道重要节日，知道我国是个多民族的国家等等。</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6"/>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custDataLst>
              <p:tags r:id="rId17"/>
            </p:custDataLst>
          </p:nvPr>
        </p:nvSpPr>
        <p:spPr>
          <a:xfrm>
            <a:off x="2098040" y="1202055"/>
            <a:ext cx="5080000" cy="337185"/>
          </a:xfrm>
          <a:prstGeom prst="rect">
            <a:avLst/>
          </a:prstGeom>
        </p:spPr>
        <p:txBody>
          <a:bodyPr>
            <a:spAutoFit/>
          </a:bodyPr>
          <a:p>
            <a:pPr marL="0" algn="l" defTabSz="914400">
              <a:lnSpc>
                <a:spcPct val="100000"/>
              </a:lnSpc>
              <a:spcBef>
                <a:spcPts val="0"/>
              </a:spcBef>
              <a:spcAft>
                <a:spcPts val="0"/>
              </a:spcAft>
              <a:buClrTx/>
              <a:buSzTx/>
              <a:buFontTx/>
              <a:defRPr/>
            </a:pP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rPr>
              <a:t>1.有关社会生活的常识</a:t>
            </a:r>
            <a:endPar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18"/>
            </p:custDataLst>
          </p:nvPr>
        </p:nvSpPr>
        <p:spPr>
          <a:xfrm>
            <a:off x="2164080" y="2471420"/>
            <a:ext cx="5080000" cy="337185"/>
          </a:xfrm>
          <a:prstGeom prst="rect">
            <a:avLst/>
          </a:prstGeom>
        </p:spPr>
        <p:txBody>
          <a:bodyPr>
            <a:spAutoFit/>
          </a:bodyPr>
          <a:p>
            <a:pPr marL="0" algn="l" defTabSz="914400">
              <a:lnSpc>
                <a:spcPct val="100000"/>
              </a:lnSpc>
              <a:spcBef>
                <a:spcPts val="0"/>
              </a:spcBef>
              <a:spcAft>
                <a:spcPts val="0"/>
              </a:spcAft>
              <a:buClrTx/>
              <a:buSzTx/>
              <a:buFontTx/>
              <a:defRPr/>
            </a:pP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rPr>
              <a:t>2.</a:t>
            </a: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rPr>
              <a:t>有关自然界的常识</a:t>
            </a:r>
            <a:endPar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8" name="文本框 7"/>
          <p:cNvSpPr txBox="1"/>
          <p:nvPr>
            <p:custDataLst>
              <p:tags r:id="rId19"/>
            </p:custDataLst>
          </p:nvPr>
        </p:nvSpPr>
        <p:spPr>
          <a:xfrm>
            <a:off x="2018030" y="2757170"/>
            <a:ext cx="6808470" cy="975995"/>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例如：了解天气和季节的变化；认识常见的动物、植物；了解安全卫生常识；认识交通工具及常用的交通规则；认识水的三态变化、物体的沉浮以及声、光、磁性等物理现象等。</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
        <p:nvSpPr>
          <p:cNvPr id="9" name="文本框 8"/>
          <p:cNvSpPr txBox="1"/>
          <p:nvPr>
            <p:custDataLst>
              <p:tags r:id="rId20"/>
            </p:custDataLst>
          </p:nvPr>
        </p:nvSpPr>
        <p:spPr>
          <a:xfrm>
            <a:off x="2204720" y="3730625"/>
            <a:ext cx="5080000" cy="337185"/>
          </a:xfrm>
          <a:prstGeom prst="rect">
            <a:avLst/>
          </a:prstGeom>
        </p:spPr>
        <p:txBody>
          <a:bodyPr>
            <a:spAutoFit/>
          </a:bodyPr>
          <a:p>
            <a:pPr marL="0" algn="l" defTabSz="914400">
              <a:lnSpc>
                <a:spcPct val="100000"/>
              </a:lnSpc>
              <a:spcBef>
                <a:spcPts val="0"/>
              </a:spcBef>
              <a:spcAft>
                <a:spcPts val="0"/>
              </a:spcAft>
              <a:buClrTx/>
              <a:buSzTx/>
              <a:buFontTx/>
              <a:defRPr/>
            </a:pP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rPr>
              <a:t>3.</a:t>
            </a: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rPr>
              <a:t>有关数的初步知识</a:t>
            </a:r>
            <a:endPar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0" name="文本框 9"/>
          <p:cNvSpPr txBox="1"/>
          <p:nvPr>
            <p:custDataLst>
              <p:tags r:id="rId21"/>
            </p:custDataLst>
          </p:nvPr>
        </p:nvSpPr>
        <p:spPr>
          <a:xfrm>
            <a:off x="2195830" y="4036695"/>
            <a:ext cx="6808470" cy="681355"/>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例如：认识和比较物体的大小、多少、长短、高低、宽窄、轻重等；认识几何形体、时间、空间；认识</a:t>
            </a:r>
            <a:r>
              <a:rPr lang="en-US" altLang="zh-CN" sz="1400" noProof="0" dirty="0">
                <a:solidFill>
                  <a:prstClr val="black">
                    <a:lumMod val="95000"/>
                    <a:lumOff val="5000"/>
                  </a:prstClr>
                </a:solidFill>
                <a:latin typeface="黑体" panose="02010609060101010101" charset="-122"/>
                <a:ea typeface="黑体" panose="02010609060101010101" charset="-122"/>
              </a:rPr>
              <a:t>10</a:t>
            </a:r>
            <a:r>
              <a:rPr lang="zh-CN" altLang="en-US" sz="1400" noProof="0" dirty="0">
                <a:solidFill>
                  <a:prstClr val="black">
                    <a:lumMod val="95000"/>
                    <a:lumOff val="5000"/>
                  </a:prstClr>
                </a:solidFill>
                <a:latin typeface="黑体" panose="02010609060101010101" charset="-122"/>
                <a:ea typeface="黑体" panose="02010609060101010101" charset="-122"/>
              </a:rPr>
              <a:t>以内的数等。</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grpSp>
        <p:nvGrpSpPr>
          <p:cNvPr id="11" name="组合 10"/>
          <p:cNvGrpSpPr/>
          <p:nvPr>
            <p:custDataLst>
              <p:tags r:id="rId22"/>
            </p:custDataLst>
          </p:nvPr>
        </p:nvGrpSpPr>
        <p:grpSpPr>
          <a:xfrm>
            <a:off x="407569" y="3793935"/>
            <a:ext cx="1501663" cy="671415"/>
            <a:chOff x="465719" y="1295954"/>
            <a:chExt cx="1658494" cy="740511"/>
          </a:xfrm>
        </p:grpSpPr>
        <p:sp>
          <p:nvSpPr>
            <p:cNvPr id="12" name="Freeform 1"/>
            <p:cNvSpPr>
              <a:spLocks noChangeArrowheads="1"/>
            </p:cNvSpPr>
            <p:nvPr>
              <p:custDataLst>
                <p:tags r:id="rId23"/>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 name="Freeform 41"/>
            <p:cNvSpPr>
              <a:spLocks noEditPoints="1"/>
            </p:cNvSpPr>
            <p:nvPr>
              <p:custDataLst>
                <p:tags r:id="rId24"/>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8" decel="10000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0-#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五边形 2"/>
          <p:cNvSpPr/>
          <p:nvPr>
            <p:custDataLst>
              <p:tags r:id="rId2"/>
            </p:custDataLst>
          </p:nvPr>
        </p:nvSpPr>
        <p:spPr>
          <a:xfrm flipH="1">
            <a:off x="464185" y="1582420"/>
            <a:ext cx="4271010" cy="38290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TextBox 159"/>
          <p:cNvSpPr txBox="1"/>
          <p:nvPr>
            <p:custDataLst>
              <p:tags r:id="rId3"/>
            </p:custDataLst>
          </p:nvPr>
        </p:nvSpPr>
        <p:spPr>
          <a:xfrm>
            <a:off x="621855" y="1663102"/>
            <a:ext cx="36760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创设适宜的学习环境，提供丰富的学习材料</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 name="Text Box 10"/>
          <p:cNvSpPr txBox="1">
            <a:spLocks noChangeArrowheads="1"/>
          </p:cNvSpPr>
          <p:nvPr>
            <p:custDataLst>
              <p:tags r:id="rId4"/>
            </p:custDataLst>
          </p:nvPr>
        </p:nvSpPr>
        <p:spPr bwMode="auto">
          <a:xfrm>
            <a:off x="535305" y="1910715"/>
            <a:ext cx="8079740" cy="708025"/>
          </a:xfrm>
          <a:prstGeom prst="rect">
            <a:avLst/>
          </a:prstGeom>
          <a:noFill/>
          <a:ln w="9525">
            <a:noFill/>
            <a:miter lim="800000"/>
          </a:ln>
        </p:spPr>
        <p:txBody>
          <a:bodyPr wrap="square" lIns="34290" tIns="17145" rIns="34290" bIns="17145">
            <a:noAutofit/>
          </a:bodyPr>
          <a:p>
            <a:pPr marR="0" lvl="0" indent="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幼儿智力的发展及其他方面的发展与环境有密切的关系。儿童的早期发展是身心一体的，缺乏活动和操作，儿童的动作发展水平就会低下，身体的发育会延迟，智力和其他心理能力的发展都会产生障碍。儿童在生活中如果能正常应用自己感官和动作来从事活动，其发展是身体和心智的各方面的和谐发展。</a:t>
            </a:r>
            <a:endPar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endParaRPr>
          </a:p>
        </p:txBody>
      </p:sp>
      <p:sp>
        <p:nvSpPr>
          <p:cNvPr id="8" name="文本框 7"/>
          <p:cNvSpPr txBox="1"/>
          <p:nvPr>
            <p:custDataLst>
              <p:tags r:id="rId5"/>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4</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6"/>
            </p:custDataLst>
          </p:nvPr>
        </p:nvSpPr>
        <p:spPr>
          <a:xfrm>
            <a:off x="454025" y="690880"/>
            <a:ext cx="5643245" cy="414655"/>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四、学前儿童</a:t>
            </a: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智育的</a:t>
            </a: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实施</a:t>
            </a:r>
            <a:endParaRPr lang="zh-CN" altLang="en-US" sz="2400" b="1" noProof="0" dirty="0">
              <a:solidFill>
                <a:srgbClr val="2272AB"/>
              </a:solidFill>
              <a:latin typeface="微软雅黑" panose="020B0503020204020204" pitchFamily="34" charset="-122"/>
              <a:ea typeface="微软雅黑" panose="020B0503020204020204" pitchFamily="34" charset="-122"/>
              <a:sym typeface="+mn-ea"/>
            </a:endParaRPr>
          </a:p>
        </p:txBody>
      </p:sp>
      <p:sp>
        <p:nvSpPr>
          <p:cNvPr id="19" name="五边形 18"/>
          <p:cNvSpPr/>
          <p:nvPr>
            <p:custDataLst>
              <p:tags r:id="rId7"/>
            </p:custDataLst>
          </p:nvPr>
        </p:nvSpPr>
        <p:spPr>
          <a:xfrm flipH="1">
            <a:off x="428625" y="2927350"/>
            <a:ext cx="4316095" cy="3829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159"/>
          <p:cNvSpPr txBox="1"/>
          <p:nvPr>
            <p:custDataLst>
              <p:tags r:id="rId8"/>
            </p:custDataLst>
          </p:nvPr>
        </p:nvSpPr>
        <p:spPr>
          <a:xfrm>
            <a:off x="568325" y="3007995"/>
            <a:ext cx="3853815" cy="222885"/>
          </a:xfrm>
          <a:prstGeom prst="rect">
            <a:avLst/>
          </a:prstGeom>
          <a:noFill/>
        </p:spPr>
        <p:txBody>
          <a:bodyPr wrap="none" lIns="68580" tIns="34290" rIns="68580" bIns="34290" rtlCol="0">
            <a:no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组织多样的实践活动，促进幼儿智力的发展</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 Box 10"/>
          <p:cNvSpPr txBox="1">
            <a:spLocks noChangeArrowheads="1"/>
          </p:cNvSpPr>
          <p:nvPr>
            <p:custDataLst>
              <p:tags r:id="rId9"/>
            </p:custDataLst>
          </p:nvPr>
        </p:nvSpPr>
        <p:spPr bwMode="auto">
          <a:xfrm>
            <a:off x="534035" y="3280410"/>
            <a:ext cx="8100060" cy="1059180"/>
          </a:xfrm>
          <a:prstGeom prst="rect">
            <a:avLst/>
          </a:prstGeom>
          <a:noFill/>
          <a:ln w="9525">
            <a:noFill/>
            <a:miter lim="800000"/>
          </a:ln>
        </p:spPr>
        <p:txBody>
          <a:bodyPr wrap="square" lIns="34290" tIns="17145" rIns="34290" bIns="17145">
            <a:noAutofit/>
          </a:bodyPr>
          <a:p>
            <a:pPr marR="0" lvl="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rPr>
              <a:t>幼儿是在各种实践活动中主动学习、获得发展的，因此，幼儿园应将各种具体操作和实践活动作为实施幼儿智育的主要途径。根据幼儿的年龄特点，引导他们从事不同水平的游戏和操作活动，让他们在解决问题的实际操作和体验中丰富感性经验、更新认知结构、发展思维能力。</a:t>
            </a:r>
            <a:endPar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endParaRPr>
          </a:p>
        </p:txBody>
      </p:sp>
      <p:sp>
        <p:nvSpPr>
          <p:cNvPr id="2" name="文本框 1"/>
          <p:cNvSpPr txBox="1"/>
          <p:nvPr/>
        </p:nvSpPr>
        <p:spPr>
          <a:xfrm>
            <a:off x="548005" y="1170940"/>
            <a:ext cx="5080000" cy="373380"/>
          </a:xfrm>
          <a:prstGeom prst="rect">
            <a:avLst/>
          </a:prstGeom>
        </p:spPr>
        <p:txBody>
          <a:bodyPr>
            <a:spAutoFit/>
          </a:bodyPr>
          <a:p>
            <a:pPr marL="0" indent="304800" algn="just" defTabSz="266700">
              <a:lnSpc>
                <a:spcPts val="2200"/>
              </a:lnSpc>
              <a:spcBef>
                <a:spcPct val="0"/>
              </a:spcBef>
              <a:spcAft>
                <a:spcPct val="0"/>
              </a:spcAft>
            </a:pP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rPr>
              <a:t>（一）学前儿童智育的实施途径</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500"/>
                                        <p:tgtEl>
                                          <p:spTgt spid="3"/>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500"/>
                                        <p:tgtEl>
                                          <p:spTgt spid="19"/>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500"/>
                                        <p:tgtEl>
                                          <p:spTgt spid="20"/>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7" grpId="0"/>
      <p:bldP spid="28" grpId="0"/>
      <p:bldP spid="19" grpId="0" bldLvl="0" animBg="1"/>
      <p:bldP spid="20" grpId="0"/>
      <p:bldP spid="23"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五边形 2"/>
          <p:cNvSpPr/>
          <p:nvPr>
            <p:custDataLst>
              <p:tags r:id="rId2"/>
            </p:custDataLst>
          </p:nvPr>
        </p:nvSpPr>
        <p:spPr>
          <a:xfrm flipH="1">
            <a:off x="469265" y="1000760"/>
            <a:ext cx="4271010" cy="38290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TextBox 159"/>
          <p:cNvSpPr txBox="1"/>
          <p:nvPr>
            <p:custDataLst>
              <p:tags r:id="rId3"/>
            </p:custDataLst>
          </p:nvPr>
        </p:nvSpPr>
        <p:spPr>
          <a:xfrm>
            <a:off x="657415" y="1025562"/>
            <a:ext cx="36760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3.</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充分利用日常生活活动引导幼儿学习与思考</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 name="Text Box 10"/>
          <p:cNvSpPr txBox="1">
            <a:spLocks noChangeArrowheads="1"/>
          </p:cNvSpPr>
          <p:nvPr>
            <p:custDataLst>
              <p:tags r:id="rId4"/>
            </p:custDataLst>
          </p:nvPr>
        </p:nvSpPr>
        <p:spPr bwMode="auto">
          <a:xfrm>
            <a:off x="540385" y="1477010"/>
            <a:ext cx="8079740" cy="708025"/>
          </a:xfrm>
          <a:prstGeom prst="rect">
            <a:avLst/>
          </a:prstGeom>
          <a:noFill/>
          <a:ln w="9525">
            <a:noFill/>
            <a:miter lim="800000"/>
          </a:ln>
        </p:spPr>
        <p:txBody>
          <a:bodyPr wrap="square" lIns="34290" tIns="17145" rIns="34290" bIns="17145">
            <a:noAutofit/>
          </a:bodyPr>
          <a:p>
            <a:pPr marR="0" lvl="0" indent="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教师要将智育渗透在一日生活之中，引导幼儿在解决生活实际问题的操作活动中增进对周围环境的认识，发展思维能力，获得丰富的感性经验和直接知识，促进智力发展。</a:t>
            </a:r>
            <a:endPar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endParaRPr>
          </a:p>
        </p:txBody>
      </p:sp>
      <p:sp>
        <p:nvSpPr>
          <p:cNvPr id="8" name="文本框 7"/>
          <p:cNvSpPr txBox="1"/>
          <p:nvPr>
            <p:custDataLst>
              <p:tags r:id="rId5"/>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4</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五边形 18"/>
          <p:cNvSpPr/>
          <p:nvPr>
            <p:custDataLst>
              <p:tags r:id="rId6"/>
            </p:custDataLst>
          </p:nvPr>
        </p:nvSpPr>
        <p:spPr>
          <a:xfrm flipH="1">
            <a:off x="474345" y="2610485"/>
            <a:ext cx="4316095" cy="3829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159"/>
          <p:cNvSpPr txBox="1"/>
          <p:nvPr>
            <p:custDataLst>
              <p:tags r:id="rId7"/>
            </p:custDataLst>
          </p:nvPr>
        </p:nvSpPr>
        <p:spPr>
          <a:xfrm>
            <a:off x="751840" y="2635885"/>
            <a:ext cx="3853815" cy="222885"/>
          </a:xfrm>
          <a:prstGeom prst="rect">
            <a:avLst/>
          </a:prstGeom>
          <a:noFill/>
        </p:spPr>
        <p:txBody>
          <a:bodyPr wrap="none" lIns="68580" tIns="34290" rIns="68580" bIns="34290" rtlCol="0">
            <a:no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处理好智力与知识技能之间的关系</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 Box 10"/>
          <p:cNvSpPr txBox="1">
            <a:spLocks noChangeArrowheads="1"/>
          </p:cNvSpPr>
          <p:nvPr>
            <p:custDataLst>
              <p:tags r:id="rId8"/>
            </p:custDataLst>
          </p:nvPr>
        </p:nvSpPr>
        <p:spPr bwMode="auto">
          <a:xfrm>
            <a:off x="534035" y="3077210"/>
            <a:ext cx="8100060" cy="1262380"/>
          </a:xfrm>
          <a:prstGeom prst="rect">
            <a:avLst/>
          </a:prstGeom>
          <a:noFill/>
          <a:ln w="9525">
            <a:noFill/>
            <a:miter lim="800000"/>
          </a:ln>
        </p:spPr>
        <p:txBody>
          <a:bodyPr wrap="square" lIns="34290" tIns="17145" rIns="34290" bIns="17145">
            <a:noAutofit/>
          </a:bodyPr>
          <a:p>
            <a:pPr marR="0" lvl="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rPr>
              <a:t>知识与智力关系密切。知识是智力发展的基础，知识的贫乏与浅薄不利于智力的发展。智力是获得知识的必备条件。智力的高低决定着掌握知识的深度，以及运用知识的灵活程度。在智育过程中，必须认清知识和智力之间的关系，既要注意传授知识，又要重视发展智力，防止重知识、轻能力的倾向，将获得知识与发展智力有机统一起来。一味偏重知识的灌输，将不利于智力的发展。也就是说，幼儿智育要结合幼儿游戏和生活实际，让幼儿边玩边学，边用边学，才能学以致用。</a:t>
            </a:r>
            <a:endPar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endParaRPr>
          </a:p>
        </p:txBody>
      </p:sp>
      <p:sp>
        <p:nvSpPr>
          <p:cNvPr id="4" name="文本框 3"/>
          <p:cNvSpPr txBox="1"/>
          <p:nvPr/>
        </p:nvSpPr>
        <p:spPr>
          <a:xfrm>
            <a:off x="337185" y="2144395"/>
            <a:ext cx="5893435" cy="373380"/>
          </a:xfrm>
          <a:prstGeom prst="rect">
            <a:avLst/>
          </a:prstGeom>
          <a:noFill/>
        </p:spPr>
        <p:txBody>
          <a:bodyPr wrap="square" rtlCol="0" anchor="t">
            <a:spAutoFit/>
          </a:bodyPr>
          <a:p>
            <a:pPr marL="0" indent="304800" algn="l" defTabSz="266700">
              <a:lnSpc>
                <a:spcPts val="2200"/>
              </a:lnSpc>
              <a:spcBef>
                <a:spcPct val="0"/>
              </a:spcBef>
              <a:spcAft>
                <a:spcPct val="0"/>
              </a:spcAft>
            </a:pP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二）学前儿童智育的实施应注意的问题</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500"/>
                                        <p:tgtEl>
                                          <p:spTgt spid="3"/>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500"/>
                                        <p:tgtEl>
                                          <p:spTgt spid="19"/>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500"/>
                                        <p:tgtEl>
                                          <p:spTgt spid="20"/>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7" grpId="0"/>
      <p:bldP spid="28" grpId="0"/>
      <p:bldP spid="19" grpId="0" bldLvl="0" animBg="1"/>
      <p:bldP spid="20" grpId="0"/>
      <p:bldP spid="23"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五边形 2"/>
          <p:cNvSpPr/>
          <p:nvPr>
            <p:custDataLst>
              <p:tags r:id="rId2"/>
            </p:custDataLst>
          </p:nvPr>
        </p:nvSpPr>
        <p:spPr>
          <a:xfrm flipH="1">
            <a:off x="469265" y="1000760"/>
            <a:ext cx="4271010" cy="38290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TextBox 159"/>
          <p:cNvSpPr txBox="1"/>
          <p:nvPr>
            <p:custDataLst>
              <p:tags r:id="rId3"/>
            </p:custDataLst>
          </p:nvPr>
        </p:nvSpPr>
        <p:spPr>
          <a:xfrm>
            <a:off x="1368615" y="1025562"/>
            <a:ext cx="22536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重视幼儿学习品质的培养</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 name="Text Box 10"/>
          <p:cNvSpPr txBox="1">
            <a:spLocks noChangeArrowheads="1"/>
          </p:cNvSpPr>
          <p:nvPr>
            <p:custDataLst>
              <p:tags r:id="rId4"/>
            </p:custDataLst>
          </p:nvPr>
        </p:nvSpPr>
        <p:spPr bwMode="auto">
          <a:xfrm>
            <a:off x="540385" y="1477010"/>
            <a:ext cx="8079740" cy="708025"/>
          </a:xfrm>
          <a:prstGeom prst="rect">
            <a:avLst/>
          </a:prstGeom>
          <a:noFill/>
          <a:ln w="9525">
            <a:noFill/>
            <a:miter lim="800000"/>
          </a:ln>
        </p:spPr>
        <p:txBody>
          <a:bodyPr wrap="square" lIns="34290" tIns="17145" rIns="34290" bIns="17145">
            <a:noAutofit/>
          </a:bodyPr>
          <a:p>
            <a:pPr marR="0" lvl="0" indent="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提问是幼儿认识事物的特殊方式，是幼儿好奇心强、求知欲旺盛、思维发展的标志。幼儿的好奇心表明幼儿产生了认知冲突和新的认识需要，也反映了幼儿智力发展的水平与状况。对幼儿的各种好奇，不能轻视、敷衍，更不能粗暴地制止，或不予回答，要注重培养幼儿的学习品质。</a:t>
            </a:r>
            <a:endPar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endParaRPr>
          </a:p>
        </p:txBody>
      </p:sp>
      <p:sp>
        <p:nvSpPr>
          <p:cNvPr id="8" name="文本框 7"/>
          <p:cNvSpPr txBox="1"/>
          <p:nvPr>
            <p:custDataLst>
              <p:tags r:id="rId5"/>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4</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五边形 18"/>
          <p:cNvSpPr/>
          <p:nvPr>
            <p:custDataLst>
              <p:tags r:id="rId6"/>
            </p:custDataLst>
          </p:nvPr>
        </p:nvSpPr>
        <p:spPr>
          <a:xfrm flipH="1">
            <a:off x="474345" y="2610485"/>
            <a:ext cx="4316095" cy="3829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159"/>
          <p:cNvSpPr txBox="1"/>
          <p:nvPr>
            <p:custDataLst>
              <p:tags r:id="rId7"/>
            </p:custDataLst>
          </p:nvPr>
        </p:nvSpPr>
        <p:spPr>
          <a:xfrm>
            <a:off x="751840" y="2635885"/>
            <a:ext cx="3853815" cy="222885"/>
          </a:xfrm>
          <a:prstGeom prst="rect">
            <a:avLst/>
          </a:prstGeom>
          <a:noFill/>
        </p:spPr>
        <p:txBody>
          <a:bodyPr wrap="none" lIns="68580" tIns="34290" rIns="68580" bIns="34290" rtlCol="0">
            <a:no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3.</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注意幼儿知识的结构化</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 Box 10"/>
          <p:cNvSpPr txBox="1">
            <a:spLocks noChangeArrowheads="1"/>
          </p:cNvSpPr>
          <p:nvPr>
            <p:custDataLst>
              <p:tags r:id="rId8"/>
            </p:custDataLst>
          </p:nvPr>
        </p:nvSpPr>
        <p:spPr bwMode="auto">
          <a:xfrm>
            <a:off x="534035" y="3077210"/>
            <a:ext cx="8100060" cy="1262380"/>
          </a:xfrm>
          <a:prstGeom prst="rect">
            <a:avLst/>
          </a:prstGeom>
          <a:noFill/>
          <a:ln w="9525">
            <a:noFill/>
            <a:miter lim="800000"/>
          </a:ln>
        </p:spPr>
        <p:txBody>
          <a:bodyPr wrap="square" lIns="34290" tIns="17145" rIns="34290" bIns="17145">
            <a:noAutofit/>
          </a:bodyPr>
          <a:p>
            <a:pPr marR="0" lvl="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rPr>
              <a:t>幼儿在学习和操作活动中经常应用语言来表述自己的活动经验，对碰到的问题进行讨论和归纳，就可帮助幼儿提升感性经验，形成反映事物或现象之间的规律或联系的</a:t>
            </a:r>
            <a:r>
              <a:rPr kumimoji="0" lang="en-US" altLang="zh-CN"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rPr>
              <a:t>“</a:t>
            </a:r>
            <a:r>
              <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rPr>
              <a:t>结构</a:t>
            </a:r>
            <a:r>
              <a:rPr kumimoji="0" lang="en-US" altLang="zh-CN"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rPr>
              <a:t>”</a:t>
            </a:r>
            <a:r>
              <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rPr>
              <a:t>，因而实现智力的发展。为此，教师在教育中要重视引导幼儿通过语言来表述和归纳自己所获得的经验，帮助幼儿不断更新认知结构，提高其认识能力。</a:t>
            </a:r>
            <a:endPar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500"/>
                                        <p:tgtEl>
                                          <p:spTgt spid="3"/>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500"/>
                                        <p:tgtEl>
                                          <p:spTgt spid="19"/>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500"/>
                                        <p:tgtEl>
                                          <p:spTgt spid="20"/>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7" grpId="0"/>
      <p:bldP spid="28" grpId="0"/>
      <p:bldP spid="19" grpId="0" bldLvl="0" animBg="1"/>
      <p:bldP spid="20" grpId="0"/>
      <p:bldP spid="23"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3" name="矩形: 圆角 5"/>
          <p:cNvSpPr/>
          <p:nvPr>
            <p:custDataLst>
              <p:tags r:id="rId2"/>
            </p:custDataLst>
          </p:nvPr>
        </p:nvSpPr>
        <p:spPr>
          <a:xfrm>
            <a:off x="1403985" y="1126490"/>
            <a:ext cx="6223000" cy="2988310"/>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endParaRPr lang="zh-CN" altLang="en-US" sz="1800" dirty="0">
              <a:solidFill>
                <a:schemeClr val="tx1"/>
              </a:solidFill>
            </a:endParaRPr>
          </a:p>
        </p:txBody>
      </p:sp>
      <p:sp>
        <p:nvSpPr>
          <p:cNvPr id="100" name="文本框 99"/>
          <p:cNvSpPr txBox="1"/>
          <p:nvPr/>
        </p:nvSpPr>
        <p:spPr>
          <a:xfrm>
            <a:off x="1587500" y="1461135"/>
            <a:ext cx="5212080" cy="2089150"/>
          </a:xfrm>
          <a:prstGeom prst="rect">
            <a:avLst/>
          </a:prstGeom>
          <a:noFill/>
          <a:ln w="9525">
            <a:noFill/>
          </a:ln>
        </p:spPr>
        <p:txBody>
          <a:bodyPr>
            <a:noAutofit/>
          </a:bodyPr>
          <a:p>
            <a:pPr indent="0" algn="l" fontAlgn="auto">
              <a:lnSpc>
                <a:spcPct val="150000"/>
              </a:lnSpc>
            </a:pPr>
            <a:r>
              <a:rPr lang="zh-CN" altLang="en-US" sz="1600" b="1" noProof="0" dirty="0">
                <a:ln>
                  <a:noFill/>
                </a:ln>
                <a:effectLst/>
                <a:uLnTx/>
                <a:uFillTx/>
                <a:latin typeface="微软雅黑" panose="020B0503020204020204" pitchFamily="34" charset="-122"/>
                <a:ea typeface="微软雅黑" panose="020B0503020204020204" pitchFamily="34" charset="-122"/>
              </a:rPr>
              <a:t>一、名词解释</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a:t>
            </a:r>
            <a:r>
              <a:rPr lang="zh-CN" altLang="en-US" sz="1600" b="0" noProof="0" dirty="0">
                <a:ln>
                  <a:noFill/>
                </a:ln>
                <a:effectLst/>
                <a:uLnTx/>
                <a:uFillTx/>
                <a:latin typeface="黑体" panose="02010609060101010101" charset="-122"/>
                <a:ea typeface="黑体" panose="02010609060101010101" charset="-122"/>
              </a:rPr>
              <a:t>学前儿童智育</a:t>
            </a:r>
            <a:r>
              <a:rPr lang="en-US" altLang="zh-CN" sz="1600" b="0" noProof="0" dirty="0">
                <a:ln>
                  <a:noFill/>
                </a:ln>
                <a:effectLst/>
                <a:uLnTx/>
                <a:uFillTx/>
                <a:latin typeface="黑体" panose="02010609060101010101" charset="-122"/>
                <a:ea typeface="黑体" panose="02010609060101010101" charset="-122"/>
              </a:rPr>
              <a:t>   </a:t>
            </a:r>
            <a:endParaRPr lang="en-US" altLang="zh-CN"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zh-CN" altLang="en-US" sz="1600" b="1" noProof="0" dirty="0">
                <a:ln>
                  <a:noFill/>
                </a:ln>
                <a:effectLst/>
                <a:uLnTx/>
                <a:uFillTx/>
                <a:latin typeface="微软雅黑" panose="020B0503020204020204" pitchFamily="34" charset="-122"/>
                <a:ea typeface="微软雅黑" panose="020B0503020204020204" pitchFamily="34" charset="-122"/>
              </a:rPr>
              <a:t>二、简答题</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1.</a:t>
            </a:r>
            <a:r>
              <a:rPr lang="zh-CN" altLang="en-US" sz="1600" b="0" noProof="0" dirty="0">
                <a:ln>
                  <a:noFill/>
                </a:ln>
                <a:effectLst/>
                <a:uLnTx/>
                <a:uFillTx/>
                <a:latin typeface="黑体" panose="02010609060101010101" charset="-122"/>
                <a:ea typeface="黑体" panose="02010609060101010101" charset="-122"/>
              </a:rPr>
              <a:t>学前儿童智育的实施应注意的问题。</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2.</a:t>
            </a:r>
            <a:r>
              <a:rPr lang="zh-CN" altLang="en-US" sz="1600" b="0" noProof="0" dirty="0">
                <a:ln>
                  <a:noFill/>
                </a:ln>
                <a:effectLst/>
                <a:uLnTx/>
                <a:uFillTx/>
                <a:latin typeface="黑体" panose="02010609060101010101" charset="-122"/>
                <a:ea typeface="黑体" panose="02010609060101010101" charset="-122"/>
              </a:rPr>
              <a:t>学前儿童智育的实施途径。</a:t>
            </a:r>
            <a:endParaRPr lang="zh-CN" altLang="en-US" sz="1600" b="0" noProof="0" dirty="0">
              <a:ln>
                <a:noFill/>
              </a:ln>
              <a:effectLst/>
              <a:uLnTx/>
              <a:uFillTx/>
              <a:latin typeface="黑体" panose="02010609060101010101" charset="-122"/>
              <a:ea typeface="黑体" panose="02010609060101010101" charset="-122"/>
            </a:endParaRPr>
          </a:p>
        </p:txBody>
      </p:sp>
      <p:sp>
        <p:nvSpPr>
          <p:cNvPr id="7" name="文本框 6"/>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同步训练</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721995" y="1460500"/>
            <a:ext cx="3282315" cy="1891665"/>
          </a:xfrm>
          <a:prstGeom prst="rect">
            <a:avLst/>
          </a:prstGeom>
        </p:spPr>
      </p:pic>
      <p:sp>
        <p:nvSpPr>
          <p:cNvPr id="16" name="文本框 15"/>
          <p:cNvSpPr txBox="1"/>
          <p:nvPr/>
        </p:nvSpPr>
        <p:spPr>
          <a:xfrm>
            <a:off x="1443990" y="1938655"/>
            <a:ext cx="1967230" cy="829945"/>
          </a:xfrm>
          <a:prstGeom prst="rect">
            <a:avLst/>
          </a:prstGeom>
          <a:noFill/>
        </p:spPr>
        <p:txBody>
          <a:bodyPr wrap="squar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探寻</a:t>
            </a:r>
            <a:r>
              <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4</a:t>
            </a:r>
            <a:endPar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文本框 12"/>
          <p:cNvSpPr txBox="1"/>
          <p:nvPr/>
        </p:nvSpPr>
        <p:spPr>
          <a:xfrm>
            <a:off x="3739515" y="1319530"/>
            <a:ext cx="4498975" cy="2173605"/>
          </a:xfrm>
          <a:prstGeom prst="rect">
            <a:avLst/>
          </a:prstGeom>
          <a:noFill/>
        </p:spPr>
        <p:txBody>
          <a:bodyPr wrap="none" rtlCol="0">
            <a:noAutofit/>
          </a:bodyPr>
          <a:lstStyle/>
          <a:p>
            <a:pPr algn="ctr">
              <a:lnSpc>
                <a:spcPct val="150000"/>
              </a:lnSpc>
            </a:pPr>
            <a:r>
              <a:rPr lang="zh-CN" altLang="en-US" sz="4000" b="1" dirty="0">
                <a:solidFill>
                  <a:srgbClr val="1A5D5C"/>
                </a:solidFill>
                <a:sym typeface="+mn-ea"/>
              </a:rPr>
              <a:t>学前儿童</a:t>
            </a:r>
            <a:r>
              <a:rPr lang="zh-CN" altLang="en-US" sz="4000" b="1" dirty="0">
                <a:solidFill>
                  <a:srgbClr val="1A5D5C"/>
                </a:solidFill>
                <a:sym typeface="+mn-ea"/>
              </a:rPr>
              <a:t>德育</a:t>
            </a:r>
            <a:endParaRPr lang="zh-CN" altLang="en-US" sz="4000" b="1" dirty="0">
              <a:solidFill>
                <a:srgbClr val="1A5D5C"/>
              </a:solidFill>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565150" y="1195070"/>
            <a:ext cx="8002270" cy="2974340"/>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l" fontAlgn="auto">
              <a:lnSpc>
                <a:spcPts val="2300"/>
              </a:lnSpc>
            </a:pPr>
            <a:r>
              <a:rPr lang="en-US" sz="1400" spc="160" dirty="0">
                <a:solidFill>
                  <a:schemeClr val="tx1">
                    <a:lumMod val="95000"/>
                    <a:lumOff val="5000"/>
                  </a:scheme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    </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有一次，韩清组织幼儿表演</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战胜灰太狼</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。她原以为幼儿都喜欢《喜羊羊和灰太狼》这个动画片，大家都会热烈响应，积极参与。然而，游戏还没开始就遇到了麻烦：幼儿都争着扮演小羊，没有人愿意扮演灰太狼。韩清问他们：</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你们为什么不愿意扮演灰太狼呀？</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幼儿七嘴八舌地说：</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灰太狼太坏，我们不愿做坏人。</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一个男孩还说：</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老师，以前我扮演过《西游记》里面的牛魔王，小朋友们就老叫我</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牛魔王</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，我再也不演坏人了。</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alt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    </a:t>
            </a:r>
            <a:r>
              <a:rPr lang="zh-CN" altLang="en-US"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思考：听了幼儿的发言，韩清想道：</a:t>
            </a:r>
            <a:r>
              <a:rPr lang="en-US" alt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a:t>
            </a:r>
            <a:r>
              <a:rPr lang="zh-CN" altLang="en-US"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真不可小看这群小家伙，是非观强着呢！只是，对于他们来说，什么才是真正的好与坏？怎样才能给他们单纯的心灵种下美好、善良的种子呢？</a:t>
            </a:r>
            <a:r>
              <a:rPr lang="en-US" alt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a:t>
            </a:r>
            <a:endParaRPr lang="en-US" alt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endParaRPr>
          </a:p>
        </p:txBody>
      </p:sp>
      <p:sp>
        <p:nvSpPr>
          <p:cNvPr id="3" name="文本框 2"/>
          <p:cNvSpPr txBox="1"/>
          <p:nvPr/>
        </p:nvSpPr>
        <p:spPr>
          <a:xfrm>
            <a:off x="250190" y="254635"/>
            <a:ext cx="1467485" cy="471805"/>
          </a:xfrm>
          <a:prstGeom prst="rect">
            <a:avLst/>
          </a:prstGeom>
          <a:noFill/>
        </p:spPr>
        <p:txBody>
          <a:bodyPr wrap="square" rtlCol="0">
            <a:noAutofit/>
          </a:bodyPr>
          <a:p>
            <a:pPr algn="ctr"/>
            <a:r>
              <a:rPr lang="zh-CN" altLang="en-US" sz="2400" b="1" dirty="0"/>
              <a:t>案例分析</a:t>
            </a:r>
            <a:endParaRPr lang="zh-CN" altLang="en-US" sz="2400" b="1"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学前儿童</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德育的含义</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30" name="TextBox 10"/>
          <p:cNvSpPr txBox="1"/>
          <p:nvPr>
            <p:custDataLst>
              <p:tags r:id="rId4"/>
            </p:custDataLst>
          </p:nvPr>
        </p:nvSpPr>
        <p:spPr>
          <a:xfrm>
            <a:off x="1431925" y="1868805"/>
            <a:ext cx="7111365" cy="1176020"/>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德育在中小学教育中指的是政治教育、思想教育和道德品质教育。幼儿德育是指根据幼儿身心发展的特点和实际情况，按照社会的要求，有目的、有计划地对幼儿施加教育影响，发展幼儿社会性，培养幼儿道德品质的教育活动。</a:t>
            </a:r>
            <a:endPar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endParaRPr>
          </a:p>
        </p:txBody>
      </p:sp>
      <p:sp>
        <p:nvSpPr>
          <p:cNvPr id="2" name="TextBox 20"/>
          <p:cNvSpPr txBox="1"/>
          <p:nvPr>
            <p:custDataLst>
              <p:tags r:id="rId5"/>
            </p:custDataLst>
          </p:nvPr>
        </p:nvSpPr>
        <p:spPr>
          <a:xfrm>
            <a:off x="647700" y="1337945"/>
            <a:ext cx="286194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含义</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1000"/>
                                  </p:stCondLst>
                                  <p:iterate type="lt">
                                    <p:tmPct val="5983"/>
                                  </p:iterate>
                                  <p:childTnLst>
                                    <p:set>
                                      <p:cBhvr>
                                        <p:cTn id="6" dur="1" fill="hold">
                                          <p:stCondLst>
                                            <p:cond delay="0"/>
                                          </p:stCondLst>
                                        </p:cTn>
                                        <p:tgtEl>
                                          <p:spTgt spid="30"/>
                                        </p:tgtEl>
                                        <p:attrNameLst>
                                          <p:attrName>style.visibility</p:attrName>
                                        </p:attrNameLst>
                                      </p:cBhvr>
                                      <p:to>
                                        <p:strVal val="visible"/>
                                      </p:to>
                                    </p:set>
                                    <p:anim calcmode="lin" valueType="num">
                                      <p:cBhvr additive="base">
                                        <p:cTn id="7" dur="300"/>
                                        <p:tgtEl>
                                          <p:spTgt spid="30"/>
                                        </p:tgtEl>
                                        <p:attrNameLst>
                                          <p:attrName>ppt_y</p:attrName>
                                        </p:attrNameLst>
                                      </p:cBhvr>
                                      <p:tavLst>
                                        <p:tav tm="0">
                                          <p:val>
                                            <p:strVal val="#ppt_y+#ppt_h*1.125000"/>
                                          </p:val>
                                        </p:tav>
                                        <p:tav tm="100000">
                                          <p:val>
                                            <p:strVal val="#ppt_y"/>
                                          </p:val>
                                        </p:tav>
                                      </p:tavLst>
                                    </p:anim>
                                    <p:animEffect transition="in" filter="wipe(up)">
                                      <p:cBhvr>
                                        <p:cTn id="8" dur="3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p:sp>
        <p:nvSpPr>
          <p:cNvPr id="46" name="Oval 16"/>
          <p:cNvSpPr/>
          <p:nvPr>
            <p:custDataLst>
              <p:tags r:id="rId2"/>
            </p:custDataLst>
          </p:nvPr>
        </p:nvSpPr>
        <p:spPr>
          <a:xfrm rot="16200000">
            <a:off x="3935551" y="3287756"/>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7" name="Group 1"/>
          <p:cNvGrpSpPr/>
          <p:nvPr/>
        </p:nvGrpSpPr>
        <p:grpSpPr>
          <a:xfrm rot="16200000">
            <a:off x="3281892" y="2745994"/>
            <a:ext cx="40469" cy="1278632"/>
            <a:chOff x="6077893" y="2108487"/>
            <a:chExt cx="36214" cy="1552769"/>
          </a:xfrm>
          <a:solidFill>
            <a:schemeClr val="accent2">
              <a:lumMod val="75000"/>
            </a:schemeClr>
          </a:solidFill>
        </p:grpSpPr>
        <p:cxnSp>
          <p:nvCxnSpPr>
            <p:cNvPr id="48" name="Straight Connector 14"/>
            <p:cNvCxnSpPr/>
            <p:nvPr>
              <p:custDataLst>
                <p:tags r:id="rId3"/>
              </p:custDataLst>
            </p:nvPr>
          </p:nvCxnSpPr>
          <p:spPr>
            <a:xfrm>
              <a:off x="6114107"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24"/>
            <p:cNvCxnSpPr/>
            <p:nvPr>
              <p:custDataLst>
                <p:tags r:id="rId4"/>
              </p:custDataLst>
            </p:nvPr>
          </p:nvCxnSpPr>
          <p:spPr>
            <a:xfrm>
              <a:off x="6077893"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0" name="Group 2"/>
          <p:cNvGrpSpPr/>
          <p:nvPr/>
        </p:nvGrpSpPr>
        <p:grpSpPr>
          <a:xfrm rot="16200000">
            <a:off x="4668765" y="2826541"/>
            <a:ext cx="40473" cy="1129452"/>
            <a:chOff x="6077893" y="3797444"/>
            <a:chExt cx="36214" cy="1371599"/>
          </a:xfrm>
          <a:solidFill>
            <a:schemeClr val="accent2">
              <a:lumMod val="75000"/>
            </a:schemeClr>
          </a:solidFill>
        </p:grpSpPr>
        <p:cxnSp>
          <p:nvCxnSpPr>
            <p:cNvPr id="51" name="Straight Connector 19"/>
            <p:cNvCxnSpPr/>
            <p:nvPr>
              <p:custDataLst>
                <p:tags r:id="rId5"/>
              </p:custDataLst>
            </p:nvPr>
          </p:nvCxnSpPr>
          <p:spPr>
            <a:xfrm>
              <a:off x="6114107"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2" name="Straight Connector 25"/>
            <p:cNvCxnSpPr/>
            <p:nvPr>
              <p:custDataLst>
                <p:tags r:id="rId6"/>
              </p:custDataLst>
            </p:nvPr>
          </p:nvCxnSpPr>
          <p:spPr>
            <a:xfrm>
              <a:off x="6077893"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3" name="Group 3"/>
          <p:cNvGrpSpPr/>
          <p:nvPr/>
        </p:nvGrpSpPr>
        <p:grpSpPr>
          <a:xfrm rot="16200000">
            <a:off x="6082453" y="2753383"/>
            <a:ext cx="40471" cy="1278634"/>
            <a:chOff x="6077893" y="5305231"/>
            <a:chExt cx="36214" cy="1552769"/>
          </a:xfrm>
          <a:solidFill>
            <a:schemeClr val="accent2">
              <a:lumMod val="75000"/>
            </a:schemeClr>
          </a:solidFill>
        </p:grpSpPr>
        <p:cxnSp>
          <p:nvCxnSpPr>
            <p:cNvPr id="54" name="Straight Connector 21"/>
            <p:cNvCxnSpPr/>
            <p:nvPr>
              <p:custDataLst>
                <p:tags r:id="rId7"/>
              </p:custDataLst>
            </p:nvPr>
          </p:nvCxnSpPr>
          <p:spPr>
            <a:xfrm>
              <a:off x="6114107"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5" name="Straight Connector 26"/>
            <p:cNvCxnSpPr/>
            <p:nvPr>
              <p:custDataLst>
                <p:tags r:id="rId8"/>
              </p:custDataLst>
            </p:nvPr>
          </p:nvCxnSpPr>
          <p:spPr>
            <a:xfrm>
              <a:off x="6077893"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56" name="Oval 40"/>
          <p:cNvSpPr/>
          <p:nvPr>
            <p:custDataLst>
              <p:tags r:id="rId9"/>
            </p:custDataLst>
          </p:nvPr>
        </p:nvSpPr>
        <p:spPr>
          <a:xfrm rot="16200000">
            <a:off x="2464779" y="3274817"/>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7" name="Oval 41"/>
          <p:cNvSpPr/>
          <p:nvPr>
            <p:custDataLst>
              <p:tags r:id="rId10"/>
            </p:custDataLst>
          </p:nvPr>
        </p:nvSpPr>
        <p:spPr>
          <a:xfrm rot="16200000">
            <a:off x="5257431" y="3290018"/>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Isosceles Triangle 45"/>
          <p:cNvSpPr/>
          <p:nvPr>
            <p:custDataLst>
              <p:tags r:id="rId11"/>
            </p:custDataLst>
          </p:nvPr>
        </p:nvSpPr>
        <p:spPr>
          <a:xfrm>
            <a:off x="2516848" y="3079790"/>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Isosceles Triangle 48"/>
          <p:cNvSpPr/>
          <p:nvPr>
            <p:custDataLst>
              <p:tags r:id="rId12"/>
            </p:custDataLst>
          </p:nvPr>
        </p:nvSpPr>
        <p:spPr>
          <a:xfrm rot="10800000" flipH="1">
            <a:off x="3987485" y="351704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Isosceles Triangle 69"/>
          <p:cNvSpPr/>
          <p:nvPr>
            <p:custDataLst>
              <p:tags r:id="rId13"/>
            </p:custDataLst>
          </p:nvPr>
        </p:nvSpPr>
        <p:spPr>
          <a:xfrm>
            <a:off x="5300223" y="3098207"/>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1" name="Rectangle 70"/>
          <p:cNvSpPr/>
          <p:nvPr>
            <p:custDataLst>
              <p:tags r:id="rId14"/>
            </p:custDataLst>
          </p:nvPr>
        </p:nvSpPr>
        <p:spPr>
          <a:xfrm>
            <a:off x="672465" y="1786255"/>
            <a:ext cx="3727450" cy="1236980"/>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TextBox 61"/>
          <p:cNvSpPr txBox="1"/>
          <p:nvPr>
            <p:custDataLst>
              <p:tags r:id="rId15"/>
            </p:custDataLst>
          </p:nvPr>
        </p:nvSpPr>
        <p:spPr>
          <a:xfrm>
            <a:off x="661670" y="1868805"/>
            <a:ext cx="3631565" cy="1040765"/>
          </a:xfrm>
          <a:prstGeom prst="rect">
            <a:avLst/>
          </a:prstGeom>
          <a:noFill/>
        </p:spPr>
        <p:txBody>
          <a:bodyPr wrap="square" lIns="68580" tIns="34290" rIns="68580" bIns="34290" rtlCol="0">
            <a:noAutofit/>
          </a:bodyPr>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幼儿园工作规程》明确规定了幼儿德育的目标：萌发幼儿爱家乡、爱祖国、爱集体、爱劳动、爱科学的情感，培养诚实、自信、好问、友爱、勇敢、爱护公物、克服困难、讲礼貌、守纪律等良好的品德行为和习惯，以及活泼、开朗的性格。</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64" name="Oval 40"/>
          <p:cNvSpPr/>
          <p:nvPr>
            <p:custDataLst>
              <p:tags r:id="rId16"/>
            </p:custDataLst>
          </p:nvPr>
        </p:nvSpPr>
        <p:spPr>
          <a:xfrm rot="16200000">
            <a:off x="6750513" y="3293269"/>
            <a:ext cx="185022" cy="19242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66" name="Group 1"/>
          <p:cNvGrpSpPr/>
          <p:nvPr/>
        </p:nvGrpSpPr>
        <p:grpSpPr>
          <a:xfrm rot="16200000">
            <a:off x="7799211" y="2511134"/>
            <a:ext cx="40515" cy="1760461"/>
            <a:chOff x="6077892" y="2108486"/>
            <a:chExt cx="36254" cy="2137898"/>
          </a:xfrm>
          <a:solidFill>
            <a:schemeClr val="accent2">
              <a:lumMod val="75000"/>
            </a:schemeClr>
          </a:solidFill>
        </p:grpSpPr>
        <p:cxnSp>
          <p:nvCxnSpPr>
            <p:cNvPr id="67" name="Straight Connector 14"/>
            <p:cNvCxnSpPr/>
            <p:nvPr>
              <p:custDataLst>
                <p:tags r:id="rId17"/>
              </p:custDataLst>
            </p:nvPr>
          </p:nvCxnSpPr>
          <p:spPr>
            <a:xfrm rot="5400000" flipV="1">
              <a:off x="5045170" y="3177408"/>
              <a:ext cx="2137897" cy="54"/>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24"/>
            <p:cNvCxnSpPr/>
            <p:nvPr>
              <p:custDataLst>
                <p:tags r:id="rId18"/>
              </p:custDataLst>
            </p:nvPr>
          </p:nvCxnSpPr>
          <p:spPr>
            <a:xfrm rot="5400000" flipV="1">
              <a:off x="5008945" y="3177435"/>
              <a:ext cx="2137896" cy="1"/>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69" name="Group 1"/>
          <p:cNvGrpSpPr/>
          <p:nvPr/>
        </p:nvGrpSpPr>
        <p:grpSpPr>
          <a:xfrm rot="16200000">
            <a:off x="1491336" y="2422282"/>
            <a:ext cx="41039" cy="1926701"/>
            <a:chOff x="6077893" y="1321466"/>
            <a:chExt cx="36727" cy="2339790"/>
          </a:xfrm>
          <a:solidFill>
            <a:schemeClr val="accent2">
              <a:lumMod val="75000"/>
            </a:schemeClr>
          </a:solidFill>
        </p:grpSpPr>
        <p:cxnSp>
          <p:nvCxnSpPr>
            <p:cNvPr id="70" name="Straight Connector 14"/>
            <p:cNvCxnSpPr/>
            <p:nvPr>
              <p:custDataLst>
                <p:tags r:id="rId19"/>
              </p:custDataLst>
            </p:nvPr>
          </p:nvCxnSpPr>
          <p:spPr>
            <a:xfrm rot="5400000">
              <a:off x="4944469" y="2491105"/>
              <a:ext cx="2339789" cy="513"/>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24"/>
            <p:cNvCxnSpPr/>
            <p:nvPr>
              <p:custDataLst>
                <p:tags r:id="rId20"/>
              </p:custDataLst>
            </p:nvPr>
          </p:nvCxnSpPr>
          <p:spPr>
            <a:xfrm rot="5400000">
              <a:off x="4908253" y="2491106"/>
              <a:ext cx="2339789" cy="510"/>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72" name="Oval 71"/>
          <p:cNvSpPr/>
          <p:nvPr>
            <p:custDataLst>
              <p:tags r:id="rId21"/>
            </p:custDataLst>
          </p:nvPr>
        </p:nvSpPr>
        <p:spPr>
          <a:xfrm>
            <a:off x="3966210" y="2566035"/>
            <a:ext cx="463550" cy="427990"/>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1</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84" name="TextBox 83"/>
          <p:cNvSpPr txBox="1"/>
          <p:nvPr>
            <p:custDataLst>
              <p:tags r:id="rId22"/>
            </p:custDataLst>
          </p:nvPr>
        </p:nvSpPr>
        <p:spPr>
          <a:xfrm>
            <a:off x="4276725" y="3509010"/>
            <a:ext cx="3839845" cy="1083945"/>
          </a:xfrm>
          <a:prstGeom prst="rect">
            <a:avLst/>
          </a:prstGeom>
          <a:noFill/>
        </p:spPr>
        <p:txBody>
          <a:bodyPr wrap="squar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幼儿德育的目标是根据我国的教育目的和幼儿年龄特点制订的。由于幼儿思维具体、形象，知识经验贫乏，幼儿的德育是整个德育的起始阶段，因而幼儿的德育目标强调从情感入手，培养最基本的友爱、诚实、勇敢、礼貌、守纪律等品质和良好的行为习惯，使幼儿的品德和个性发展有个良好开端，为入小学做好准备，为一生的发展奠定基础。</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7" name="文本框 6"/>
          <p:cNvSpPr txBox="1"/>
          <p:nvPr>
            <p:custDataLst>
              <p:tags r:id="rId2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24"/>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学前儿童</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德育的</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目标</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0" name="TextBox 20"/>
          <p:cNvSpPr txBox="1"/>
          <p:nvPr>
            <p:custDataLst>
              <p:tags r:id="rId25"/>
            </p:custDataLst>
          </p:nvPr>
        </p:nvSpPr>
        <p:spPr>
          <a:xfrm>
            <a:off x="178435" y="1746250"/>
            <a:ext cx="500443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 name="Rectangle 70"/>
          <p:cNvSpPr/>
          <p:nvPr>
            <p:custDataLst>
              <p:tags r:id="rId26"/>
            </p:custDataLst>
          </p:nvPr>
        </p:nvSpPr>
        <p:spPr>
          <a:xfrm>
            <a:off x="4284980" y="3492500"/>
            <a:ext cx="3894455" cy="1391285"/>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 name="Oval 71"/>
          <p:cNvSpPr/>
          <p:nvPr>
            <p:custDataLst>
              <p:tags r:id="rId27"/>
            </p:custDataLst>
          </p:nvPr>
        </p:nvSpPr>
        <p:spPr>
          <a:xfrm>
            <a:off x="7711683" y="4481189"/>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2</a:t>
            </a:r>
            <a:endParaRPr kumimoji="0" lang="en-US" alt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fade">
                                      <p:cBhvr>
                                        <p:cTn id="31" dur="600"/>
                                        <p:tgtEl>
                                          <p:spTgt spid="62"/>
                                        </p:tgtEl>
                                      </p:cBhvr>
                                    </p:animEffect>
                                    <p:anim calcmode="lin" valueType="num">
                                      <p:cBhvr>
                                        <p:cTn id="32" dur="600" fill="hold"/>
                                        <p:tgtEl>
                                          <p:spTgt spid="62"/>
                                        </p:tgtEl>
                                        <p:attrNameLst>
                                          <p:attrName>ppt_x</p:attrName>
                                        </p:attrNameLst>
                                      </p:cBhvr>
                                      <p:tavLst>
                                        <p:tav tm="0">
                                          <p:val>
                                            <p:strVal val="#ppt_x"/>
                                          </p:val>
                                        </p:tav>
                                        <p:tav tm="100000">
                                          <p:val>
                                            <p:strVal val="#ppt_x"/>
                                          </p:val>
                                        </p:tav>
                                      </p:tavLst>
                                    </p:anim>
                                    <p:anim calcmode="lin" valueType="num">
                                      <p:cBhvr>
                                        <p:cTn id="33" dur="600" fill="hold"/>
                                        <p:tgtEl>
                                          <p:spTgt spid="62"/>
                                        </p:tgtEl>
                                        <p:attrNameLst>
                                          <p:attrName>ppt_y</p:attrName>
                                        </p:attrNameLst>
                                      </p:cBhvr>
                                      <p:tavLst>
                                        <p:tav tm="0">
                                          <p:val>
                                            <p:strVal val="#ppt_y+.1"/>
                                          </p:val>
                                        </p:tav>
                                        <p:tav tm="100000">
                                          <p:val>
                                            <p:strVal val="#ppt_y"/>
                                          </p:val>
                                        </p:tav>
                                      </p:tavLst>
                                    </p:anim>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300"/>
                                        <p:tgtEl>
                                          <p:spTgt spid="47"/>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p:cTn id="41" dur="300" fill="hold"/>
                                        <p:tgtEl>
                                          <p:spTgt spid="46"/>
                                        </p:tgtEl>
                                        <p:attrNameLst>
                                          <p:attrName>ppt_w</p:attrName>
                                        </p:attrNameLst>
                                      </p:cBhvr>
                                      <p:tavLst>
                                        <p:tav tm="0">
                                          <p:val>
                                            <p:fltVal val="0"/>
                                          </p:val>
                                        </p:tav>
                                        <p:tav tm="100000">
                                          <p:val>
                                            <p:strVal val="#ppt_w"/>
                                          </p:val>
                                        </p:tav>
                                      </p:tavLst>
                                    </p:anim>
                                    <p:anim calcmode="lin" valueType="num">
                                      <p:cBhvr>
                                        <p:cTn id="42" dur="300" fill="hold"/>
                                        <p:tgtEl>
                                          <p:spTgt spid="46"/>
                                        </p:tgtEl>
                                        <p:attrNameLst>
                                          <p:attrName>ppt_h</p:attrName>
                                        </p:attrNameLst>
                                      </p:cBhvr>
                                      <p:tavLst>
                                        <p:tav tm="0">
                                          <p:val>
                                            <p:fltVal val="0"/>
                                          </p:val>
                                        </p:tav>
                                        <p:tav tm="100000">
                                          <p:val>
                                            <p:strVal val="#ppt_h"/>
                                          </p:val>
                                        </p:tav>
                                      </p:tavLst>
                                    </p:anim>
                                    <p:animEffect transition="in" filter="fade">
                                      <p:cBhvr>
                                        <p:cTn id="43" dur="300"/>
                                        <p:tgtEl>
                                          <p:spTgt spid="46"/>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fade">
                                      <p:cBhvr>
                                        <p:cTn id="47" dur="300"/>
                                        <p:tgtEl>
                                          <p:spTgt spid="59"/>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300"/>
                                        <p:tgtEl>
                                          <p:spTgt spid="50"/>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p:cTn id="55" dur="300" fill="hold"/>
                                        <p:tgtEl>
                                          <p:spTgt spid="57"/>
                                        </p:tgtEl>
                                        <p:attrNameLst>
                                          <p:attrName>ppt_w</p:attrName>
                                        </p:attrNameLst>
                                      </p:cBhvr>
                                      <p:tavLst>
                                        <p:tav tm="0">
                                          <p:val>
                                            <p:fltVal val="0"/>
                                          </p:val>
                                        </p:tav>
                                        <p:tav tm="100000">
                                          <p:val>
                                            <p:strVal val="#ppt_w"/>
                                          </p:val>
                                        </p:tav>
                                      </p:tavLst>
                                    </p:anim>
                                    <p:anim calcmode="lin" valueType="num">
                                      <p:cBhvr>
                                        <p:cTn id="56" dur="300" fill="hold"/>
                                        <p:tgtEl>
                                          <p:spTgt spid="57"/>
                                        </p:tgtEl>
                                        <p:attrNameLst>
                                          <p:attrName>ppt_h</p:attrName>
                                        </p:attrNameLst>
                                      </p:cBhvr>
                                      <p:tavLst>
                                        <p:tav tm="0">
                                          <p:val>
                                            <p:fltVal val="0"/>
                                          </p:val>
                                        </p:tav>
                                        <p:tav tm="100000">
                                          <p:val>
                                            <p:strVal val="#ppt_h"/>
                                          </p:val>
                                        </p:tav>
                                      </p:tavLst>
                                    </p:anim>
                                    <p:animEffect transition="in" filter="fade">
                                      <p:cBhvr>
                                        <p:cTn id="57" dur="300"/>
                                        <p:tgtEl>
                                          <p:spTgt spid="57"/>
                                        </p:tgtEl>
                                      </p:cBhvr>
                                    </p:animEffect>
                                  </p:childTnLst>
                                </p:cTn>
                              </p:par>
                            </p:childTnLst>
                          </p:cTn>
                        </p:par>
                        <p:par>
                          <p:cTn id="58" fill="hold">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fade">
                                      <p:cBhvr>
                                        <p:cTn id="61" dur="300"/>
                                        <p:tgtEl>
                                          <p:spTgt spid="60"/>
                                        </p:tgtEl>
                                      </p:cBhvr>
                                    </p:animEffect>
                                  </p:childTnLst>
                                </p:cTn>
                              </p:par>
                            </p:childTnLst>
                          </p:cTn>
                        </p:par>
                        <p:par>
                          <p:cTn id="62" fill="hold">
                            <p:stCondLst>
                              <p:cond delay="6500"/>
                            </p:stCondLst>
                            <p:childTnLst>
                              <p:par>
                                <p:cTn id="63" presetID="22" presetClass="entr" presetSubtype="8" fill="hold" nodeType="afterEffect">
                                  <p:stCondLst>
                                    <p:cond delay="0"/>
                                  </p:stCondLst>
                                  <p:childTnLst>
                                    <p:set>
                                      <p:cBhvr>
                                        <p:cTn id="64" dur="1" fill="hold">
                                          <p:stCondLst>
                                            <p:cond delay="0"/>
                                          </p:stCondLst>
                                        </p:cTn>
                                        <p:tgtEl>
                                          <p:spTgt spid="53"/>
                                        </p:tgtEl>
                                        <p:attrNameLst>
                                          <p:attrName>style.visibility</p:attrName>
                                        </p:attrNameLst>
                                      </p:cBhvr>
                                      <p:to>
                                        <p:strVal val="visible"/>
                                      </p:to>
                                    </p:set>
                                    <p:animEffect transition="in" filter="wipe(left)">
                                      <p:cBhvr>
                                        <p:cTn id="65" dur="300"/>
                                        <p:tgtEl>
                                          <p:spTgt spid="53"/>
                                        </p:tgtEl>
                                      </p:cBhvr>
                                    </p:animEffect>
                                  </p:childTnLst>
                                </p:cTn>
                              </p:par>
                            </p:childTnLst>
                          </p:cTn>
                        </p:par>
                        <p:par>
                          <p:cTn id="66" fill="hold">
                            <p:stCondLst>
                              <p:cond delay="7000"/>
                            </p:stCondLst>
                            <p:childTnLst>
                              <p:par>
                                <p:cTn id="67" presetID="53" presetClass="entr" presetSubtype="16"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 calcmode="lin" valueType="num">
                                      <p:cBhvr>
                                        <p:cTn id="69" dur="300" fill="hold"/>
                                        <p:tgtEl>
                                          <p:spTgt spid="64"/>
                                        </p:tgtEl>
                                        <p:attrNameLst>
                                          <p:attrName>ppt_w</p:attrName>
                                        </p:attrNameLst>
                                      </p:cBhvr>
                                      <p:tavLst>
                                        <p:tav tm="0">
                                          <p:val>
                                            <p:fltVal val="0"/>
                                          </p:val>
                                        </p:tav>
                                        <p:tav tm="100000">
                                          <p:val>
                                            <p:strVal val="#ppt_w"/>
                                          </p:val>
                                        </p:tav>
                                      </p:tavLst>
                                    </p:anim>
                                    <p:anim calcmode="lin" valueType="num">
                                      <p:cBhvr>
                                        <p:cTn id="70" dur="300" fill="hold"/>
                                        <p:tgtEl>
                                          <p:spTgt spid="64"/>
                                        </p:tgtEl>
                                        <p:attrNameLst>
                                          <p:attrName>ppt_h</p:attrName>
                                        </p:attrNameLst>
                                      </p:cBhvr>
                                      <p:tavLst>
                                        <p:tav tm="0">
                                          <p:val>
                                            <p:fltVal val="0"/>
                                          </p:val>
                                        </p:tav>
                                        <p:tav tm="100000">
                                          <p:val>
                                            <p:strVal val="#ppt_h"/>
                                          </p:val>
                                        </p:tav>
                                      </p:tavLst>
                                    </p:anim>
                                    <p:animEffect transition="in" filter="fade">
                                      <p:cBhvr>
                                        <p:cTn id="71" dur="300"/>
                                        <p:tgtEl>
                                          <p:spTgt spid="64"/>
                                        </p:tgtEl>
                                      </p:cBhvr>
                                    </p:animEffect>
                                  </p:childTnLst>
                                </p:cTn>
                              </p:par>
                            </p:childTnLst>
                          </p:cTn>
                        </p:par>
                        <p:par>
                          <p:cTn id="72" fill="hold">
                            <p:stCondLst>
                              <p:cond delay="7500"/>
                            </p:stCondLst>
                            <p:childTnLst>
                              <p:par>
                                <p:cTn id="73" presetID="42" presetClass="entr" presetSubtype="0" fill="hold" grpId="0" nodeType="afterEffect">
                                  <p:stCondLst>
                                    <p:cond delay="0"/>
                                  </p:stCondLst>
                                  <p:childTnLst>
                                    <p:set>
                                      <p:cBhvr>
                                        <p:cTn id="74" dur="1" fill="hold">
                                          <p:stCondLst>
                                            <p:cond delay="0"/>
                                          </p:stCondLst>
                                        </p:cTn>
                                        <p:tgtEl>
                                          <p:spTgt spid="84"/>
                                        </p:tgtEl>
                                        <p:attrNameLst>
                                          <p:attrName>style.visibility</p:attrName>
                                        </p:attrNameLst>
                                      </p:cBhvr>
                                      <p:to>
                                        <p:strVal val="visible"/>
                                      </p:to>
                                    </p:set>
                                    <p:animEffect transition="in" filter="fade">
                                      <p:cBhvr>
                                        <p:cTn id="75" dur="1000"/>
                                        <p:tgtEl>
                                          <p:spTgt spid="84"/>
                                        </p:tgtEl>
                                      </p:cBhvr>
                                    </p:animEffect>
                                    <p:anim calcmode="lin" valueType="num">
                                      <p:cBhvr>
                                        <p:cTn id="76" dur="1000" fill="hold"/>
                                        <p:tgtEl>
                                          <p:spTgt spid="84"/>
                                        </p:tgtEl>
                                        <p:attrNameLst>
                                          <p:attrName>ppt_x</p:attrName>
                                        </p:attrNameLst>
                                      </p:cBhvr>
                                      <p:tavLst>
                                        <p:tav tm="0">
                                          <p:val>
                                            <p:strVal val="#ppt_x"/>
                                          </p:val>
                                        </p:tav>
                                        <p:tav tm="100000">
                                          <p:val>
                                            <p:strVal val="#ppt_x"/>
                                          </p:val>
                                        </p:tav>
                                      </p:tavLst>
                                    </p:anim>
                                    <p:anim calcmode="lin" valueType="num">
                                      <p:cBhvr>
                                        <p:cTn id="77" dur="1000" fill="hold"/>
                                        <p:tgtEl>
                                          <p:spTgt spid="84"/>
                                        </p:tgtEl>
                                        <p:attrNameLst>
                                          <p:attrName>ppt_y</p:attrName>
                                        </p:attrNameLst>
                                      </p:cBhvr>
                                      <p:tavLst>
                                        <p:tav tm="0">
                                          <p:val>
                                            <p:strVal val="#ppt_y+.1"/>
                                          </p:val>
                                        </p:tav>
                                        <p:tav tm="100000">
                                          <p:val>
                                            <p:strVal val="#ppt_y"/>
                                          </p:val>
                                        </p:tav>
                                      </p:tavLst>
                                    </p:anim>
                                  </p:childTnLst>
                                </p:cTn>
                              </p:par>
                            </p:childTnLst>
                          </p:cTn>
                        </p:par>
                        <p:par>
                          <p:cTn id="78" fill="hold">
                            <p:stCondLst>
                              <p:cond delay="8500"/>
                            </p:stCondLst>
                            <p:childTnLst>
                              <p:par>
                                <p:cTn id="79" presetID="22" presetClass="entr" presetSubtype="8" fill="hold" nodeType="afterEffect">
                                  <p:stCondLst>
                                    <p:cond delay="0"/>
                                  </p:stCondLst>
                                  <p:childTnLst>
                                    <p:set>
                                      <p:cBhvr>
                                        <p:cTn id="80" dur="1" fill="hold">
                                          <p:stCondLst>
                                            <p:cond delay="0"/>
                                          </p:stCondLst>
                                        </p:cTn>
                                        <p:tgtEl>
                                          <p:spTgt spid="66"/>
                                        </p:tgtEl>
                                        <p:attrNameLst>
                                          <p:attrName>style.visibility</p:attrName>
                                        </p:attrNameLst>
                                      </p:cBhvr>
                                      <p:to>
                                        <p:strVal val="visible"/>
                                      </p:to>
                                    </p:set>
                                    <p:animEffect transition="in" filter="wipe(left)">
                                      <p:cBhvr>
                                        <p:cTn id="81" dur="300"/>
                                        <p:tgtEl>
                                          <p:spTgt spid="66"/>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2"/>
                                        </p:tgtEl>
                                        <p:attrNameLst>
                                          <p:attrName>style.visibility</p:attrName>
                                        </p:attrNameLst>
                                      </p:cBhvr>
                                      <p:to>
                                        <p:strVal val="visible"/>
                                      </p:to>
                                    </p:set>
                                    <p:animEffect transition="in" filter="wipe(up)">
                                      <p:cBhvr>
                                        <p:cTn id="85" dur="300"/>
                                        <p:tgtEl>
                                          <p:spTgt spid="2"/>
                                        </p:tgtEl>
                                      </p:cBhvr>
                                    </p:animEffect>
                                  </p:childTnLst>
                                </p:cTn>
                              </p:par>
                            </p:childTnLst>
                          </p:cTn>
                        </p:par>
                        <p:par>
                          <p:cTn id="86" fill="hold">
                            <p:stCondLst>
                              <p:cond delay="9500"/>
                            </p:stCondLst>
                            <p:childTnLst>
                              <p:par>
                                <p:cTn id="87" presetID="53" presetClass="entr" presetSubtype="16" fill="hold" grpId="0" nodeType="afterEffect">
                                  <p:stCondLst>
                                    <p:cond delay="0"/>
                                  </p:stCondLst>
                                  <p:childTnLst>
                                    <p:set>
                                      <p:cBhvr>
                                        <p:cTn id="88" dur="1" fill="hold">
                                          <p:stCondLst>
                                            <p:cond delay="0"/>
                                          </p:stCondLst>
                                        </p:cTn>
                                        <p:tgtEl>
                                          <p:spTgt spid="3"/>
                                        </p:tgtEl>
                                        <p:attrNameLst>
                                          <p:attrName>style.visibility</p:attrName>
                                        </p:attrNameLst>
                                      </p:cBhvr>
                                      <p:to>
                                        <p:strVal val="visible"/>
                                      </p:to>
                                    </p:set>
                                    <p:anim calcmode="lin" valueType="num">
                                      <p:cBhvr>
                                        <p:cTn id="89" dur="300" fill="hold"/>
                                        <p:tgtEl>
                                          <p:spTgt spid="3"/>
                                        </p:tgtEl>
                                        <p:attrNameLst>
                                          <p:attrName>ppt_w</p:attrName>
                                        </p:attrNameLst>
                                      </p:cBhvr>
                                      <p:tavLst>
                                        <p:tav tm="0">
                                          <p:val>
                                            <p:fltVal val="0"/>
                                          </p:val>
                                        </p:tav>
                                        <p:tav tm="100000">
                                          <p:val>
                                            <p:strVal val="#ppt_w"/>
                                          </p:val>
                                        </p:tav>
                                      </p:tavLst>
                                    </p:anim>
                                    <p:anim calcmode="lin" valueType="num">
                                      <p:cBhvr>
                                        <p:cTn id="90" dur="300" fill="hold"/>
                                        <p:tgtEl>
                                          <p:spTgt spid="3"/>
                                        </p:tgtEl>
                                        <p:attrNameLst>
                                          <p:attrName>ppt_h</p:attrName>
                                        </p:attrNameLst>
                                      </p:cBhvr>
                                      <p:tavLst>
                                        <p:tav tm="0">
                                          <p:val>
                                            <p:fltVal val="0"/>
                                          </p:val>
                                        </p:tav>
                                        <p:tav tm="100000">
                                          <p:val>
                                            <p:strVal val="#ppt_h"/>
                                          </p:val>
                                        </p:tav>
                                      </p:tavLst>
                                    </p:anim>
                                    <p:animEffect transition="in" filter="fade">
                                      <p:cBhvr>
                                        <p:cTn id="91" dur="3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nimBg="1"/>
      <p:bldP spid="56" grpId="0" bldLvl="0" animBg="1"/>
      <p:bldP spid="57" grpId="0" bldLvl="0" animBg="1"/>
      <p:bldP spid="58" grpId="0" bldLvl="0" animBg="1"/>
      <p:bldP spid="59" grpId="0" bldLvl="0" animBg="1"/>
      <p:bldP spid="60" grpId="0" bldLvl="0" animBg="1"/>
      <p:bldP spid="61" grpId="0" bldLvl="0" animBg="1"/>
      <p:bldP spid="62" grpId="0"/>
      <p:bldP spid="64" grpId="0" bldLvl="0" animBg="1"/>
      <p:bldP spid="72" grpId="0" bldLvl="0" animBg="1"/>
      <p:bldP spid="84" grpId="0"/>
      <p:bldP spid="2" grpId="0" bldLvl="0" animBg="1"/>
      <p:bldP spid="3" grpId="0" bldLvl="0" animBg="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2976880"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三、学前儿童</a:t>
            </a: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德育的内容</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44824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62785" y="1701165"/>
            <a:ext cx="6807835" cy="372110"/>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938655" y="1390015"/>
            <a:ext cx="6276975" cy="358140"/>
          </a:xfrm>
          <a:prstGeom prst="rect">
            <a:avLst/>
          </a:prstGeom>
          <a:noFill/>
        </p:spPr>
        <p:txBody>
          <a:bodyPr wrap="square" lIns="51764" tIns="25882" rIns="51764" bIns="25882" rtlCol="0">
            <a:spAutoFit/>
          </a:bodyPr>
          <a:p>
            <a:pPr marR="0" algn="l" defTabSz="914400" fontAlgn="auto">
              <a:lnSpc>
                <a:spcPct val="100000"/>
              </a:lnSpc>
              <a:spcBef>
                <a:spcPts val="0"/>
              </a:spcBef>
              <a:spcAft>
                <a:spcPts val="0"/>
              </a:spcAft>
              <a:buClrTx/>
              <a:buSzTx/>
              <a:buFontTx/>
              <a:buNone/>
              <a:defRPr/>
            </a:pP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（一）发展幼儿的社会性</a:t>
            </a:r>
            <a:endPar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8"/>
            </p:custDataLst>
          </p:nvPr>
        </p:nvGrpSpPr>
        <p:grpSpPr>
          <a:xfrm>
            <a:off x="311049" y="2592690"/>
            <a:ext cx="1501663" cy="702856"/>
            <a:chOff x="1372486" y="3793072"/>
            <a:chExt cx="6146978" cy="2804667"/>
          </a:xfrm>
        </p:grpSpPr>
        <p:sp>
          <p:nvSpPr>
            <p:cNvPr id="50" name="Freeform 1"/>
            <p:cNvSpPr>
              <a:spLocks noChangeArrowheads="1"/>
            </p:cNvSpPr>
            <p:nvPr>
              <p:custDataLst>
                <p:tags r:id="rId9"/>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0"/>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1"/>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2"/>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3"/>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4"/>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5"/>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6"/>
            </p:custDataLst>
          </p:nvPr>
        </p:nvSpPr>
        <p:spPr>
          <a:xfrm>
            <a:off x="2059940" y="2165985"/>
            <a:ext cx="6808470" cy="1565910"/>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爱祖国、爱家乡、爱集体、爱劳动、爱科学的情感是幼儿道德发展的基础和动力。对幼儿而言，爱祖国、爱家乡的情感包括热爱自己的家长、老师、小伙伴，爱各行各业的劳动者、爱全国各族人民；爱集体主要包括热爱幼儿园的集体生活，与小朋友友好相处。爱劳动主要包括学会劳动，体验劳动的快乐，尊重别人的劳动成果，具有为集体服务的情感。</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7"/>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custDataLst>
              <p:tags r:id="rId18"/>
            </p:custDataLst>
          </p:nvPr>
        </p:nvSpPr>
        <p:spPr>
          <a:xfrm>
            <a:off x="2138680" y="1875155"/>
            <a:ext cx="5080000" cy="337185"/>
          </a:xfrm>
          <a:prstGeom prst="rect">
            <a:avLst/>
          </a:prstGeom>
        </p:spPr>
        <p:txBody>
          <a:bodyPr>
            <a:spAutoFit/>
          </a:bodyPr>
          <a:p>
            <a:pPr marL="0" algn="l" defTabSz="914400">
              <a:lnSpc>
                <a:spcPct val="100000"/>
              </a:lnSpc>
              <a:spcBef>
                <a:spcPts val="0"/>
              </a:spcBef>
              <a:spcAft>
                <a:spcPts val="0"/>
              </a:spcAft>
              <a:buClrTx/>
              <a:buSzTx/>
              <a:buFontTx/>
              <a:defRPr/>
            </a:pP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rPr>
              <a:t>1.</a:t>
            </a: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rPr>
              <a:t>萌发幼儿爱的情感</a:t>
            </a:r>
            <a:endPar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721995" y="1460500"/>
            <a:ext cx="3282315" cy="1891665"/>
          </a:xfrm>
          <a:prstGeom prst="rect">
            <a:avLst/>
          </a:prstGeom>
        </p:spPr>
      </p:pic>
      <p:sp>
        <p:nvSpPr>
          <p:cNvPr id="16" name="文本框 15"/>
          <p:cNvSpPr txBox="1"/>
          <p:nvPr/>
        </p:nvSpPr>
        <p:spPr>
          <a:xfrm>
            <a:off x="1443990" y="1938655"/>
            <a:ext cx="1967230" cy="829945"/>
          </a:xfrm>
          <a:prstGeom prst="rect">
            <a:avLst/>
          </a:prstGeom>
          <a:noFill/>
        </p:spPr>
        <p:txBody>
          <a:bodyPr wrap="squar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探寻</a:t>
            </a:r>
            <a:r>
              <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文本框 12"/>
          <p:cNvSpPr txBox="1"/>
          <p:nvPr/>
        </p:nvSpPr>
        <p:spPr>
          <a:xfrm>
            <a:off x="4004012" y="2009139"/>
            <a:ext cx="4246880" cy="1322070"/>
          </a:xfrm>
          <a:prstGeom prst="rect">
            <a:avLst/>
          </a:prstGeom>
          <a:noFill/>
        </p:spPr>
        <p:txBody>
          <a:bodyPr wrap="none" rtlCol="0">
            <a:spAutoFit/>
          </a:bodyPr>
          <a:lstStyle/>
          <a:p>
            <a:pPr algn="l"/>
            <a:r>
              <a:rPr lang="zh-CN" altLang="en-US" sz="4000" b="1" dirty="0">
                <a:solidFill>
                  <a:srgbClr val="1A5D5C"/>
                </a:solidFill>
              </a:rPr>
              <a:t>教育儿童全面发展</a:t>
            </a:r>
            <a:endParaRPr lang="zh-CN" altLang="en-US" sz="4000" b="1" dirty="0">
              <a:solidFill>
                <a:srgbClr val="1A5D5C"/>
              </a:solidFill>
            </a:endParaRPr>
          </a:p>
          <a:p>
            <a:pPr algn="ctr"/>
            <a:r>
              <a:rPr lang="zh-CN" altLang="en-US" sz="4000" b="1" dirty="0">
                <a:solidFill>
                  <a:srgbClr val="1A5D5C"/>
                </a:solidFill>
              </a:rPr>
              <a:t>教育</a:t>
            </a:r>
            <a:r>
              <a:rPr lang="zh-CN" altLang="en-US" sz="4000" b="1" dirty="0">
                <a:solidFill>
                  <a:srgbClr val="1A5D5C"/>
                </a:solidFill>
              </a:rPr>
              <a:t>概述</a:t>
            </a:r>
            <a:endParaRPr lang="zh-CN" altLang="en-US" sz="4000" b="1" dirty="0">
              <a:solidFill>
                <a:srgbClr val="1A5D5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grpSp>
        <p:nvGrpSpPr>
          <p:cNvPr id="37" name="组合 36"/>
          <p:cNvGrpSpPr/>
          <p:nvPr>
            <p:custDataLst>
              <p:tags r:id="rId2"/>
            </p:custDataLst>
          </p:nvPr>
        </p:nvGrpSpPr>
        <p:grpSpPr>
          <a:xfrm>
            <a:off x="311049" y="1448245"/>
            <a:ext cx="1501663" cy="671415"/>
            <a:chOff x="465719" y="1295954"/>
            <a:chExt cx="1658494" cy="740511"/>
          </a:xfrm>
        </p:grpSpPr>
        <p:sp>
          <p:nvSpPr>
            <p:cNvPr id="38" name="Freeform 1"/>
            <p:cNvSpPr>
              <a:spLocks noChangeArrowheads="1"/>
            </p:cNvSpPr>
            <p:nvPr>
              <p:custDataLst>
                <p:tags r:id="rId3"/>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4"/>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5"/>
            </p:custDataLst>
          </p:nvPr>
        </p:nvSpPr>
        <p:spPr>
          <a:xfrm>
            <a:off x="1962785" y="1701165"/>
            <a:ext cx="6807835" cy="372110"/>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grpSp>
        <p:nvGrpSpPr>
          <p:cNvPr id="49" name="Group 4"/>
          <p:cNvGrpSpPr/>
          <p:nvPr>
            <p:custDataLst>
              <p:tags r:id="rId6"/>
            </p:custDataLst>
          </p:nvPr>
        </p:nvGrpSpPr>
        <p:grpSpPr>
          <a:xfrm>
            <a:off x="311049" y="2592690"/>
            <a:ext cx="1501663" cy="702856"/>
            <a:chOff x="1372486" y="3793072"/>
            <a:chExt cx="6146978" cy="2804667"/>
          </a:xfrm>
        </p:grpSpPr>
        <p:sp>
          <p:nvSpPr>
            <p:cNvPr id="50" name="Freeform 1"/>
            <p:cNvSpPr>
              <a:spLocks noChangeArrowheads="1"/>
            </p:cNvSpPr>
            <p:nvPr>
              <p:custDataLst>
                <p:tags r:id="rId7"/>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8"/>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9"/>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0"/>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1"/>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2"/>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3"/>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4"/>
            </p:custDataLst>
          </p:nvPr>
        </p:nvSpPr>
        <p:spPr>
          <a:xfrm>
            <a:off x="2075180" y="1192530"/>
            <a:ext cx="6808470" cy="975995"/>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社会环境中的首要和核心因素是人，能否建立起与周围人的和谐关系，是人们适应环境、心情舒畅地生活和学习的关键。因此，必须发展幼儿的交往能力，使他们在与他人的交往过程中，了解自己和别人，学会处理与同伴、教师及其他人的关系。</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5"/>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custDataLst>
              <p:tags r:id="rId16"/>
            </p:custDataLst>
          </p:nvPr>
        </p:nvSpPr>
        <p:spPr>
          <a:xfrm>
            <a:off x="2153920" y="753110"/>
            <a:ext cx="5080000" cy="337185"/>
          </a:xfrm>
          <a:prstGeom prst="rect">
            <a:avLst/>
          </a:prstGeom>
        </p:spPr>
        <p:txBody>
          <a:bodyPr>
            <a:spAutoFit/>
          </a:bodyPr>
          <a:p>
            <a:pPr marL="0" algn="l" defTabSz="914400">
              <a:lnSpc>
                <a:spcPct val="100000"/>
              </a:lnSpc>
              <a:spcBef>
                <a:spcPts val="0"/>
              </a:spcBef>
              <a:spcAft>
                <a:spcPts val="0"/>
              </a:spcAft>
              <a:buClrTx/>
              <a:buSzTx/>
              <a:buFontTx/>
              <a:defRPr/>
            </a:pP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rPr>
              <a:t>2.</a:t>
            </a: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rPr>
              <a:t>发展幼儿的交往能力</a:t>
            </a:r>
            <a:endPar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 name="文本框 3"/>
          <p:cNvSpPr txBox="1"/>
          <p:nvPr>
            <p:custDataLst>
              <p:tags r:id="rId17"/>
            </p:custDataLst>
          </p:nvPr>
        </p:nvSpPr>
        <p:spPr>
          <a:xfrm>
            <a:off x="2261235" y="2287270"/>
            <a:ext cx="5080000" cy="337185"/>
          </a:xfrm>
          <a:prstGeom prst="rect">
            <a:avLst/>
          </a:prstGeom>
        </p:spPr>
        <p:txBody>
          <a:bodyPr>
            <a:spAutoFit/>
          </a:bodyPr>
          <a:p>
            <a:pPr marL="0" algn="l" defTabSz="914400">
              <a:lnSpc>
                <a:spcPct val="100000"/>
              </a:lnSpc>
              <a:spcBef>
                <a:spcPts val="0"/>
              </a:spcBef>
              <a:spcAft>
                <a:spcPts val="0"/>
              </a:spcAft>
              <a:buClrTx/>
              <a:buSzTx/>
              <a:buFontTx/>
              <a:defRPr/>
            </a:pP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rPr>
              <a:t>3.</a:t>
            </a: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rPr>
              <a:t>学习必要的社会行为规范</a:t>
            </a:r>
            <a:endPar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18"/>
            </p:custDataLst>
          </p:nvPr>
        </p:nvSpPr>
        <p:spPr>
          <a:xfrm>
            <a:off x="2152015" y="2762885"/>
            <a:ext cx="6808470" cy="1271270"/>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社会是由共同生活的人组成的，为了维护共同的利益，保持社会生活的稳定与安宁，必须制定出相应的行为规范，这是每个社会公民都必须遵守的。社会行为规范的习得不可能与生俱来，必须从小开始培养。幼儿应当学习的社会行为规范主要有：讲文明、有礼貌、守纪律、讲卫生、爱护公物等。</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wipe(left)">
                                      <p:cBhvr>
                                        <p:cTn id="12" dur="750"/>
                                        <p:tgtEl>
                                          <p:spTgt spid="40"/>
                                        </p:tgtEl>
                                      </p:cBhvr>
                                    </p:animEffect>
                                  </p:childTnLst>
                                </p:cTn>
                              </p:par>
                            </p:childTnLst>
                          </p:cTn>
                        </p:par>
                        <p:par>
                          <p:cTn id="13" fill="hold">
                            <p:stCondLst>
                              <p:cond delay="1500"/>
                            </p:stCondLst>
                            <p:childTnLst>
                              <p:par>
                                <p:cTn id="14" presetID="2" presetClass="entr" presetSubtype="8" decel="100000" fill="hold" nodeType="afterEffect">
                                  <p:stCondLst>
                                    <p:cond delay="0"/>
                                  </p:stCondLst>
                                  <p:childTnLst>
                                    <p:set>
                                      <p:cBhvr>
                                        <p:cTn id="15" dur="1" fill="hold">
                                          <p:stCondLst>
                                            <p:cond delay="0"/>
                                          </p:stCondLst>
                                        </p:cTn>
                                        <p:tgtEl>
                                          <p:spTgt spid="49"/>
                                        </p:tgtEl>
                                        <p:attrNameLst>
                                          <p:attrName>style.visibility</p:attrName>
                                        </p:attrNameLst>
                                      </p:cBhvr>
                                      <p:to>
                                        <p:strVal val="visible"/>
                                      </p:to>
                                    </p:set>
                                    <p:anim calcmode="lin" valueType="num">
                                      <p:cBhvr additive="base">
                                        <p:cTn id="16" dur="500" fill="hold"/>
                                        <p:tgtEl>
                                          <p:spTgt spid="49"/>
                                        </p:tgtEl>
                                        <p:attrNameLst>
                                          <p:attrName>ppt_x</p:attrName>
                                        </p:attrNameLst>
                                      </p:cBhvr>
                                      <p:tavLst>
                                        <p:tav tm="0">
                                          <p:val>
                                            <p:strVal val="0-#ppt_w/2"/>
                                          </p:val>
                                        </p:tav>
                                        <p:tav tm="100000">
                                          <p:val>
                                            <p:strVal val="#ppt_x"/>
                                          </p:val>
                                        </p:tav>
                                      </p:tavLst>
                                    </p:anim>
                                    <p:anim calcmode="lin" valueType="num">
                                      <p:cBhvr additive="base">
                                        <p:cTn id="17"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grpSp>
        <p:nvGrpSpPr>
          <p:cNvPr id="37" name="组合 36"/>
          <p:cNvGrpSpPr/>
          <p:nvPr>
            <p:custDataLst>
              <p:tags r:id="rId2"/>
            </p:custDataLst>
          </p:nvPr>
        </p:nvGrpSpPr>
        <p:grpSpPr>
          <a:xfrm>
            <a:off x="311049" y="1448245"/>
            <a:ext cx="1501663" cy="671415"/>
            <a:chOff x="465719" y="1295954"/>
            <a:chExt cx="1658494" cy="740511"/>
          </a:xfrm>
        </p:grpSpPr>
        <p:sp>
          <p:nvSpPr>
            <p:cNvPr id="38" name="Freeform 1"/>
            <p:cNvSpPr>
              <a:spLocks noChangeArrowheads="1"/>
            </p:cNvSpPr>
            <p:nvPr>
              <p:custDataLst>
                <p:tags r:id="rId3"/>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4"/>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5"/>
            </p:custDataLst>
          </p:nvPr>
        </p:nvSpPr>
        <p:spPr>
          <a:xfrm>
            <a:off x="1962785" y="1701165"/>
            <a:ext cx="6807835" cy="372110"/>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grpSp>
        <p:nvGrpSpPr>
          <p:cNvPr id="49" name="Group 4"/>
          <p:cNvGrpSpPr/>
          <p:nvPr>
            <p:custDataLst>
              <p:tags r:id="rId6"/>
            </p:custDataLst>
          </p:nvPr>
        </p:nvGrpSpPr>
        <p:grpSpPr>
          <a:xfrm>
            <a:off x="311049" y="2592690"/>
            <a:ext cx="1501663" cy="702856"/>
            <a:chOff x="1372486" y="3793072"/>
            <a:chExt cx="6146978" cy="2804667"/>
          </a:xfrm>
        </p:grpSpPr>
        <p:sp>
          <p:nvSpPr>
            <p:cNvPr id="50" name="Freeform 1"/>
            <p:cNvSpPr>
              <a:spLocks noChangeArrowheads="1"/>
            </p:cNvSpPr>
            <p:nvPr>
              <p:custDataLst>
                <p:tags r:id="rId7"/>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8"/>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9"/>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0"/>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1"/>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2"/>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3"/>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4"/>
            </p:custDataLst>
          </p:nvPr>
        </p:nvSpPr>
        <p:spPr>
          <a:xfrm>
            <a:off x="2090420" y="1212215"/>
            <a:ext cx="6808470" cy="1271270"/>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幼儿德育的过程实质上就是幼儿社会化的过程，是幼儿按照国家和社会的要求，规范自己的思想和行为，逐步适应社会的发展过程。幼儿通过社会化过程，习得道德行为规范，学会人际交流，增强社会适应能力，成为符合社会要求的合格公民。因此，社会化是幼儿德育的核心。</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5"/>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custDataLst>
              <p:tags r:id="rId16"/>
            </p:custDataLst>
          </p:nvPr>
        </p:nvSpPr>
        <p:spPr>
          <a:xfrm>
            <a:off x="2113280" y="900430"/>
            <a:ext cx="5080000" cy="337185"/>
          </a:xfrm>
          <a:prstGeom prst="rect">
            <a:avLst/>
          </a:prstGeom>
        </p:spPr>
        <p:txBody>
          <a:bodyPr>
            <a:spAutoFit/>
          </a:bodyPr>
          <a:p>
            <a:pPr marL="0" algn="l" defTabSz="914400">
              <a:lnSpc>
                <a:spcPct val="100000"/>
              </a:lnSpc>
              <a:spcBef>
                <a:spcPts val="0"/>
              </a:spcBef>
              <a:spcAft>
                <a:spcPts val="0"/>
              </a:spcAft>
              <a:buClrTx/>
              <a:buSzTx/>
              <a:buFontTx/>
              <a:defRPr/>
            </a:pP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rPr>
              <a:t>4.</a:t>
            </a: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rPr>
              <a:t>培养幼儿的社会适应能力</a:t>
            </a:r>
            <a:endPar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17"/>
            </p:custDataLst>
          </p:nvPr>
        </p:nvSpPr>
        <p:spPr>
          <a:xfrm>
            <a:off x="2080260" y="2921000"/>
            <a:ext cx="6808470" cy="1565910"/>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诚实、自信、勇敢、坚强、活泼开朗等都是幼儿应该具备的良好个性品质，是幼儿健康成长的保障。现在的幼儿在成长过程中备受呵护，大多比较活泼开朗，同时，也容易出现不同程度的自私、任性、独立能力差、依赖性强等问题。因此，要有针对性地开展德育，一方面要培养幼儿自尊、自信、自主的品质，另一方面要让幼儿学会尊重他人、关心他人，更好地融入集体，适应社会。</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
        <p:nvSpPr>
          <p:cNvPr id="3" name="文本框 2"/>
          <p:cNvSpPr txBox="1"/>
          <p:nvPr/>
        </p:nvSpPr>
        <p:spPr>
          <a:xfrm>
            <a:off x="1919605" y="2532380"/>
            <a:ext cx="5080000" cy="398780"/>
          </a:xfrm>
          <a:prstGeom prst="rect">
            <a:avLst/>
          </a:prstGeom>
        </p:spPr>
        <p:txBody>
          <a:bodyPr>
            <a:spAutoFit/>
          </a:bodyPr>
          <a:p>
            <a:pPr marL="0" algn="l" defTabSz="914400">
              <a:lnSpc>
                <a:spcPct val="100000"/>
              </a:lnSpc>
              <a:spcBef>
                <a:spcPts val="0"/>
              </a:spcBef>
              <a:spcAft>
                <a:spcPts val="0"/>
              </a:spcAft>
              <a:buClrTx/>
              <a:buSzTx/>
              <a:buFontTx/>
              <a:defRPr/>
            </a:pP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rPr>
              <a:t>（二）发展幼儿良好的个性品质</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wipe(left)">
                                      <p:cBhvr>
                                        <p:cTn id="12" dur="750"/>
                                        <p:tgtEl>
                                          <p:spTgt spid="40"/>
                                        </p:tgtEl>
                                      </p:cBhvr>
                                    </p:animEffect>
                                  </p:childTnLst>
                                </p:cTn>
                              </p:par>
                            </p:childTnLst>
                          </p:cTn>
                        </p:par>
                        <p:par>
                          <p:cTn id="13" fill="hold">
                            <p:stCondLst>
                              <p:cond delay="1500"/>
                            </p:stCondLst>
                            <p:childTnLst>
                              <p:par>
                                <p:cTn id="14" presetID="2" presetClass="entr" presetSubtype="8" decel="100000" fill="hold" nodeType="afterEffect">
                                  <p:stCondLst>
                                    <p:cond delay="0"/>
                                  </p:stCondLst>
                                  <p:childTnLst>
                                    <p:set>
                                      <p:cBhvr>
                                        <p:cTn id="15" dur="1" fill="hold">
                                          <p:stCondLst>
                                            <p:cond delay="0"/>
                                          </p:stCondLst>
                                        </p:cTn>
                                        <p:tgtEl>
                                          <p:spTgt spid="49"/>
                                        </p:tgtEl>
                                        <p:attrNameLst>
                                          <p:attrName>style.visibility</p:attrName>
                                        </p:attrNameLst>
                                      </p:cBhvr>
                                      <p:to>
                                        <p:strVal val="visible"/>
                                      </p:to>
                                    </p:set>
                                    <p:anim calcmode="lin" valueType="num">
                                      <p:cBhvr additive="base">
                                        <p:cTn id="16" dur="500" fill="hold"/>
                                        <p:tgtEl>
                                          <p:spTgt spid="49"/>
                                        </p:tgtEl>
                                        <p:attrNameLst>
                                          <p:attrName>ppt_x</p:attrName>
                                        </p:attrNameLst>
                                      </p:cBhvr>
                                      <p:tavLst>
                                        <p:tav tm="0">
                                          <p:val>
                                            <p:strVal val="0-#ppt_w/2"/>
                                          </p:val>
                                        </p:tav>
                                        <p:tav tm="100000">
                                          <p:val>
                                            <p:strVal val="#ppt_x"/>
                                          </p:val>
                                        </p:tav>
                                      </p:tavLst>
                                    </p:anim>
                                    <p:anim calcmode="lin" valueType="num">
                                      <p:cBhvr additive="base">
                                        <p:cTn id="17"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grpSp>
        <p:nvGrpSpPr>
          <p:cNvPr id="37" name="组合 36"/>
          <p:cNvGrpSpPr/>
          <p:nvPr>
            <p:custDataLst>
              <p:tags r:id="rId2"/>
            </p:custDataLst>
          </p:nvPr>
        </p:nvGrpSpPr>
        <p:grpSpPr>
          <a:xfrm>
            <a:off x="311049" y="1448245"/>
            <a:ext cx="1501663" cy="671415"/>
            <a:chOff x="465719" y="1295954"/>
            <a:chExt cx="1658494" cy="740511"/>
          </a:xfrm>
        </p:grpSpPr>
        <p:sp>
          <p:nvSpPr>
            <p:cNvPr id="38" name="Freeform 1"/>
            <p:cNvSpPr>
              <a:spLocks noChangeArrowheads="1"/>
            </p:cNvSpPr>
            <p:nvPr>
              <p:custDataLst>
                <p:tags r:id="rId3"/>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4"/>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5"/>
            </p:custDataLst>
          </p:nvPr>
        </p:nvSpPr>
        <p:spPr>
          <a:xfrm>
            <a:off x="1962785" y="1701165"/>
            <a:ext cx="6807835" cy="372110"/>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6"/>
            </p:custDataLst>
          </p:nvPr>
        </p:nvSpPr>
        <p:spPr>
          <a:xfrm>
            <a:off x="1867535" y="747395"/>
            <a:ext cx="6276975" cy="358140"/>
          </a:xfrm>
          <a:prstGeom prst="rect">
            <a:avLst/>
          </a:prstGeom>
          <a:noFill/>
        </p:spPr>
        <p:txBody>
          <a:bodyPr wrap="square" lIns="51764" tIns="25882" rIns="51764" bIns="25882" rtlCol="0">
            <a:spAutoFit/>
          </a:bodyPr>
          <a:p>
            <a:pPr marR="0" algn="l" defTabSz="914400" fontAlgn="auto">
              <a:lnSpc>
                <a:spcPct val="100000"/>
              </a:lnSpc>
              <a:spcBef>
                <a:spcPts val="0"/>
              </a:spcBef>
              <a:spcAft>
                <a:spcPts val="0"/>
              </a:spcAft>
              <a:buClrTx/>
              <a:buSzTx/>
              <a:buFontTx/>
              <a:buNone/>
              <a:defRPr/>
            </a:pP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a:t>
            </a: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二）培养幼儿的感知能力和动手操作能力</a:t>
            </a:r>
            <a:endPar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7"/>
            </p:custDataLst>
          </p:nvPr>
        </p:nvGrpSpPr>
        <p:grpSpPr>
          <a:xfrm>
            <a:off x="311049" y="2592690"/>
            <a:ext cx="1501663" cy="702856"/>
            <a:chOff x="1372486" y="3793072"/>
            <a:chExt cx="6146978" cy="2804667"/>
          </a:xfrm>
        </p:grpSpPr>
        <p:sp>
          <p:nvSpPr>
            <p:cNvPr id="50" name="Freeform 1"/>
            <p:cNvSpPr>
              <a:spLocks noChangeArrowheads="1"/>
            </p:cNvSpPr>
            <p:nvPr>
              <p:custDataLst>
                <p:tags r:id="rId8"/>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9"/>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0"/>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1"/>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2"/>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3"/>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4"/>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5"/>
            </p:custDataLst>
          </p:nvPr>
        </p:nvSpPr>
        <p:spPr>
          <a:xfrm>
            <a:off x="1978025" y="1212215"/>
            <a:ext cx="6808470" cy="1861185"/>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幼儿正处于感知能力迅速发展和不断完善的时期，运用视觉、听觉、触觉等感觉器官来感知外部世界是幼儿的一个重要认知特点。因此感知能力的培养是幼儿园智育的基础和重要内容，也是幼儿园智育区别于小学的一个重要特征。动手操作与发展感知能力紧密相连，又与人的智力发展有着密切的关系。幼儿在操作活动中获得多种感知经验和知识，同时获得许多动作经验，这种经验随着幼儿年龄的增长和经验不断的丰富会内化为幼儿头脑中的思维运演能力。</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6"/>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TextBox 40"/>
          <p:cNvSpPr txBox="1"/>
          <p:nvPr>
            <p:custDataLst>
              <p:tags r:id="rId17"/>
            </p:custDataLst>
          </p:nvPr>
        </p:nvSpPr>
        <p:spPr>
          <a:xfrm>
            <a:off x="1953895" y="3067685"/>
            <a:ext cx="6276975" cy="358140"/>
          </a:xfrm>
          <a:prstGeom prst="rect">
            <a:avLst/>
          </a:prstGeom>
          <a:noFill/>
        </p:spPr>
        <p:txBody>
          <a:bodyPr wrap="square" lIns="51764" tIns="25882" rIns="51764" bIns="25882" rtlCol="0">
            <a:spAutoFit/>
          </a:bodyPr>
          <a:p>
            <a:pPr marR="0" algn="l" defTabSz="914400" fontAlgn="auto">
              <a:lnSpc>
                <a:spcPct val="100000"/>
              </a:lnSpc>
              <a:spcBef>
                <a:spcPts val="0"/>
              </a:spcBef>
              <a:spcAft>
                <a:spcPts val="0"/>
              </a:spcAft>
              <a:buClrTx/>
              <a:buSzTx/>
              <a:buFontTx/>
              <a:buNone/>
              <a:defRPr/>
            </a:pP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a:t>
            </a: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三）发展幼儿的语言运用能力</a:t>
            </a:r>
            <a:endPar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4" name="文本框 3"/>
          <p:cNvSpPr txBox="1"/>
          <p:nvPr>
            <p:custDataLst>
              <p:tags r:id="rId18"/>
            </p:custDataLst>
          </p:nvPr>
        </p:nvSpPr>
        <p:spPr>
          <a:xfrm>
            <a:off x="2038985" y="3404870"/>
            <a:ext cx="6808470" cy="1271270"/>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语言是交际的工具，也是思维的工具。幼儿期是口头语言发展的重要时期，发展幼儿的语言运用能力包括三个方面：一是指发展幼儿运用口头语言进行交往的能力；二是发展语言理解能力；三是发展语言表达能力和思维能力。另外还可有目的、有计划地发展幼儿的前阅读和前书写能力，以进一步促进幼儿智能的发展。</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五边形 2"/>
          <p:cNvSpPr/>
          <p:nvPr>
            <p:custDataLst>
              <p:tags r:id="rId2"/>
            </p:custDataLst>
          </p:nvPr>
        </p:nvSpPr>
        <p:spPr>
          <a:xfrm flipH="1">
            <a:off x="464185" y="1582420"/>
            <a:ext cx="4271010" cy="38290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TextBox 159"/>
          <p:cNvSpPr txBox="1"/>
          <p:nvPr>
            <p:custDataLst>
              <p:tags r:id="rId3"/>
            </p:custDataLst>
          </p:nvPr>
        </p:nvSpPr>
        <p:spPr>
          <a:xfrm>
            <a:off x="532955" y="1663102"/>
            <a:ext cx="38538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日常生活、游戏是实施幼儿德育最基本的途径</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 name="Text Box 10"/>
          <p:cNvSpPr txBox="1">
            <a:spLocks noChangeArrowheads="1"/>
          </p:cNvSpPr>
          <p:nvPr>
            <p:custDataLst>
              <p:tags r:id="rId4"/>
            </p:custDataLst>
          </p:nvPr>
        </p:nvSpPr>
        <p:spPr bwMode="auto">
          <a:xfrm>
            <a:off x="535305" y="1910715"/>
            <a:ext cx="8079740" cy="708025"/>
          </a:xfrm>
          <a:prstGeom prst="rect">
            <a:avLst/>
          </a:prstGeom>
          <a:noFill/>
          <a:ln w="9525">
            <a:noFill/>
            <a:miter lim="800000"/>
          </a:ln>
        </p:spPr>
        <p:txBody>
          <a:bodyPr wrap="square" lIns="34290" tIns="17145" rIns="34290" bIns="17145">
            <a:noAutofit/>
          </a:bodyPr>
          <a:p>
            <a:pPr marR="0" lvl="0" indent="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德育内容渗透在日常生活之中，日常生活是实施德育最基本的途径。日常生活中时时有德育，处处有德育。日常生活不但为幼儿德育提供了环境条件，而且为幼儿品德的形成提供了反复练习和实践的机会。幼儿之间、师生之间的日常接触和交往，是形成幼儿道德品质的关键因素。</a:t>
            </a:r>
            <a:endPar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endParaRPr>
          </a:p>
        </p:txBody>
      </p:sp>
      <p:sp>
        <p:nvSpPr>
          <p:cNvPr id="8" name="文本框 7"/>
          <p:cNvSpPr txBox="1"/>
          <p:nvPr>
            <p:custDataLst>
              <p:tags r:id="rId5"/>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4</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6"/>
            </p:custDataLst>
          </p:nvPr>
        </p:nvSpPr>
        <p:spPr>
          <a:xfrm>
            <a:off x="454025" y="690880"/>
            <a:ext cx="5643245" cy="414655"/>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四、学前儿童</a:t>
            </a: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德育的</a:t>
            </a: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实施</a:t>
            </a:r>
            <a:endParaRPr lang="zh-CN" altLang="en-US" sz="2400" b="1" noProof="0" dirty="0">
              <a:solidFill>
                <a:srgbClr val="2272AB"/>
              </a:solidFill>
              <a:latin typeface="微软雅黑" panose="020B0503020204020204" pitchFamily="34" charset="-122"/>
              <a:ea typeface="微软雅黑" panose="020B0503020204020204" pitchFamily="34" charset="-122"/>
              <a:sym typeface="+mn-ea"/>
            </a:endParaRPr>
          </a:p>
        </p:txBody>
      </p:sp>
      <p:sp>
        <p:nvSpPr>
          <p:cNvPr id="19" name="五边形 18"/>
          <p:cNvSpPr/>
          <p:nvPr>
            <p:custDataLst>
              <p:tags r:id="rId7"/>
            </p:custDataLst>
          </p:nvPr>
        </p:nvSpPr>
        <p:spPr>
          <a:xfrm flipH="1">
            <a:off x="428625" y="2927350"/>
            <a:ext cx="4316095" cy="3829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159"/>
          <p:cNvSpPr txBox="1"/>
          <p:nvPr>
            <p:custDataLst>
              <p:tags r:id="rId8"/>
            </p:custDataLst>
          </p:nvPr>
        </p:nvSpPr>
        <p:spPr>
          <a:xfrm>
            <a:off x="568325" y="3007995"/>
            <a:ext cx="3853815" cy="222885"/>
          </a:xfrm>
          <a:prstGeom prst="rect">
            <a:avLst/>
          </a:prstGeom>
          <a:noFill/>
        </p:spPr>
        <p:txBody>
          <a:bodyPr wrap="none" lIns="68580" tIns="34290" rIns="68580" bIns="34290" rtlCol="0">
            <a:no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专门的德育活动是实施幼儿德育的有效手段</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 Box 10"/>
          <p:cNvSpPr txBox="1">
            <a:spLocks noChangeArrowheads="1"/>
          </p:cNvSpPr>
          <p:nvPr>
            <p:custDataLst>
              <p:tags r:id="rId9"/>
            </p:custDataLst>
          </p:nvPr>
        </p:nvSpPr>
        <p:spPr bwMode="auto">
          <a:xfrm>
            <a:off x="534035" y="3280410"/>
            <a:ext cx="8100060" cy="1059180"/>
          </a:xfrm>
          <a:prstGeom prst="rect">
            <a:avLst/>
          </a:prstGeom>
          <a:noFill/>
          <a:ln w="9525">
            <a:noFill/>
            <a:miter lim="800000"/>
          </a:ln>
        </p:spPr>
        <p:txBody>
          <a:bodyPr wrap="square" lIns="34290" tIns="17145" rIns="34290" bIns="17145">
            <a:noAutofit/>
          </a:bodyPr>
          <a:p>
            <a:pPr marR="0" lvl="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rPr>
              <a:t>专门的德育活动是实施幼儿德育的有效手段。幼儿园必须根据幼儿品德发展的特点和德育的内容与要求，结合幼儿的实际情况和具体表现，有目的、有计划地开展专门性的德育活动。专门的德育活动仍然要以幼儿生活为基础，要善于抓住幼儿生活中的实例，还要以幼儿可以接受的方式进行，避免空洞说教，才能取得较好的效果。</a:t>
            </a:r>
            <a:endPar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endParaRPr>
          </a:p>
        </p:txBody>
      </p:sp>
      <p:sp>
        <p:nvSpPr>
          <p:cNvPr id="2" name="文本框 1"/>
          <p:cNvSpPr txBox="1"/>
          <p:nvPr/>
        </p:nvSpPr>
        <p:spPr>
          <a:xfrm>
            <a:off x="548005" y="1170940"/>
            <a:ext cx="5080000" cy="373380"/>
          </a:xfrm>
          <a:prstGeom prst="rect">
            <a:avLst/>
          </a:prstGeom>
        </p:spPr>
        <p:txBody>
          <a:bodyPr>
            <a:spAutoFit/>
          </a:bodyPr>
          <a:p>
            <a:pPr marL="0" indent="304800" algn="just" defTabSz="266700">
              <a:lnSpc>
                <a:spcPts val="2200"/>
              </a:lnSpc>
              <a:spcBef>
                <a:spcPct val="0"/>
              </a:spcBef>
              <a:spcAft>
                <a:spcPct val="0"/>
              </a:spcAft>
            </a:pP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rPr>
              <a:t>（一）学前儿童</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rPr>
              <a:t>德育的实施途径</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500"/>
                                        <p:tgtEl>
                                          <p:spTgt spid="3"/>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500"/>
                                        <p:tgtEl>
                                          <p:spTgt spid="19"/>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500"/>
                                        <p:tgtEl>
                                          <p:spTgt spid="20"/>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7" grpId="0"/>
      <p:bldP spid="28" grpId="0"/>
      <p:bldP spid="19" grpId="0" bldLvl="0" animBg="1"/>
      <p:bldP spid="20" grpId="0"/>
      <p:bldP spid="23" grpId="0"/>
    </p:bld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4</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五边形 18"/>
          <p:cNvSpPr/>
          <p:nvPr>
            <p:custDataLst>
              <p:tags r:id="rId3"/>
            </p:custDataLst>
          </p:nvPr>
        </p:nvSpPr>
        <p:spPr>
          <a:xfrm flipH="1">
            <a:off x="652780" y="1198245"/>
            <a:ext cx="4316095" cy="3829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159"/>
          <p:cNvSpPr txBox="1"/>
          <p:nvPr>
            <p:custDataLst>
              <p:tags r:id="rId4"/>
            </p:custDataLst>
          </p:nvPr>
        </p:nvSpPr>
        <p:spPr>
          <a:xfrm>
            <a:off x="838835" y="1289685"/>
            <a:ext cx="3853815" cy="222885"/>
          </a:xfrm>
          <a:prstGeom prst="rect">
            <a:avLst/>
          </a:prstGeom>
          <a:noFill/>
        </p:spPr>
        <p:txBody>
          <a:bodyPr wrap="none" lIns="68580" tIns="34290" rIns="68580" bIns="34290" rtlCol="0">
            <a:no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热爱与尊重幼儿，充分发挥幼儿的主体性</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 Box 10"/>
          <p:cNvSpPr txBox="1">
            <a:spLocks noChangeArrowheads="1"/>
          </p:cNvSpPr>
          <p:nvPr>
            <p:custDataLst>
              <p:tags r:id="rId5"/>
            </p:custDataLst>
          </p:nvPr>
        </p:nvSpPr>
        <p:spPr bwMode="auto">
          <a:xfrm>
            <a:off x="579755" y="1598295"/>
            <a:ext cx="8100060" cy="600075"/>
          </a:xfrm>
          <a:prstGeom prst="rect">
            <a:avLst/>
          </a:prstGeom>
          <a:noFill/>
          <a:ln w="9525">
            <a:noFill/>
            <a:miter lim="800000"/>
          </a:ln>
        </p:spPr>
        <p:txBody>
          <a:bodyPr wrap="square" lIns="34290" tIns="17145" rIns="34290" bIns="17145">
            <a:noAutofit/>
          </a:bodyPr>
          <a:p>
            <a:pPr marR="0" lvl="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rPr>
              <a:t>热爱与尊重幼儿每一个幼儿是幼儿园教师基本的道德要求。尊重幼儿的人格，保护幼儿的自尊心，是对幼儿最基本的关爱，可以为幼儿健康人格的发展撑开一把</a:t>
            </a:r>
            <a:r>
              <a:rPr kumimoji="0" lang="en-US" altLang="zh-CN"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rPr>
              <a:t>“</a:t>
            </a:r>
            <a:r>
              <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rPr>
              <a:t>保护伞</a:t>
            </a:r>
            <a:r>
              <a:rPr kumimoji="0" lang="en-US" altLang="zh-CN"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rPr>
              <a:t>”</a:t>
            </a:r>
            <a:r>
              <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rPr>
              <a:t>。</a:t>
            </a:r>
            <a:endPar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endParaRPr>
          </a:p>
        </p:txBody>
      </p:sp>
      <p:sp>
        <p:nvSpPr>
          <p:cNvPr id="4" name="文本框 3"/>
          <p:cNvSpPr txBox="1"/>
          <p:nvPr/>
        </p:nvSpPr>
        <p:spPr>
          <a:xfrm>
            <a:off x="301625" y="762000"/>
            <a:ext cx="5893435" cy="373380"/>
          </a:xfrm>
          <a:prstGeom prst="rect">
            <a:avLst/>
          </a:prstGeom>
          <a:noFill/>
        </p:spPr>
        <p:txBody>
          <a:bodyPr wrap="square" rtlCol="0" anchor="t">
            <a:spAutoFit/>
          </a:bodyPr>
          <a:p>
            <a:pPr marL="0" indent="304800" algn="l" defTabSz="266700">
              <a:lnSpc>
                <a:spcPts val="2200"/>
              </a:lnSpc>
              <a:spcBef>
                <a:spcPct val="0"/>
              </a:spcBef>
              <a:spcAft>
                <a:spcPct val="0"/>
              </a:spcAft>
            </a:pP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（二）学前儿童</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德育的实施应注意的问题</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 name="五边形 1"/>
          <p:cNvSpPr/>
          <p:nvPr>
            <p:custDataLst>
              <p:tags r:id="rId6"/>
            </p:custDataLst>
          </p:nvPr>
        </p:nvSpPr>
        <p:spPr>
          <a:xfrm flipH="1">
            <a:off x="662940" y="2228215"/>
            <a:ext cx="4316095" cy="3829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 name="TextBox 159"/>
          <p:cNvSpPr txBox="1"/>
          <p:nvPr>
            <p:custDataLst>
              <p:tags r:id="rId7"/>
            </p:custDataLst>
          </p:nvPr>
        </p:nvSpPr>
        <p:spPr>
          <a:xfrm>
            <a:off x="765810" y="2288540"/>
            <a:ext cx="3853815" cy="222885"/>
          </a:xfrm>
          <a:prstGeom prst="rect">
            <a:avLst/>
          </a:prstGeom>
          <a:noFill/>
        </p:spPr>
        <p:txBody>
          <a:bodyPr wrap="none" lIns="68580" tIns="34290" rIns="68580" bIns="34290" rtlCol="0">
            <a:no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遵循德育规律实施德育</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 name="Text Box 10"/>
          <p:cNvSpPr txBox="1">
            <a:spLocks noChangeArrowheads="1"/>
          </p:cNvSpPr>
          <p:nvPr>
            <p:custDataLst>
              <p:tags r:id="rId8"/>
            </p:custDataLst>
          </p:nvPr>
        </p:nvSpPr>
        <p:spPr bwMode="auto">
          <a:xfrm>
            <a:off x="712470" y="2588260"/>
            <a:ext cx="8100060" cy="773430"/>
          </a:xfrm>
          <a:prstGeom prst="rect">
            <a:avLst/>
          </a:prstGeom>
          <a:noFill/>
          <a:ln w="9525">
            <a:noFill/>
            <a:miter lim="800000"/>
          </a:ln>
        </p:spPr>
        <p:txBody>
          <a:bodyPr wrap="square" lIns="34290" tIns="17145" rIns="34290" bIns="17145">
            <a:noAutofit/>
          </a:bodyPr>
          <a:p>
            <a:pPr marR="0" lvl="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rPr>
              <a:t>幼儿德育必须从情感入手，重点放在行为的引导和习惯的强化上。在具体教育实践中，还要注意结合幼儿的生活实际，采用直观形象的方式，注重言传身教和发挥同伴榜样的力量，并根据幼儿的个体特点因材施教。</a:t>
            </a:r>
            <a:endPar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endParaRPr>
          </a:p>
        </p:txBody>
      </p:sp>
      <p:sp>
        <p:nvSpPr>
          <p:cNvPr id="10" name="五边形 9"/>
          <p:cNvSpPr/>
          <p:nvPr>
            <p:custDataLst>
              <p:tags r:id="rId9"/>
            </p:custDataLst>
          </p:nvPr>
        </p:nvSpPr>
        <p:spPr>
          <a:xfrm flipH="1">
            <a:off x="733425" y="3461385"/>
            <a:ext cx="4316095" cy="3829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 name="TextBox 159"/>
          <p:cNvSpPr txBox="1"/>
          <p:nvPr>
            <p:custDataLst>
              <p:tags r:id="rId10"/>
            </p:custDataLst>
          </p:nvPr>
        </p:nvSpPr>
        <p:spPr>
          <a:xfrm>
            <a:off x="1056640" y="3532505"/>
            <a:ext cx="3853815" cy="222885"/>
          </a:xfrm>
          <a:prstGeom prst="rect">
            <a:avLst/>
          </a:prstGeom>
          <a:noFill/>
        </p:spPr>
        <p:txBody>
          <a:bodyPr wrap="none" lIns="68580" tIns="34290" rIns="68580" bIns="34290" rtlCol="0">
            <a:no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3.</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重视指导幼儿行为的技巧</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 name="Text Box 10"/>
          <p:cNvSpPr txBox="1">
            <a:spLocks noChangeArrowheads="1"/>
          </p:cNvSpPr>
          <p:nvPr>
            <p:custDataLst>
              <p:tags r:id="rId11"/>
            </p:custDataLst>
          </p:nvPr>
        </p:nvSpPr>
        <p:spPr bwMode="auto">
          <a:xfrm>
            <a:off x="681355" y="3846830"/>
            <a:ext cx="8100060" cy="773430"/>
          </a:xfrm>
          <a:prstGeom prst="rect">
            <a:avLst/>
          </a:prstGeom>
          <a:noFill/>
          <a:ln w="9525">
            <a:noFill/>
            <a:miter lim="800000"/>
          </a:ln>
        </p:spPr>
        <p:txBody>
          <a:bodyPr wrap="square" lIns="34290" tIns="17145" rIns="34290" bIns="17145">
            <a:noAutofit/>
          </a:bodyPr>
          <a:p>
            <a:pPr marR="0" lvl="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rPr>
              <a:t>幼儿道德认知的发展存在个别差异性和反复性的特点。德育中常用的方法和手段在不同性格的幼儿身上所产生的效应是不一样的，如表扬手段对幼儿的发展能起到积极作用，但针对幼儿的年龄、家庭背景等的不同，表扬的方式也应当不同。</a:t>
            </a:r>
            <a:endPar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right)">
                                      <p:cBhvr>
                                        <p:cTn id="10" dur="500"/>
                                        <p:tgtEl>
                                          <p:spTgt spid="2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500"/>
                                        <p:tgtEl>
                                          <p:spTgt spid="23"/>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right)">
                                      <p:cBhvr>
                                        <p:cTn id="17" dur="500"/>
                                        <p:tgtEl>
                                          <p:spTgt spid="2"/>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right)">
                                      <p:cBhvr>
                                        <p:cTn id="20" dur="500"/>
                                        <p:tgtEl>
                                          <p:spTgt spid="5"/>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right)">
                                      <p:cBhvr>
                                        <p:cTn id="27" dur="500"/>
                                        <p:tgtEl>
                                          <p:spTgt spid="10"/>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right)">
                                      <p:cBhvr>
                                        <p:cTn id="30" dur="500"/>
                                        <p:tgtEl>
                                          <p:spTgt spid="11"/>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0" grpId="0"/>
      <p:bldP spid="23" grpId="0"/>
      <p:bldP spid="2" grpId="0" bldLvl="0" animBg="1"/>
      <p:bldP spid="5" grpId="0"/>
      <p:bldP spid="9" grpId="0"/>
      <p:bldP spid="10" grpId="0" bldLvl="0" animBg="1"/>
      <p:bldP spid="11" grpId="0"/>
      <p:bldP spid="12"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3" name="矩形: 圆角 5"/>
          <p:cNvSpPr/>
          <p:nvPr>
            <p:custDataLst>
              <p:tags r:id="rId2"/>
            </p:custDataLst>
          </p:nvPr>
        </p:nvSpPr>
        <p:spPr>
          <a:xfrm>
            <a:off x="1403985" y="1126490"/>
            <a:ext cx="6223000" cy="2988310"/>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endParaRPr lang="zh-CN" altLang="en-US" sz="1800" dirty="0">
              <a:solidFill>
                <a:schemeClr val="tx1"/>
              </a:solidFill>
            </a:endParaRPr>
          </a:p>
        </p:txBody>
      </p:sp>
      <p:sp>
        <p:nvSpPr>
          <p:cNvPr id="100" name="文本框 99"/>
          <p:cNvSpPr txBox="1"/>
          <p:nvPr/>
        </p:nvSpPr>
        <p:spPr>
          <a:xfrm>
            <a:off x="1587500" y="1461135"/>
            <a:ext cx="5212080" cy="2089150"/>
          </a:xfrm>
          <a:prstGeom prst="rect">
            <a:avLst/>
          </a:prstGeom>
          <a:noFill/>
          <a:ln w="9525">
            <a:noFill/>
          </a:ln>
        </p:spPr>
        <p:txBody>
          <a:bodyPr>
            <a:noAutofit/>
          </a:bodyPr>
          <a:p>
            <a:pPr indent="0" algn="l" fontAlgn="auto">
              <a:lnSpc>
                <a:spcPct val="150000"/>
              </a:lnSpc>
            </a:pPr>
            <a:r>
              <a:rPr lang="zh-CN" altLang="en-US" sz="1600" b="1" noProof="0" dirty="0">
                <a:ln>
                  <a:noFill/>
                </a:ln>
                <a:effectLst/>
                <a:uLnTx/>
                <a:uFillTx/>
                <a:latin typeface="微软雅黑" panose="020B0503020204020204" pitchFamily="34" charset="-122"/>
                <a:ea typeface="微软雅黑" panose="020B0503020204020204" pitchFamily="34" charset="-122"/>
              </a:rPr>
              <a:t>一、名词解释</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a:t>
            </a:r>
            <a:r>
              <a:rPr lang="zh-CN" altLang="en-US" sz="1600" b="0" noProof="0" dirty="0">
                <a:ln>
                  <a:noFill/>
                </a:ln>
                <a:effectLst/>
                <a:uLnTx/>
                <a:uFillTx/>
                <a:latin typeface="黑体" panose="02010609060101010101" charset="-122"/>
                <a:ea typeface="黑体" panose="02010609060101010101" charset="-122"/>
              </a:rPr>
              <a:t>学前儿童德育</a:t>
            </a:r>
            <a:r>
              <a:rPr lang="en-US" altLang="zh-CN" sz="1600" b="0" noProof="0" dirty="0">
                <a:ln>
                  <a:noFill/>
                </a:ln>
                <a:effectLst/>
                <a:uLnTx/>
                <a:uFillTx/>
                <a:latin typeface="黑体" panose="02010609060101010101" charset="-122"/>
                <a:ea typeface="黑体" panose="02010609060101010101" charset="-122"/>
              </a:rPr>
              <a:t>   </a:t>
            </a:r>
            <a:endParaRPr lang="en-US" altLang="zh-CN"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zh-CN" altLang="en-US" sz="1600" b="1" noProof="0" dirty="0">
                <a:ln>
                  <a:noFill/>
                </a:ln>
                <a:effectLst/>
                <a:uLnTx/>
                <a:uFillTx/>
                <a:latin typeface="微软雅黑" panose="020B0503020204020204" pitchFamily="34" charset="-122"/>
                <a:ea typeface="微软雅黑" panose="020B0503020204020204" pitchFamily="34" charset="-122"/>
              </a:rPr>
              <a:t>二、简答题</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1.</a:t>
            </a:r>
            <a:r>
              <a:rPr lang="zh-CN" altLang="en-US" sz="1600" b="0" noProof="0" dirty="0">
                <a:ln>
                  <a:noFill/>
                </a:ln>
                <a:effectLst/>
                <a:uLnTx/>
                <a:uFillTx/>
                <a:latin typeface="黑体" panose="02010609060101010101" charset="-122"/>
                <a:ea typeface="黑体" panose="02010609060101010101" charset="-122"/>
              </a:rPr>
              <a:t>学前儿童德育的</a:t>
            </a:r>
            <a:r>
              <a:rPr lang="zh-CN" altLang="en-US" sz="1600" b="0" noProof="0" dirty="0">
                <a:ln>
                  <a:noFill/>
                </a:ln>
                <a:effectLst/>
                <a:uLnTx/>
                <a:uFillTx/>
                <a:latin typeface="黑体" panose="02010609060101010101" charset="-122"/>
                <a:ea typeface="黑体" panose="02010609060101010101" charset="-122"/>
              </a:rPr>
              <a:t>内容。</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2.</a:t>
            </a:r>
            <a:r>
              <a:rPr lang="zh-CN" altLang="en-US" sz="1600" b="0" noProof="0" dirty="0">
                <a:ln>
                  <a:noFill/>
                </a:ln>
                <a:effectLst/>
                <a:uLnTx/>
                <a:uFillTx/>
                <a:latin typeface="黑体" panose="02010609060101010101" charset="-122"/>
                <a:ea typeface="黑体" panose="02010609060101010101" charset="-122"/>
              </a:rPr>
              <a:t>学前儿童德育的实施途径以及</a:t>
            </a:r>
            <a:r>
              <a:rPr lang="zh-CN" altLang="en-US" sz="1600" b="0" noProof="0" dirty="0">
                <a:ln>
                  <a:noFill/>
                </a:ln>
                <a:effectLst/>
                <a:uLnTx/>
                <a:uFillTx/>
                <a:latin typeface="黑体" panose="02010609060101010101" charset="-122"/>
                <a:ea typeface="黑体" panose="02010609060101010101" charset="-122"/>
              </a:rPr>
              <a:t>注意问题。</a:t>
            </a:r>
            <a:endParaRPr lang="zh-CN" altLang="en-US" sz="1600" b="0" noProof="0" dirty="0">
              <a:ln>
                <a:noFill/>
              </a:ln>
              <a:effectLst/>
              <a:uLnTx/>
              <a:uFillTx/>
              <a:latin typeface="黑体" panose="02010609060101010101" charset="-122"/>
              <a:ea typeface="黑体" panose="02010609060101010101" charset="-122"/>
            </a:endParaRPr>
          </a:p>
        </p:txBody>
      </p:sp>
      <p:sp>
        <p:nvSpPr>
          <p:cNvPr id="7" name="文本框 6"/>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同步训练</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721995" y="1460500"/>
            <a:ext cx="3282315" cy="1891665"/>
          </a:xfrm>
          <a:prstGeom prst="rect">
            <a:avLst/>
          </a:prstGeom>
        </p:spPr>
      </p:pic>
      <p:sp>
        <p:nvSpPr>
          <p:cNvPr id="16" name="文本框 15"/>
          <p:cNvSpPr txBox="1"/>
          <p:nvPr/>
        </p:nvSpPr>
        <p:spPr>
          <a:xfrm>
            <a:off x="1443990" y="1938655"/>
            <a:ext cx="1967230" cy="829945"/>
          </a:xfrm>
          <a:prstGeom prst="rect">
            <a:avLst/>
          </a:prstGeom>
          <a:noFill/>
        </p:spPr>
        <p:txBody>
          <a:bodyPr wrap="squar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探寻</a:t>
            </a:r>
            <a:r>
              <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5</a:t>
            </a:r>
            <a:endPar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文本框 12"/>
          <p:cNvSpPr txBox="1"/>
          <p:nvPr/>
        </p:nvSpPr>
        <p:spPr>
          <a:xfrm>
            <a:off x="3739515" y="1319530"/>
            <a:ext cx="4498975" cy="2173605"/>
          </a:xfrm>
          <a:prstGeom prst="rect">
            <a:avLst/>
          </a:prstGeom>
          <a:noFill/>
        </p:spPr>
        <p:txBody>
          <a:bodyPr wrap="none" rtlCol="0">
            <a:noAutofit/>
          </a:bodyPr>
          <a:lstStyle/>
          <a:p>
            <a:pPr algn="ctr">
              <a:lnSpc>
                <a:spcPct val="150000"/>
              </a:lnSpc>
            </a:pPr>
            <a:r>
              <a:rPr lang="zh-CN" altLang="en-US" sz="4000" b="1" dirty="0">
                <a:solidFill>
                  <a:srgbClr val="1A5D5C"/>
                </a:solidFill>
                <a:sym typeface="+mn-ea"/>
              </a:rPr>
              <a:t>学前儿童</a:t>
            </a:r>
            <a:r>
              <a:rPr lang="zh-CN" altLang="en-US" sz="4000" b="1" dirty="0">
                <a:solidFill>
                  <a:srgbClr val="1A5D5C"/>
                </a:solidFill>
                <a:sym typeface="+mn-ea"/>
              </a:rPr>
              <a:t>美育</a:t>
            </a:r>
            <a:endParaRPr lang="zh-CN" altLang="en-US" sz="4000" b="1" dirty="0">
              <a:solidFill>
                <a:srgbClr val="1A5D5C"/>
              </a:solidFill>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Lst>
  </p:timing>
</p:sld>
</file>

<file path=ppt/slides/slide4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565150" y="1195070"/>
            <a:ext cx="8002270" cy="2974340"/>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l" fontAlgn="auto">
              <a:lnSpc>
                <a:spcPts val="2300"/>
              </a:lnSpc>
            </a:pPr>
            <a:r>
              <a:rPr lang="en-US" sz="1400" spc="160" dirty="0">
                <a:solidFill>
                  <a:schemeClr val="tx1">
                    <a:lumMod val="95000"/>
                    <a:lumOff val="5000"/>
                  </a:scheme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    </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端午节快要到了，为了增加节日气氛，阳阳老师和幼儿园的老师们准备了各式各样、五颜六色的香包，挂在走廊展览区展览。幼儿跑过来，摸摸这个，闻闻那个，叽叽喳喳地议论起来：</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哎呀，好香啊！</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心形的好看，鱼形的好看，不对，蝴蝶的更好看</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他们一边议论一边拿起自己喜欢的香包，爱不释手地把玩着。</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回家让奶奶给我做一个！</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我让妈妈给我做一个！</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alt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    </a:t>
            </a:r>
            <a:r>
              <a:rPr lang="zh-CN" altLang="en-US"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思考：阳阳看到幼儿兴奋的样子，感到很欣慰：幼儿清澈的目光对美的事物从来都不设防，美为什么对他们有如此大的吸引力呢？如何才能更好地激发他们对美的追求呢？</a:t>
            </a:r>
            <a:endParaRPr lang="zh-CN" altLang="en-US"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endParaRPr>
          </a:p>
        </p:txBody>
      </p:sp>
      <p:sp>
        <p:nvSpPr>
          <p:cNvPr id="3" name="文本框 2"/>
          <p:cNvSpPr txBox="1"/>
          <p:nvPr/>
        </p:nvSpPr>
        <p:spPr>
          <a:xfrm>
            <a:off x="250190" y="254635"/>
            <a:ext cx="1467485" cy="471805"/>
          </a:xfrm>
          <a:prstGeom prst="rect">
            <a:avLst/>
          </a:prstGeom>
          <a:noFill/>
        </p:spPr>
        <p:txBody>
          <a:bodyPr wrap="square" rtlCol="0">
            <a:noAutofit/>
          </a:bodyPr>
          <a:p>
            <a:pPr algn="ctr"/>
            <a:r>
              <a:rPr lang="zh-CN" altLang="en-US" sz="2400" b="1" dirty="0"/>
              <a:t>案例分析</a:t>
            </a:r>
            <a:endParaRPr lang="zh-CN" altLang="en-US" sz="2400" b="1"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学前儿童</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美育的含义</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30" name="TextBox 10"/>
          <p:cNvSpPr txBox="1"/>
          <p:nvPr>
            <p:custDataLst>
              <p:tags r:id="rId4"/>
            </p:custDataLst>
          </p:nvPr>
        </p:nvSpPr>
        <p:spPr>
          <a:xfrm>
            <a:off x="1431925" y="1868805"/>
            <a:ext cx="7111365" cy="1545590"/>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幼儿美育是根据幼儿美感发展的特点和规律，利用美的事物和丰富多彩的审美活动，培养幼儿初步感受美、表现美的情趣和能力的一种教育活动。美存在于各种事物之中，通过形式多样的美育活动，幼儿可以开阔视野，增长见识，陶冶情感，净化心灵，促进幼儿形成积极向上的态度和活泼开朗的性格。</a:t>
            </a:r>
            <a:endPar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endParaRPr>
          </a:p>
        </p:txBody>
      </p:sp>
      <p:sp>
        <p:nvSpPr>
          <p:cNvPr id="2" name="TextBox 20"/>
          <p:cNvSpPr txBox="1"/>
          <p:nvPr>
            <p:custDataLst>
              <p:tags r:id="rId5"/>
            </p:custDataLst>
          </p:nvPr>
        </p:nvSpPr>
        <p:spPr>
          <a:xfrm>
            <a:off x="647700" y="1337945"/>
            <a:ext cx="286194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含义</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1000"/>
                                  </p:stCondLst>
                                  <p:iterate type="lt">
                                    <p:tmPct val="5983"/>
                                  </p:iterate>
                                  <p:childTnLst>
                                    <p:set>
                                      <p:cBhvr>
                                        <p:cTn id="6" dur="1" fill="hold">
                                          <p:stCondLst>
                                            <p:cond delay="0"/>
                                          </p:stCondLst>
                                        </p:cTn>
                                        <p:tgtEl>
                                          <p:spTgt spid="30"/>
                                        </p:tgtEl>
                                        <p:attrNameLst>
                                          <p:attrName>style.visibility</p:attrName>
                                        </p:attrNameLst>
                                      </p:cBhvr>
                                      <p:to>
                                        <p:strVal val="visible"/>
                                      </p:to>
                                    </p:set>
                                    <p:anim calcmode="lin" valueType="num">
                                      <p:cBhvr additive="base">
                                        <p:cTn id="7" dur="300"/>
                                        <p:tgtEl>
                                          <p:spTgt spid="30"/>
                                        </p:tgtEl>
                                        <p:attrNameLst>
                                          <p:attrName>ppt_y</p:attrName>
                                        </p:attrNameLst>
                                      </p:cBhvr>
                                      <p:tavLst>
                                        <p:tav tm="0">
                                          <p:val>
                                            <p:strVal val="#ppt_y+#ppt_h*1.125000"/>
                                          </p:val>
                                        </p:tav>
                                        <p:tav tm="100000">
                                          <p:val>
                                            <p:strVal val="#ppt_y"/>
                                          </p:val>
                                        </p:tav>
                                      </p:tavLst>
                                    </p:anim>
                                    <p:animEffect transition="in" filter="wipe(up)">
                                      <p:cBhvr>
                                        <p:cTn id="8" dur="3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p:sp>
        <p:nvSpPr>
          <p:cNvPr id="46" name="Oval 16"/>
          <p:cNvSpPr/>
          <p:nvPr>
            <p:custDataLst>
              <p:tags r:id="rId2"/>
            </p:custDataLst>
          </p:nvPr>
        </p:nvSpPr>
        <p:spPr>
          <a:xfrm rot="16200000">
            <a:off x="3935551" y="3287756"/>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7" name="Group 1"/>
          <p:cNvGrpSpPr/>
          <p:nvPr>
            <p:custDataLst>
              <p:tags r:id="rId3"/>
            </p:custDataLst>
          </p:nvPr>
        </p:nvGrpSpPr>
        <p:grpSpPr>
          <a:xfrm rot="16200000">
            <a:off x="3281892" y="2745994"/>
            <a:ext cx="40469" cy="1278632"/>
            <a:chOff x="6077893" y="2108487"/>
            <a:chExt cx="36214" cy="1552769"/>
          </a:xfrm>
          <a:solidFill>
            <a:schemeClr val="accent2">
              <a:lumMod val="75000"/>
            </a:schemeClr>
          </a:solidFill>
        </p:grpSpPr>
        <p:cxnSp>
          <p:nvCxnSpPr>
            <p:cNvPr id="48" name="Straight Connector 14"/>
            <p:cNvCxnSpPr/>
            <p:nvPr>
              <p:custDataLst>
                <p:tags r:id="rId4"/>
              </p:custDataLst>
            </p:nvPr>
          </p:nvCxnSpPr>
          <p:spPr>
            <a:xfrm>
              <a:off x="6114107"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24"/>
            <p:cNvCxnSpPr/>
            <p:nvPr>
              <p:custDataLst>
                <p:tags r:id="rId5"/>
              </p:custDataLst>
            </p:nvPr>
          </p:nvCxnSpPr>
          <p:spPr>
            <a:xfrm>
              <a:off x="6077893"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0" name="Group 2"/>
          <p:cNvGrpSpPr/>
          <p:nvPr>
            <p:custDataLst>
              <p:tags r:id="rId6"/>
            </p:custDataLst>
          </p:nvPr>
        </p:nvGrpSpPr>
        <p:grpSpPr>
          <a:xfrm rot="16200000">
            <a:off x="4668765" y="2826541"/>
            <a:ext cx="40473" cy="1129452"/>
            <a:chOff x="6077893" y="3797444"/>
            <a:chExt cx="36214" cy="1371599"/>
          </a:xfrm>
          <a:solidFill>
            <a:schemeClr val="accent2">
              <a:lumMod val="75000"/>
            </a:schemeClr>
          </a:solidFill>
        </p:grpSpPr>
        <p:cxnSp>
          <p:nvCxnSpPr>
            <p:cNvPr id="51" name="Straight Connector 19"/>
            <p:cNvCxnSpPr/>
            <p:nvPr>
              <p:custDataLst>
                <p:tags r:id="rId7"/>
              </p:custDataLst>
            </p:nvPr>
          </p:nvCxnSpPr>
          <p:spPr>
            <a:xfrm>
              <a:off x="6114107"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2" name="Straight Connector 25"/>
            <p:cNvCxnSpPr/>
            <p:nvPr>
              <p:custDataLst>
                <p:tags r:id="rId8"/>
              </p:custDataLst>
            </p:nvPr>
          </p:nvCxnSpPr>
          <p:spPr>
            <a:xfrm>
              <a:off x="6077893"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3" name="Group 3"/>
          <p:cNvGrpSpPr/>
          <p:nvPr>
            <p:custDataLst>
              <p:tags r:id="rId9"/>
            </p:custDataLst>
          </p:nvPr>
        </p:nvGrpSpPr>
        <p:grpSpPr>
          <a:xfrm rot="16200000">
            <a:off x="6082453" y="2753383"/>
            <a:ext cx="40471" cy="1278634"/>
            <a:chOff x="6077893" y="5305231"/>
            <a:chExt cx="36214" cy="1552769"/>
          </a:xfrm>
          <a:solidFill>
            <a:schemeClr val="accent2">
              <a:lumMod val="75000"/>
            </a:schemeClr>
          </a:solidFill>
        </p:grpSpPr>
        <p:cxnSp>
          <p:nvCxnSpPr>
            <p:cNvPr id="54" name="Straight Connector 21"/>
            <p:cNvCxnSpPr/>
            <p:nvPr>
              <p:custDataLst>
                <p:tags r:id="rId10"/>
              </p:custDataLst>
            </p:nvPr>
          </p:nvCxnSpPr>
          <p:spPr>
            <a:xfrm>
              <a:off x="6114107"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5" name="Straight Connector 26"/>
            <p:cNvCxnSpPr/>
            <p:nvPr>
              <p:custDataLst>
                <p:tags r:id="rId11"/>
              </p:custDataLst>
            </p:nvPr>
          </p:nvCxnSpPr>
          <p:spPr>
            <a:xfrm>
              <a:off x="6077893"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56" name="Oval 40"/>
          <p:cNvSpPr/>
          <p:nvPr>
            <p:custDataLst>
              <p:tags r:id="rId12"/>
            </p:custDataLst>
          </p:nvPr>
        </p:nvSpPr>
        <p:spPr>
          <a:xfrm rot="16200000">
            <a:off x="2464779" y="3274817"/>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7" name="Oval 41"/>
          <p:cNvSpPr/>
          <p:nvPr>
            <p:custDataLst>
              <p:tags r:id="rId13"/>
            </p:custDataLst>
          </p:nvPr>
        </p:nvSpPr>
        <p:spPr>
          <a:xfrm rot="16200000">
            <a:off x="5257431" y="3290018"/>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Isosceles Triangle 45"/>
          <p:cNvSpPr/>
          <p:nvPr>
            <p:custDataLst>
              <p:tags r:id="rId14"/>
            </p:custDataLst>
          </p:nvPr>
        </p:nvSpPr>
        <p:spPr>
          <a:xfrm>
            <a:off x="2516848" y="3079790"/>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Isosceles Triangle 48"/>
          <p:cNvSpPr/>
          <p:nvPr>
            <p:custDataLst>
              <p:tags r:id="rId15"/>
            </p:custDataLst>
          </p:nvPr>
        </p:nvSpPr>
        <p:spPr>
          <a:xfrm rot="10800000" flipH="1">
            <a:off x="3987485" y="351704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Isosceles Triangle 69"/>
          <p:cNvSpPr/>
          <p:nvPr>
            <p:custDataLst>
              <p:tags r:id="rId16"/>
            </p:custDataLst>
          </p:nvPr>
        </p:nvSpPr>
        <p:spPr>
          <a:xfrm>
            <a:off x="5300223" y="3098207"/>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1" name="Rectangle 70"/>
          <p:cNvSpPr/>
          <p:nvPr>
            <p:custDataLst>
              <p:tags r:id="rId17"/>
            </p:custDataLst>
          </p:nvPr>
        </p:nvSpPr>
        <p:spPr>
          <a:xfrm>
            <a:off x="672465" y="2366645"/>
            <a:ext cx="2662555" cy="656590"/>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TextBox 61"/>
          <p:cNvSpPr txBox="1"/>
          <p:nvPr>
            <p:custDataLst>
              <p:tags r:id="rId18"/>
            </p:custDataLst>
          </p:nvPr>
        </p:nvSpPr>
        <p:spPr>
          <a:xfrm>
            <a:off x="718185" y="2430145"/>
            <a:ext cx="2708910" cy="556260"/>
          </a:xfrm>
          <a:prstGeom prst="rect">
            <a:avLst/>
          </a:prstGeom>
          <a:noFill/>
        </p:spPr>
        <p:txBody>
          <a:bodyPr wrap="square" lIns="68580" tIns="34290" rIns="68580" bIns="34290" rtlCol="0">
            <a:noAutofit/>
          </a:bodyPr>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8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能初步感受并喜爱环境、</a:t>
            </a:r>
            <a:endParaRPr kumimoji="0" lang="zh-CN" altLang="en-US" sz="18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8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生活和艺术中的美</a:t>
            </a:r>
            <a:endParaRPr kumimoji="0" lang="zh-CN" altLang="en-US" sz="18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64" name="Oval 40"/>
          <p:cNvSpPr/>
          <p:nvPr>
            <p:custDataLst>
              <p:tags r:id="rId19"/>
            </p:custDataLst>
          </p:nvPr>
        </p:nvSpPr>
        <p:spPr>
          <a:xfrm rot="16200000">
            <a:off x="6750513" y="3293269"/>
            <a:ext cx="185022" cy="19242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66" name="Group 1"/>
          <p:cNvGrpSpPr/>
          <p:nvPr>
            <p:custDataLst>
              <p:tags r:id="rId20"/>
            </p:custDataLst>
          </p:nvPr>
        </p:nvGrpSpPr>
        <p:grpSpPr>
          <a:xfrm rot="16200000">
            <a:off x="7799211" y="2511134"/>
            <a:ext cx="40515" cy="1760461"/>
            <a:chOff x="6077892" y="2108486"/>
            <a:chExt cx="36254" cy="2137898"/>
          </a:xfrm>
          <a:solidFill>
            <a:schemeClr val="accent2">
              <a:lumMod val="75000"/>
            </a:schemeClr>
          </a:solidFill>
        </p:grpSpPr>
        <p:cxnSp>
          <p:nvCxnSpPr>
            <p:cNvPr id="67" name="Straight Connector 14"/>
            <p:cNvCxnSpPr/>
            <p:nvPr>
              <p:custDataLst>
                <p:tags r:id="rId21"/>
              </p:custDataLst>
            </p:nvPr>
          </p:nvCxnSpPr>
          <p:spPr>
            <a:xfrm rot="5400000" flipV="1">
              <a:off x="5045170" y="3177408"/>
              <a:ext cx="2137897" cy="54"/>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24"/>
            <p:cNvCxnSpPr/>
            <p:nvPr>
              <p:custDataLst>
                <p:tags r:id="rId22"/>
              </p:custDataLst>
            </p:nvPr>
          </p:nvCxnSpPr>
          <p:spPr>
            <a:xfrm rot="5400000" flipV="1">
              <a:off x="5008945" y="3177435"/>
              <a:ext cx="2137896" cy="1"/>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69" name="Group 1"/>
          <p:cNvGrpSpPr/>
          <p:nvPr>
            <p:custDataLst>
              <p:tags r:id="rId23"/>
            </p:custDataLst>
          </p:nvPr>
        </p:nvGrpSpPr>
        <p:grpSpPr>
          <a:xfrm rot="16200000">
            <a:off x="1491336" y="2422282"/>
            <a:ext cx="41039" cy="1926701"/>
            <a:chOff x="6077893" y="1321466"/>
            <a:chExt cx="36727" cy="2339790"/>
          </a:xfrm>
          <a:solidFill>
            <a:schemeClr val="accent2">
              <a:lumMod val="75000"/>
            </a:schemeClr>
          </a:solidFill>
        </p:grpSpPr>
        <p:cxnSp>
          <p:nvCxnSpPr>
            <p:cNvPr id="70" name="Straight Connector 14"/>
            <p:cNvCxnSpPr/>
            <p:nvPr>
              <p:custDataLst>
                <p:tags r:id="rId24"/>
              </p:custDataLst>
            </p:nvPr>
          </p:nvCxnSpPr>
          <p:spPr>
            <a:xfrm rot="5400000">
              <a:off x="4944469" y="2491105"/>
              <a:ext cx="2339789" cy="513"/>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24"/>
            <p:cNvCxnSpPr/>
            <p:nvPr>
              <p:custDataLst>
                <p:tags r:id="rId25"/>
              </p:custDataLst>
            </p:nvPr>
          </p:nvCxnSpPr>
          <p:spPr>
            <a:xfrm rot="5400000">
              <a:off x="4908253" y="2491106"/>
              <a:ext cx="2339789" cy="510"/>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72" name="Oval 71"/>
          <p:cNvSpPr/>
          <p:nvPr>
            <p:custDataLst>
              <p:tags r:id="rId26"/>
            </p:custDataLst>
          </p:nvPr>
        </p:nvSpPr>
        <p:spPr>
          <a:xfrm>
            <a:off x="2936240" y="2729230"/>
            <a:ext cx="463550" cy="427990"/>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1</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84" name="TextBox 83"/>
          <p:cNvSpPr txBox="1"/>
          <p:nvPr>
            <p:custDataLst>
              <p:tags r:id="rId27"/>
            </p:custDataLst>
          </p:nvPr>
        </p:nvSpPr>
        <p:spPr>
          <a:xfrm>
            <a:off x="4276725" y="3509010"/>
            <a:ext cx="3839845" cy="622300"/>
          </a:xfrm>
          <a:prstGeom prst="rect">
            <a:avLst/>
          </a:prstGeom>
          <a:noFill/>
        </p:spPr>
        <p:txBody>
          <a:bodyPr wrap="squar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喜欢参加艺术活动，并能大胆</a:t>
            </a:r>
            <a:br>
              <a:rPr kumimoji="0" lang="zh-CN" altLang="en-US" sz="18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br>
            <a:r>
              <a:rPr kumimoji="0" lang="zh-CN" altLang="en-US" sz="18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地表现自己的情感和体验</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7" name="文本框 6"/>
          <p:cNvSpPr txBox="1"/>
          <p:nvPr>
            <p:custDataLst>
              <p:tags r:id="rId28"/>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29"/>
            </p:custDataLst>
          </p:nvPr>
        </p:nvSpPr>
        <p:spPr>
          <a:xfrm>
            <a:off x="443865" y="79248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学前儿童</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的</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目标</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 name="Rectangle 70"/>
          <p:cNvSpPr/>
          <p:nvPr>
            <p:custDataLst>
              <p:tags r:id="rId30"/>
            </p:custDataLst>
          </p:nvPr>
        </p:nvSpPr>
        <p:spPr>
          <a:xfrm>
            <a:off x="4126865" y="3416300"/>
            <a:ext cx="3307715" cy="728345"/>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 name="Oval 71"/>
          <p:cNvSpPr/>
          <p:nvPr>
            <p:custDataLst>
              <p:tags r:id="rId31"/>
            </p:custDataLst>
          </p:nvPr>
        </p:nvSpPr>
        <p:spPr>
          <a:xfrm>
            <a:off x="7043663" y="3853809"/>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2</a:t>
            </a:r>
            <a:endParaRPr kumimoji="0" lang="en-US" alt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5" name="Rectangle 70"/>
          <p:cNvSpPr/>
          <p:nvPr>
            <p:custDataLst>
              <p:tags r:id="rId32"/>
            </p:custDataLst>
          </p:nvPr>
        </p:nvSpPr>
        <p:spPr>
          <a:xfrm>
            <a:off x="5419090" y="2437765"/>
            <a:ext cx="2413635" cy="656590"/>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 name="TextBox 61"/>
          <p:cNvSpPr txBox="1"/>
          <p:nvPr>
            <p:custDataLst>
              <p:tags r:id="rId33"/>
            </p:custDataLst>
          </p:nvPr>
        </p:nvSpPr>
        <p:spPr>
          <a:xfrm>
            <a:off x="5404485" y="2505710"/>
            <a:ext cx="2494915" cy="551815"/>
          </a:xfrm>
          <a:prstGeom prst="rect">
            <a:avLst/>
          </a:prstGeom>
          <a:noFill/>
        </p:spPr>
        <p:txBody>
          <a:bodyPr wrap="square" lIns="68580" tIns="34290" rIns="68580" bIns="34290" rtlCol="0">
            <a:noAutofit/>
          </a:bodyPr>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8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能用自己喜欢的方式</a:t>
            </a:r>
            <a:endParaRPr kumimoji="0" lang="zh-CN" altLang="en-US" sz="18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8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进行艺术表现活动</a:t>
            </a:r>
            <a:endParaRPr kumimoji="0" lang="zh-CN" altLang="en-US" sz="18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8" name="Oval 71"/>
          <p:cNvSpPr/>
          <p:nvPr>
            <p:custDataLst>
              <p:tags r:id="rId34"/>
            </p:custDataLst>
          </p:nvPr>
        </p:nvSpPr>
        <p:spPr>
          <a:xfrm>
            <a:off x="7474585" y="2825750"/>
            <a:ext cx="463550" cy="427990"/>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3</a:t>
            </a:r>
            <a:endParaRPr kumimoji="0" lang="en-US" alt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fade">
                                      <p:cBhvr>
                                        <p:cTn id="31" dur="600"/>
                                        <p:tgtEl>
                                          <p:spTgt spid="62"/>
                                        </p:tgtEl>
                                      </p:cBhvr>
                                    </p:animEffect>
                                    <p:anim calcmode="lin" valueType="num">
                                      <p:cBhvr>
                                        <p:cTn id="32" dur="600" fill="hold"/>
                                        <p:tgtEl>
                                          <p:spTgt spid="62"/>
                                        </p:tgtEl>
                                        <p:attrNameLst>
                                          <p:attrName>ppt_x</p:attrName>
                                        </p:attrNameLst>
                                      </p:cBhvr>
                                      <p:tavLst>
                                        <p:tav tm="0">
                                          <p:val>
                                            <p:strVal val="#ppt_x"/>
                                          </p:val>
                                        </p:tav>
                                        <p:tav tm="100000">
                                          <p:val>
                                            <p:strVal val="#ppt_x"/>
                                          </p:val>
                                        </p:tav>
                                      </p:tavLst>
                                    </p:anim>
                                    <p:anim calcmode="lin" valueType="num">
                                      <p:cBhvr>
                                        <p:cTn id="33" dur="600" fill="hold"/>
                                        <p:tgtEl>
                                          <p:spTgt spid="62"/>
                                        </p:tgtEl>
                                        <p:attrNameLst>
                                          <p:attrName>ppt_y</p:attrName>
                                        </p:attrNameLst>
                                      </p:cBhvr>
                                      <p:tavLst>
                                        <p:tav tm="0">
                                          <p:val>
                                            <p:strVal val="#ppt_y+.1"/>
                                          </p:val>
                                        </p:tav>
                                        <p:tav tm="100000">
                                          <p:val>
                                            <p:strVal val="#ppt_y"/>
                                          </p:val>
                                        </p:tav>
                                      </p:tavLst>
                                    </p:anim>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300"/>
                                        <p:tgtEl>
                                          <p:spTgt spid="47"/>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 calcmode="lin" valueType="num">
                                      <p:cBhvr>
                                        <p:cTn id="41" dur="300" fill="hold"/>
                                        <p:tgtEl>
                                          <p:spTgt spid="46"/>
                                        </p:tgtEl>
                                        <p:attrNameLst>
                                          <p:attrName>ppt_w</p:attrName>
                                        </p:attrNameLst>
                                      </p:cBhvr>
                                      <p:tavLst>
                                        <p:tav tm="0">
                                          <p:val>
                                            <p:fltVal val="0"/>
                                          </p:val>
                                        </p:tav>
                                        <p:tav tm="100000">
                                          <p:val>
                                            <p:strVal val="#ppt_w"/>
                                          </p:val>
                                        </p:tav>
                                      </p:tavLst>
                                    </p:anim>
                                    <p:anim calcmode="lin" valueType="num">
                                      <p:cBhvr>
                                        <p:cTn id="42" dur="300" fill="hold"/>
                                        <p:tgtEl>
                                          <p:spTgt spid="46"/>
                                        </p:tgtEl>
                                        <p:attrNameLst>
                                          <p:attrName>ppt_h</p:attrName>
                                        </p:attrNameLst>
                                      </p:cBhvr>
                                      <p:tavLst>
                                        <p:tav tm="0">
                                          <p:val>
                                            <p:fltVal val="0"/>
                                          </p:val>
                                        </p:tav>
                                        <p:tav tm="100000">
                                          <p:val>
                                            <p:strVal val="#ppt_h"/>
                                          </p:val>
                                        </p:tav>
                                      </p:tavLst>
                                    </p:anim>
                                    <p:animEffect transition="in" filter="fade">
                                      <p:cBhvr>
                                        <p:cTn id="43" dur="300"/>
                                        <p:tgtEl>
                                          <p:spTgt spid="46"/>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fade">
                                      <p:cBhvr>
                                        <p:cTn id="47" dur="300"/>
                                        <p:tgtEl>
                                          <p:spTgt spid="59"/>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300"/>
                                        <p:tgtEl>
                                          <p:spTgt spid="50"/>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p:cTn id="55" dur="300" fill="hold"/>
                                        <p:tgtEl>
                                          <p:spTgt spid="57"/>
                                        </p:tgtEl>
                                        <p:attrNameLst>
                                          <p:attrName>ppt_w</p:attrName>
                                        </p:attrNameLst>
                                      </p:cBhvr>
                                      <p:tavLst>
                                        <p:tav tm="0">
                                          <p:val>
                                            <p:fltVal val="0"/>
                                          </p:val>
                                        </p:tav>
                                        <p:tav tm="100000">
                                          <p:val>
                                            <p:strVal val="#ppt_w"/>
                                          </p:val>
                                        </p:tav>
                                      </p:tavLst>
                                    </p:anim>
                                    <p:anim calcmode="lin" valueType="num">
                                      <p:cBhvr>
                                        <p:cTn id="56" dur="300" fill="hold"/>
                                        <p:tgtEl>
                                          <p:spTgt spid="57"/>
                                        </p:tgtEl>
                                        <p:attrNameLst>
                                          <p:attrName>ppt_h</p:attrName>
                                        </p:attrNameLst>
                                      </p:cBhvr>
                                      <p:tavLst>
                                        <p:tav tm="0">
                                          <p:val>
                                            <p:fltVal val="0"/>
                                          </p:val>
                                        </p:tav>
                                        <p:tav tm="100000">
                                          <p:val>
                                            <p:strVal val="#ppt_h"/>
                                          </p:val>
                                        </p:tav>
                                      </p:tavLst>
                                    </p:anim>
                                    <p:animEffect transition="in" filter="fade">
                                      <p:cBhvr>
                                        <p:cTn id="57" dur="300"/>
                                        <p:tgtEl>
                                          <p:spTgt spid="57"/>
                                        </p:tgtEl>
                                      </p:cBhvr>
                                    </p:animEffect>
                                  </p:childTnLst>
                                </p:cTn>
                              </p:par>
                            </p:childTnLst>
                          </p:cTn>
                        </p:par>
                        <p:par>
                          <p:cTn id="58" fill="hold">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fade">
                                      <p:cBhvr>
                                        <p:cTn id="61" dur="300"/>
                                        <p:tgtEl>
                                          <p:spTgt spid="60"/>
                                        </p:tgtEl>
                                      </p:cBhvr>
                                    </p:animEffect>
                                  </p:childTnLst>
                                </p:cTn>
                              </p:par>
                            </p:childTnLst>
                          </p:cTn>
                        </p:par>
                        <p:par>
                          <p:cTn id="62" fill="hold">
                            <p:stCondLst>
                              <p:cond delay="6500"/>
                            </p:stCondLst>
                            <p:childTnLst>
                              <p:par>
                                <p:cTn id="63" presetID="22" presetClass="entr" presetSubtype="8" fill="hold" nodeType="afterEffect">
                                  <p:stCondLst>
                                    <p:cond delay="0"/>
                                  </p:stCondLst>
                                  <p:childTnLst>
                                    <p:set>
                                      <p:cBhvr>
                                        <p:cTn id="64" dur="1" fill="hold">
                                          <p:stCondLst>
                                            <p:cond delay="0"/>
                                          </p:stCondLst>
                                        </p:cTn>
                                        <p:tgtEl>
                                          <p:spTgt spid="53"/>
                                        </p:tgtEl>
                                        <p:attrNameLst>
                                          <p:attrName>style.visibility</p:attrName>
                                        </p:attrNameLst>
                                      </p:cBhvr>
                                      <p:to>
                                        <p:strVal val="visible"/>
                                      </p:to>
                                    </p:set>
                                    <p:animEffect transition="in" filter="wipe(left)">
                                      <p:cBhvr>
                                        <p:cTn id="65" dur="300"/>
                                        <p:tgtEl>
                                          <p:spTgt spid="53"/>
                                        </p:tgtEl>
                                      </p:cBhvr>
                                    </p:animEffect>
                                  </p:childTnLst>
                                </p:cTn>
                              </p:par>
                            </p:childTnLst>
                          </p:cTn>
                        </p:par>
                        <p:par>
                          <p:cTn id="66" fill="hold">
                            <p:stCondLst>
                              <p:cond delay="7000"/>
                            </p:stCondLst>
                            <p:childTnLst>
                              <p:par>
                                <p:cTn id="67" presetID="53" presetClass="entr" presetSubtype="16"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 calcmode="lin" valueType="num">
                                      <p:cBhvr>
                                        <p:cTn id="69" dur="300" fill="hold"/>
                                        <p:tgtEl>
                                          <p:spTgt spid="64"/>
                                        </p:tgtEl>
                                        <p:attrNameLst>
                                          <p:attrName>ppt_w</p:attrName>
                                        </p:attrNameLst>
                                      </p:cBhvr>
                                      <p:tavLst>
                                        <p:tav tm="0">
                                          <p:val>
                                            <p:fltVal val="0"/>
                                          </p:val>
                                        </p:tav>
                                        <p:tav tm="100000">
                                          <p:val>
                                            <p:strVal val="#ppt_w"/>
                                          </p:val>
                                        </p:tav>
                                      </p:tavLst>
                                    </p:anim>
                                    <p:anim calcmode="lin" valueType="num">
                                      <p:cBhvr>
                                        <p:cTn id="70" dur="300" fill="hold"/>
                                        <p:tgtEl>
                                          <p:spTgt spid="64"/>
                                        </p:tgtEl>
                                        <p:attrNameLst>
                                          <p:attrName>ppt_h</p:attrName>
                                        </p:attrNameLst>
                                      </p:cBhvr>
                                      <p:tavLst>
                                        <p:tav tm="0">
                                          <p:val>
                                            <p:fltVal val="0"/>
                                          </p:val>
                                        </p:tav>
                                        <p:tav tm="100000">
                                          <p:val>
                                            <p:strVal val="#ppt_h"/>
                                          </p:val>
                                        </p:tav>
                                      </p:tavLst>
                                    </p:anim>
                                    <p:animEffect transition="in" filter="fade">
                                      <p:cBhvr>
                                        <p:cTn id="71" dur="300"/>
                                        <p:tgtEl>
                                          <p:spTgt spid="64"/>
                                        </p:tgtEl>
                                      </p:cBhvr>
                                    </p:animEffect>
                                  </p:childTnLst>
                                </p:cTn>
                              </p:par>
                            </p:childTnLst>
                          </p:cTn>
                        </p:par>
                        <p:par>
                          <p:cTn id="72" fill="hold">
                            <p:stCondLst>
                              <p:cond delay="7500"/>
                            </p:stCondLst>
                            <p:childTnLst>
                              <p:par>
                                <p:cTn id="73" presetID="42" presetClass="entr" presetSubtype="0" fill="hold" grpId="0" nodeType="afterEffect">
                                  <p:stCondLst>
                                    <p:cond delay="0"/>
                                  </p:stCondLst>
                                  <p:childTnLst>
                                    <p:set>
                                      <p:cBhvr>
                                        <p:cTn id="74" dur="1" fill="hold">
                                          <p:stCondLst>
                                            <p:cond delay="0"/>
                                          </p:stCondLst>
                                        </p:cTn>
                                        <p:tgtEl>
                                          <p:spTgt spid="84"/>
                                        </p:tgtEl>
                                        <p:attrNameLst>
                                          <p:attrName>style.visibility</p:attrName>
                                        </p:attrNameLst>
                                      </p:cBhvr>
                                      <p:to>
                                        <p:strVal val="visible"/>
                                      </p:to>
                                    </p:set>
                                    <p:animEffect transition="in" filter="fade">
                                      <p:cBhvr>
                                        <p:cTn id="75" dur="1000"/>
                                        <p:tgtEl>
                                          <p:spTgt spid="84"/>
                                        </p:tgtEl>
                                      </p:cBhvr>
                                    </p:animEffect>
                                    <p:anim calcmode="lin" valueType="num">
                                      <p:cBhvr>
                                        <p:cTn id="76" dur="1000" fill="hold"/>
                                        <p:tgtEl>
                                          <p:spTgt spid="84"/>
                                        </p:tgtEl>
                                        <p:attrNameLst>
                                          <p:attrName>ppt_x</p:attrName>
                                        </p:attrNameLst>
                                      </p:cBhvr>
                                      <p:tavLst>
                                        <p:tav tm="0">
                                          <p:val>
                                            <p:strVal val="#ppt_x"/>
                                          </p:val>
                                        </p:tav>
                                        <p:tav tm="100000">
                                          <p:val>
                                            <p:strVal val="#ppt_x"/>
                                          </p:val>
                                        </p:tav>
                                      </p:tavLst>
                                    </p:anim>
                                    <p:anim calcmode="lin" valueType="num">
                                      <p:cBhvr>
                                        <p:cTn id="77" dur="1000" fill="hold"/>
                                        <p:tgtEl>
                                          <p:spTgt spid="84"/>
                                        </p:tgtEl>
                                        <p:attrNameLst>
                                          <p:attrName>ppt_y</p:attrName>
                                        </p:attrNameLst>
                                      </p:cBhvr>
                                      <p:tavLst>
                                        <p:tav tm="0">
                                          <p:val>
                                            <p:strVal val="#ppt_y+.1"/>
                                          </p:val>
                                        </p:tav>
                                        <p:tav tm="100000">
                                          <p:val>
                                            <p:strVal val="#ppt_y"/>
                                          </p:val>
                                        </p:tav>
                                      </p:tavLst>
                                    </p:anim>
                                  </p:childTnLst>
                                </p:cTn>
                              </p:par>
                            </p:childTnLst>
                          </p:cTn>
                        </p:par>
                        <p:par>
                          <p:cTn id="78" fill="hold">
                            <p:stCondLst>
                              <p:cond delay="8500"/>
                            </p:stCondLst>
                            <p:childTnLst>
                              <p:par>
                                <p:cTn id="79" presetID="22" presetClass="entr" presetSubtype="8" fill="hold" nodeType="afterEffect">
                                  <p:stCondLst>
                                    <p:cond delay="0"/>
                                  </p:stCondLst>
                                  <p:childTnLst>
                                    <p:set>
                                      <p:cBhvr>
                                        <p:cTn id="80" dur="1" fill="hold">
                                          <p:stCondLst>
                                            <p:cond delay="0"/>
                                          </p:stCondLst>
                                        </p:cTn>
                                        <p:tgtEl>
                                          <p:spTgt spid="66"/>
                                        </p:tgtEl>
                                        <p:attrNameLst>
                                          <p:attrName>style.visibility</p:attrName>
                                        </p:attrNameLst>
                                      </p:cBhvr>
                                      <p:to>
                                        <p:strVal val="visible"/>
                                      </p:to>
                                    </p:set>
                                    <p:animEffect transition="in" filter="wipe(left)">
                                      <p:cBhvr>
                                        <p:cTn id="81" dur="300"/>
                                        <p:tgtEl>
                                          <p:spTgt spid="66"/>
                                        </p:tgtEl>
                                      </p:cBhvr>
                                    </p:animEffect>
                                  </p:childTnLst>
                                </p:cTn>
                              </p:par>
                            </p:childTnLst>
                          </p:cTn>
                        </p:par>
                        <p:par>
                          <p:cTn id="82" fill="hold">
                            <p:stCondLst>
                              <p:cond delay="9000"/>
                            </p:stCondLst>
                            <p:childTnLst>
                              <p:par>
                                <p:cTn id="83" presetID="22" presetClass="entr" presetSubtype="1" fill="hold" grpId="0" nodeType="afterEffect">
                                  <p:stCondLst>
                                    <p:cond delay="0"/>
                                  </p:stCondLst>
                                  <p:childTnLst>
                                    <p:set>
                                      <p:cBhvr>
                                        <p:cTn id="84" dur="1" fill="hold">
                                          <p:stCondLst>
                                            <p:cond delay="0"/>
                                          </p:stCondLst>
                                        </p:cTn>
                                        <p:tgtEl>
                                          <p:spTgt spid="2"/>
                                        </p:tgtEl>
                                        <p:attrNameLst>
                                          <p:attrName>style.visibility</p:attrName>
                                        </p:attrNameLst>
                                      </p:cBhvr>
                                      <p:to>
                                        <p:strVal val="visible"/>
                                      </p:to>
                                    </p:set>
                                    <p:animEffect transition="in" filter="wipe(up)">
                                      <p:cBhvr>
                                        <p:cTn id="85" dur="300"/>
                                        <p:tgtEl>
                                          <p:spTgt spid="2"/>
                                        </p:tgtEl>
                                      </p:cBhvr>
                                    </p:animEffect>
                                  </p:childTnLst>
                                </p:cTn>
                              </p:par>
                            </p:childTnLst>
                          </p:cTn>
                        </p:par>
                        <p:par>
                          <p:cTn id="86" fill="hold">
                            <p:stCondLst>
                              <p:cond delay="9500"/>
                            </p:stCondLst>
                            <p:childTnLst>
                              <p:par>
                                <p:cTn id="87" presetID="53" presetClass="entr" presetSubtype="16" fill="hold" grpId="0" nodeType="afterEffect">
                                  <p:stCondLst>
                                    <p:cond delay="0"/>
                                  </p:stCondLst>
                                  <p:childTnLst>
                                    <p:set>
                                      <p:cBhvr>
                                        <p:cTn id="88" dur="1" fill="hold">
                                          <p:stCondLst>
                                            <p:cond delay="0"/>
                                          </p:stCondLst>
                                        </p:cTn>
                                        <p:tgtEl>
                                          <p:spTgt spid="3"/>
                                        </p:tgtEl>
                                        <p:attrNameLst>
                                          <p:attrName>style.visibility</p:attrName>
                                        </p:attrNameLst>
                                      </p:cBhvr>
                                      <p:to>
                                        <p:strVal val="visible"/>
                                      </p:to>
                                    </p:set>
                                    <p:anim calcmode="lin" valueType="num">
                                      <p:cBhvr>
                                        <p:cTn id="89" dur="300" fill="hold"/>
                                        <p:tgtEl>
                                          <p:spTgt spid="3"/>
                                        </p:tgtEl>
                                        <p:attrNameLst>
                                          <p:attrName>ppt_w</p:attrName>
                                        </p:attrNameLst>
                                      </p:cBhvr>
                                      <p:tavLst>
                                        <p:tav tm="0">
                                          <p:val>
                                            <p:fltVal val="0"/>
                                          </p:val>
                                        </p:tav>
                                        <p:tav tm="100000">
                                          <p:val>
                                            <p:strVal val="#ppt_w"/>
                                          </p:val>
                                        </p:tav>
                                      </p:tavLst>
                                    </p:anim>
                                    <p:anim calcmode="lin" valueType="num">
                                      <p:cBhvr>
                                        <p:cTn id="90" dur="300" fill="hold"/>
                                        <p:tgtEl>
                                          <p:spTgt spid="3"/>
                                        </p:tgtEl>
                                        <p:attrNameLst>
                                          <p:attrName>ppt_h</p:attrName>
                                        </p:attrNameLst>
                                      </p:cBhvr>
                                      <p:tavLst>
                                        <p:tav tm="0">
                                          <p:val>
                                            <p:fltVal val="0"/>
                                          </p:val>
                                        </p:tav>
                                        <p:tav tm="100000">
                                          <p:val>
                                            <p:strVal val="#ppt_h"/>
                                          </p:val>
                                        </p:tav>
                                      </p:tavLst>
                                    </p:anim>
                                    <p:animEffect transition="in" filter="fade">
                                      <p:cBhvr>
                                        <p:cTn id="91" dur="300"/>
                                        <p:tgtEl>
                                          <p:spTgt spid="3"/>
                                        </p:tgtEl>
                                      </p:cBhvr>
                                    </p:animEffect>
                                  </p:childTnLst>
                                </p:cTn>
                              </p:par>
                            </p:childTnLst>
                          </p:cTn>
                        </p:par>
                        <p:par>
                          <p:cTn id="92" fill="hold">
                            <p:stCondLst>
                              <p:cond delay="10000"/>
                            </p:stCondLst>
                            <p:childTnLst>
                              <p:par>
                                <p:cTn id="93" presetID="22" presetClass="entr" presetSubtype="1" fill="hold" grpId="0" nodeType="afterEffect">
                                  <p:stCondLst>
                                    <p:cond delay="0"/>
                                  </p:stCondLst>
                                  <p:childTnLst>
                                    <p:set>
                                      <p:cBhvr>
                                        <p:cTn id="94" dur="1" fill="hold">
                                          <p:stCondLst>
                                            <p:cond delay="0"/>
                                          </p:stCondLst>
                                        </p:cTn>
                                        <p:tgtEl>
                                          <p:spTgt spid="5"/>
                                        </p:tgtEl>
                                        <p:attrNameLst>
                                          <p:attrName>style.visibility</p:attrName>
                                        </p:attrNameLst>
                                      </p:cBhvr>
                                      <p:to>
                                        <p:strVal val="visible"/>
                                      </p:to>
                                    </p:set>
                                    <p:animEffect transition="in" filter="wipe(up)">
                                      <p:cBhvr>
                                        <p:cTn id="95" dur="300"/>
                                        <p:tgtEl>
                                          <p:spTgt spid="5"/>
                                        </p:tgtEl>
                                      </p:cBhvr>
                                    </p:animEffect>
                                  </p:childTnLst>
                                </p:cTn>
                              </p:par>
                            </p:childTnLst>
                          </p:cTn>
                        </p:par>
                        <p:par>
                          <p:cTn id="96" fill="hold">
                            <p:stCondLst>
                              <p:cond delay="10500"/>
                            </p:stCondLst>
                            <p:childTnLst>
                              <p:par>
                                <p:cTn id="97" presetID="42" presetClass="entr" presetSubtype="0" fill="hold" grpId="0" nodeType="afterEffect">
                                  <p:stCondLst>
                                    <p:cond delay="0"/>
                                  </p:stCondLst>
                                  <p:childTnLst>
                                    <p:set>
                                      <p:cBhvr>
                                        <p:cTn id="98" dur="1" fill="hold">
                                          <p:stCondLst>
                                            <p:cond delay="0"/>
                                          </p:stCondLst>
                                        </p:cTn>
                                        <p:tgtEl>
                                          <p:spTgt spid="6"/>
                                        </p:tgtEl>
                                        <p:attrNameLst>
                                          <p:attrName>style.visibility</p:attrName>
                                        </p:attrNameLst>
                                      </p:cBhvr>
                                      <p:to>
                                        <p:strVal val="visible"/>
                                      </p:to>
                                    </p:set>
                                    <p:animEffect transition="in" filter="fade">
                                      <p:cBhvr>
                                        <p:cTn id="99" dur="600"/>
                                        <p:tgtEl>
                                          <p:spTgt spid="6"/>
                                        </p:tgtEl>
                                      </p:cBhvr>
                                    </p:animEffect>
                                    <p:anim calcmode="lin" valueType="num">
                                      <p:cBhvr>
                                        <p:cTn id="100" dur="600" fill="hold"/>
                                        <p:tgtEl>
                                          <p:spTgt spid="6"/>
                                        </p:tgtEl>
                                        <p:attrNameLst>
                                          <p:attrName>ppt_x</p:attrName>
                                        </p:attrNameLst>
                                      </p:cBhvr>
                                      <p:tavLst>
                                        <p:tav tm="0">
                                          <p:val>
                                            <p:strVal val="#ppt_x"/>
                                          </p:val>
                                        </p:tav>
                                        <p:tav tm="100000">
                                          <p:val>
                                            <p:strVal val="#ppt_x"/>
                                          </p:val>
                                        </p:tav>
                                      </p:tavLst>
                                    </p:anim>
                                    <p:anim calcmode="lin" valueType="num">
                                      <p:cBhvr>
                                        <p:cTn id="101" dur="600" fill="hold"/>
                                        <p:tgtEl>
                                          <p:spTgt spid="6"/>
                                        </p:tgtEl>
                                        <p:attrNameLst>
                                          <p:attrName>ppt_y</p:attrName>
                                        </p:attrNameLst>
                                      </p:cBhvr>
                                      <p:tavLst>
                                        <p:tav tm="0">
                                          <p:val>
                                            <p:strVal val="#ppt_y+.1"/>
                                          </p:val>
                                        </p:tav>
                                        <p:tav tm="100000">
                                          <p:val>
                                            <p:strVal val="#ppt_y"/>
                                          </p:val>
                                        </p:tav>
                                      </p:tavLst>
                                    </p:anim>
                                  </p:childTnLst>
                                </p:cTn>
                              </p:par>
                            </p:childTnLst>
                          </p:cTn>
                        </p:par>
                        <p:par>
                          <p:cTn id="102" fill="hold">
                            <p:stCondLst>
                              <p:cond delay="11500"/>
                            </p:stCondLst>
                            <p:childTnLst>
                              <p:par>
                                <p:cTn id="103" presetID="53" presetClass="entr" presetSubtype="16" fill="hold" grpId="0" nodeType="afterEffect">
                                  <p:stCondLst>
                                    <p:cond delay="0"/>
                                  </p:stCondLst>
                                  <p:childTnLst>
                                    <p:set>
                                      <p:cBhvr>
                                        <p:cTn id="104" dur="1" fill="hold">
                                          <p:stCondLst>
                                            <p:cond delay="0"/>
                                          </p:stCondLst>
                                        </p:cTn>
                                        <p:tgtEl>
                                          <p:spTgt spid="8"/>
                                        </p:tgtEl>
                                        <p:attrNameLst>
                                          <p:attrName>style.visibility</p:attrName>
                                        </p:attrNameLst>
                                      </p:cBhvr>
                                      <p:to>
                                        <p:strVal val="visible"/>
                                      </p:to>
                                    </p:set>
                                    <p:anim calcmode="lin" valueType="num">
                                      <p:cBhvr>
                                        <p:cTn id="105" dur="300" fill="hold"/>
                                        <p:tgtEl>
                                          <p:spTgt spid="8"/>
                                        </p:tgtEl>
                                        <p:attrNameLst>
                                          <p:attrName>ppt_w</p:attrName>
                                        </p:attrNameLst>
                                      </p:cBhvr>
                                      <p:tavLst>
                                        <p:tav tm="0">
                                          <p:val>
                                            <p:fltVal val="0"/>
                                          </p:val>
                                        </p:tav>
                                        <p:tav tm="100000">
                                          <p:val>
                                            <p:strVal val="#ppt_w"/>
                                          </p:val>
                                        </p:tav>
                                      </p:tavLst>
                                    </p:anim>
                                    <p:anim calcmode="lin" valueType="num">
                                      <p:cBhvr>
                                        <p:cTn id="106" dur="300" fill="hold"/>
                                        <p:tgtEl>
                                          <p:spTgt spid="8"/>
                                        </p:tgtEl>
                                        <p:attrNameLst>
                                          <p:attrName>ppt_h</p:attrName>
                                        </p:attrNameLst>
                                      </p:cBhvr>
                                      <p:tavLst>
                                        <p:tav tm="0">
                                          <p:val>
                                            <p:fltVal val="0"/>
                                          </p:val>
                                        </p:tav>
                                        <p:tav tm="100000">
                                          <p:val>
                                            <p:strVal val="#ppt_h"/>
                                          </p:val>
                                        </p:tav>
                                      </p:tavLst>
                                    </p:anim>
                                    <p:animEffect transition="in" filter="fade">
                                      <p:cBhvr>
                                        <p:cTn id="107" dur="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nimBg="1"/>
      <p:bldP spid="56" grpId="0" bldLvl="0" animBg="1"/>
      <p:bldP spid="57" grpId="0" bldLvl="0" animBg="1"/>
      <p:bldP spid="58" grpId="0" bldLvl="0" animBg="1"/>
      <p:bldP spid="59" grpId="0" bldLvl="0" animBg="1"/>
      <p:bldP spid="60" grpId="0" bldLvl="0" animBg="1"/>
      <p:bldP spid="61" grpId="0" bldLvl="0" animBg="1"/>
      <p:bldP spid="62" grpId="0"/>
      <p:bldP spid="64" grpId="0" bldLvl="0" animBg="1"/>
      <p:bldP spid="72" grpId="0" bldLvl="0" animBg="1"/>
      <p:bldP spid="84" grpId="0"/>
      <p:bldP spid="2" grpId="0" bldLvl="0" animBg="1"/>
      <p:bldP spid="3" grpId="0" bldLvl="0" animBg="1"/>
      <p:bldP spid="5" grpId="0" bldLvl="0" animBg="1"/>
      <p:bldP spid="6" grpId="0"/>
      <p:bldP spid="8"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608330" y="952500"/>
            <a:ext cx="7901940" cy="3238500"/>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l" fontAlgn="auto">
              <a:lnSpc>
                <a:spcPts val="2300"/>
              </a:lnSpc>
            </a:pPr>
            <a:r>
              <a:rPr lang="en-US" sz="1400" spc="160" dirty="0">
                <a:solidFill>
                  <a:schemeClr val="tx1">
                    <a:lumMod val="95000"/>
                    <a:lumOff val="5000"/>
                  </a:schemeClr>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一天下午，小海螺班组织了一次家长开放日活动，在活动日上，班主任阳阳老师组织孩子和家长们做了一个</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找妈妈</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的亲子游戏：幼儿在操场的一个圆圈中，家长们站在幼儿身后外围，围成一个外圈，并且各自拉着</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彩虹伞</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的一角，幼儿藏在伞下，阳阳老师一声令下，幼儿和家长们开始转圈，在欢快的音乐节奏中越走越快，阳阳老师一喊停，彩虹伞下的幼儿就需要根据家长的鞋子、裤子或声音或者其他物品找到自己家长。</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这次体育活动太有爱心啦。</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一位家长高兴的说。</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既锻炼了身体，又增进了亲子感情。真是既有趣又有意义。</a:t>
            </a:r>
            <a:r>
              <a:rPr lang="en-US" altLang="zh-CN"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小丽妈妈对阳阳老师说。</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altLang="zh-CN" sz="16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  </a:t>
            </a:r>
            <a:r>
              <a:rPr lang="zh-CN" altLang="en-US" sz="1600" b="1" spc="160" dirty="0">
                <a:solidFill>
                  <a:srgbClr val="FF0000"/>
                </a:solidFill>
                <a:effectLst/>
                <a:uFillTx/>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rPr>
              <a:t>思考：</a:t>
            </a:r>
            <a:r>
              <a:rPr lang="zh-CN" altLang="en-US"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与人们印象中的上课不一样的是，幼儿园里的教育教学活动大多是在快乐的游戏中进行的，这些游戏带给孩子们的，不仅仅是欢声笑语和难忘的愉快体验，还有哪些方面</a:t>
            </a:r>
            <a:r>
              <a:rPr lang="zh-CN" altLang="en-US"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的发展</a:t>
            </a:r>
            <a:r>
              <a:rPr 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a:t>
            </a:r>
            <a:endParaRPr 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endParaRPr>
          </a:p>
        </p:txBody>
      </p:sp>
      <p:sp>
        <p:nvSpPr>
          <p:cNvPr id="2" name="文本框 1"/>
          <p:cNvSpPr txBox="1"/>
          <p:nvPr/>
        </p:nvSpPr>
        <p:spPr>
          <a:xfrm>
            <a:off x="250190" y="254635"/>
            <a:ext cx="1467485" cy="471805"/>
          </a:xfrm>
          <a:prstGeom prst="rect">
            <a:avLst/>
          </a:prstGeom>
          <a:noFill/>
        </p:spPr>
        <p:txBody>
          <a:bodyPr wrap="square" rtlCol="0">
            <a:noAutofit/>
          </a:bodyPr>
          <a:p>
            <a:pPr algn="ctr"/>
            <a:r>
              <a:rPr lang="zh-CN" altLang="en-US" sz="2400" b="1" dirty="0"/>
              <a:t>情境导入</a:t>
            </a:r>
            <a:endParaRPr lang="zh-CN" altLang="en-US" sz="2400" b="1"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2976880"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三、学前儿童</a:t>
            </a: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德育的内容</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44824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62785" y="1701165"/>
            <a:ext cx="6807835" cy="372110"/>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938655" y="1390015"/>
            <a:ext cx="6276975" cy="358140"/>
          </a:xfrm>
          <a:prstGeom prst="rect">
            <a:avLst/>
          </a:prstGeom>
          <a:noFill/>
        </p:spPr>
        <p:txBody>
          <a:bodyPr wrap="square" lIns="51764" tIns="25882" rIns="51764" bIns="25882" rtlCol="0">
            <a:spAutoFit/>
          </a:bodyPr>
          <a:p>
            <a:pPr marR="0" algn="l" defTabSz="914400" fontAlgn="auto">
              <a:lnSpc>
                <a:spcPct val="100000"/>
              </a:lnSpc>
              <a:spcBef>
                <a:spcPts val="0"/>
              </a:spcBef>
              <a:spcAft>
                <a:spcPts val="0"/>
              </a:spcAft>
              <a:buClrTx/>
              <a:buSzTx/>
              <a:buFontTx/>
              <a:buNone/>
              <a:defRPr/>
            </a:pP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（一）发展幼儿的审美感知</a:t>
            </a:r>
            <a:endPar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8"/>
            </p:custDataLst>
          </p:nvPr>
        </p:nvGrpSpPr>
        <p:grpSpPr>
          <a:xfrm>
            <a:off x="311049" y="2592690"/>
            <a:ext cx="1501663" cy="702856"/>
            <a:chOff x="1372486" y="3793072"/>
            <a:chExt cx="6146978" cy="2804667"/>
          </a:xfrm>
        </p:grpSpPr>
        <p:sp>
          <p:nvSpPr>
            <p:cNvPr id="50" name="Freeform 1"/>
            <p:cNvSpPr>
              <a:spLocks noChangeArrowheads="1"/>
            </p:cNvSpPr>
            <p:nvPr>
              <p:custDataLst>
                <p:tags r:id="rId9"/>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0"/>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1"/>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2"/>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13"/>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14"/>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15"/>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16"/>
            </p:custDataLst>
          </p:nvPr>
        </p:nvSpPr>
        <p:spPr>
          <a:xfrm>
            <a:off x="2105660" y="1875155"/>
            <a:ext cx="6808470" cy="975995"/>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审美感知是审美活动的开端和基础。审美感知就是对美的事物和现象的感力。培养幼儿的审美感知就是引导幼儿亲身感受和体验美，使他们能在现实生活和周围环境中发现美、感受美。</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17"/>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2021840" y="2915920"/>
            <a:ext cx="5080000" cy="398780"/>
          </a:xfrm>
          <a:prstGeom prst="rect">
            <a:avLst/>
          </a:prstGeom>
        </p:spPr>
        <p:txBody>
          <a:bodyPr>
            <a:spAutoFit/>
          </a:bodyPr>
          <a:p>
            <a:pPr marL="0" algn="l" defTabSz="914400">
              <a:lnSpc>
                <a:spcPct val="100000"/>
              </a:lnSpc>
              <a:spcBef>
                <a:spcPts val="0"/>
              </a:spcBef>
              <a:spcAft>
                <a:spcPts val="0"/>
              </a:spcAft>
              <a:buClrTx/>
              <a:buSzTx/>
              <a:buFontTx/>
              <a:defRPr/>
            </a:pP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rPr>
              <a:t>（二）培养幼儿的审美情感</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endParaRPr>
          </a:p>
        </p:txBody>
      </p:sp>
      <p:sp>
        <p:nvSpPr>
          <p:cNvPr id="5" name="文本框 4"/>
          <p:cNvSpPr txBox="1"/>
          <p:nvPr>
            <p:custDataLst>
              <p:tags r:id="rId18"/>
            </p:custDataLst>
          </p:nvPr>
        </p:nvSpPr>
        <p:spPr>
          <a:xfrm>
            <a:off x="2120900" y="3394710"/>
            <a:ext cx="6808470" cy="975995"/>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审美感知是审美活动的开端和基础。审美感知就是对美的事物和现象的感力。培养幼儿的审美感知就是引导幼儿亲身感受和体验美，使他们能在现实生活和周围环境中发现美、感受美。</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5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2976880" cy="398780"/>
          </a:xfrm>
          <a:prstGeom prst="rect">
            <a:avLst/>
          </a:prstGeom>
          <a:noFill/>
        </p:spPr>
        <p:txBody>
          <a:bodyPr wrap="none" rtlCol="0">
            <a:spAutoFit/>
          </a:bodyPr>
          <a:p>
            <a:pPr marR="0" indent="0" algn="l" defTabSz="914400" fontAlgn="auto">
              <a:lnSpc>
                <a:spcPct val="100000"/>
              </a:lnSpc>
              <a:spcBef>
                <a:spcPts val="0"/>
              </a:spcBef>
              <a:spcAft>
                <a:spcPts val="0"/>
              </a:spcAft>
              <a:buClrTx/>
              <a:buSzTx/>
              <a:buFontTx/>
              <a:buNone/>
              <a:defRPr/>
            </a:pP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三、学前儿童</a:t>
            </a: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德育的内容</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44824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62785" y="1701165"/>
            <a:ext cx="6807835" cy="372110"/>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938655" y="1390015"/>
            <a:ext cx="6276975" cy="358140"/>
          </a:xfrm>
          <a:prstGeom prst="rect">
            <a:avLst/>
          </a:prstGeom>
          <a:noFill/>
        </p:spPr>
        <p:txBody>
          <a:bodyPr wrap="square" lIns="51764" tIns="25882" rIns="51764" bIns="25882" rtlCol="0">
            <a:spAutoFit/>
          </a:bodyPr>
          <a:p>
            <a:pPr marR="0" algn="l" defTabSz="914400" fontAlgn="auto">
              <a:lnSpc>
                <a:spcPct val="100000"/>
              </a:lnSpc>
              <a:spcBef>
                <a:spcPts val="0"/>
              </a:spcBef>
              <a:spcAft>
                <a:spcPts val="0"/>
              </a:spcAft>
              <a:buClrTx/>
              <a:buSzTx/>
              <a:buFontTx/>
              <a:buNone/>
              <a:defRPr/>
            </a:pP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a:t>
            </a:r>
            <a:r>
              <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三）鼓励幼儿的审美想象与创造</a:t>
            </a:r>
            <a:endParaRPr kumimoji="0" lang="zh-CN" altLang="en-US" sz="2000" b="1" i="0"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100" name="文本框 99"/>
          <p:cNvSpPr txBox="1"/>
          <p:nvPr>
            <p:custDataLst>
              <p:tags r:id="rId8"/>
            </p:custDataLst>
          </p:nvPr>
        </p:nvSpPr>
        <p:spPr>
          <a:xfrm>
            <a:off x="2115820" y="1783715"/>
            <a:ext cx="6808470" cy="1271270"/>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noProof="0" dirty="0">
                <a:solidFill>
                  <a:prstClr val="black">
                    <a:lumMod val="95000"/>
                    <a:lumOff val="5000"/>
                  </a:prstClr>
                </a:solidFill>
                <a:latin typeface="黑体" panose="02010609060101010101" charset="-122"/>
                <a:ea typeface="黑体" panose="02010609060101010101" charset="-122"/>
              </a:rPr>
              <a:t>在培养幼儿审美感知和审美情感的基础上，可以培养幼儿表现美、创造美的初步能力。教师要培养幼儿感受美、表现美的情趣，丰富他们的审美经验，使之体验自由表达和创造的快乐。在此基础上，根据幼儿的发展状况和需要，对幼儿表现美、创造美的方式和技能技巧给予适时、适当的指导。</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9"/>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5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五边形 2"/>
          <p:cNvSpPr/>
          <p:nvPr>
            <p:custDataLst>
              <p:tags r:id="rId2"/>
            </p:custDataLst>
          </p:nvPr>
        </p:nvSpPr>
        <p:spPr>
          <a:xfrm flipH="1">
            <a:off x="464185" y="1582420"/>
            <a:ext cx="4271010" cy="38290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TextBox 159"/>
          <p:cNvSpPr txBox="1"/>
          <p:nvPr>
            <p:custDataLst>
              <p:tags r:id="rId3"/>
            </p:custDataLst>
          </p:nvPr>
        </p:nvSpPr>
        <p:spPr>
          <a:xfrm>
            <a:off x="1066355" y="1663102"/>
            <a:ext cx="27870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艺术教育是幼儿美育的主要手段</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 name="Text Box 10"/>
          <p:cNvSpPr txBox="1">
            <a:spLocks noChangeArrowheads="1"/>
          </p:cNvSpPr>
          <p:nvPr>
            <p:custDataLst>
              <p:tags r:id="rId4"/>
            </p:custDataLst>
          </p:nvPr>
        </p:nvSpPr>
        <p:spPr bwMode="auto">
          <a:xfrm>
            <a:off x="535305" y="2026920"/>
            <a:ext cx="8079740" cy="591820"/>
          </a:xfrm>
          <a:prstGeom prst="rect">
            <a:avLst/>
          </a:prstGeom>
          <a:noFill/>
          <a:ln w="9525">
            <a:noFill/>
            <a:miter lim="800000"/>
          </a:ln>
        </p:spPr>
        <p:txBody>
          <a:bodyPr wrap="square" lIns="34290" tIns="17145" rIns="34290" bIns="17145">
            <a:noAutofit/>
          </a:bodyPr>
          <a:p>
            <a:pPr marR="0" lvl="0" indent="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幼儿园教师应根据幼儿身心发展的需要和特点，设计丰富多彩的艺术活动，运用灵活多变的活动组织策略，为幼儿提供一个能够感受艺术之美、享受自由表达和艺术创造的快乐的环境。</a:t>
            </a:r>
            <a:endPar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endParaRPr>
          </a:p>
        </p:txBody>
      </p:sp>
      <p:sp>
        <p:nvSpPr>
          <p:cNvPr id="8" name="文本框 7"/>
          <p:cNvSpPr txBox="1"/>
          <p:nvPr>
            <p:custDataLst>
              <p:tags r:id="rId5"/>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4</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6"/>
            </p:custDataLst>
          </p:nvPr>
        </p:nvSpPr>
        <p:spPr>
          <a:xfrm>
            <a:off x="454025" y="690880"/>
            <a:ext cx="5643245" cy="414655"/>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四、学前儿童</a:t>
            </a: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美育的</a:t>
            </a: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实施</a:t>
            </a:r>
            <a:endParaRPr lang="zh-CN" altLang="en-US" sz="2400" b="1" noProof="0" dirty="0">
              <a:solidFill>
                <a:srgbClr val="2272AB"/>
              </a:solidFill>
              <a:latin typeface="微软雅黑" panose="020B0503020204020204" pitchFamily="34" charset="-122"/>
              <a:ea typeface="微软雅黑" panose="020B0503020204020204" pitchFamily="34" charset="-122"/>
              <a:sym typeface="+mn-ea"/>
            </a:endParaRPr>
          </a:p>
        </p:txBody>
      </p:sp>
      <p:sp>
        <p:nvSpPr>
          <p:cNvPr id="19" name="五边形 18"/>
          <p:cNvSpPr/>
          <p:nvPr>
            <p:custDataLst>
              <p:tags r:id="rId7"/>
            </p:custDataLst>
          </p:nvPr>
        </p:nvSpPr>
        <p:spPr>
          <a:xfrm flipH="1">
            <a:off x="423545" y="2713355"/>
            <a:ext cx="4316095" cy="3829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159"/>
          <p:cNvSpPr txBox="1"/>
          <p:nvPr>
            <p:custDataLst>
              <p:tags r:id="rId8"/>
            </p:custDataLst>
          </p:nvPr>
        </p:nvSpPr>
        <p:spPr>
          <a:xfrm>
            <a:off x="598805" y="2778760"/>
            <a:ext cx="3853815" cy="222885"/>
          </a:xfrm>
          <a:prstGeom prst="rect">
            <a:avLst/>
          </a:prstGeom>
          <a:noFill/>
        </p:spPr>
        <p:txBody>
          <a:bodyPr wrap="none" lIns="68580" tIns="34290" rIns="68580" bIns="34290" rtlCol="0">
            <a:no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日常生活是幼儿美育的广阔天地</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 Box 10"/>
          <p:cNvSpPr txBox="1">
            <a:spLocks noChangeArrowheads="1"/>
          </p:cNvSpPr>
          <p:nvPr>
            <p:custDataLst>
              <p:tags r:id="rId9"/>
            </p:custDataLst>
          </p:nvPr>
        </p:nvSpPr>
        <p:spPr bwMode="auto">
          <a:xfrm>
            <a:off x="498475" y="3198495"/>
            <a:ext cx="8100060" cy="1059180"/>
          </a:xfrm>
          <a:prstGeom prst="rect">
            <a:avLst/>
          </a:prstGeom>
          <a:noFill/>
          <a:ln w="9525">
            <a:noFill/>
            <a:miter lim="800000"/>
          </a:ln>
        </p:spPr>
        <p:txBody>
          <a:bodyPr wrap="square" lIns="34290" tIns="17145" rIns="34290" bIns="17145">
            <a:noAutofit/>
          </a:bodyPr>
          <a:p>
            <a:pPr marR="0" lvl="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rPr>
              <a:t>幼儿美育应该贯穿在日常生活中，与幼儿的生活密切结合在一起。幼儿园户外环境的自然美、室内环境的色彩美和形式美、师幼交往中的言语美和行为美、幼儿就餐时菜肴的色香味之美等，这些与幼儿每日密切接触的事物，都能让幼儿耳濡目染、潜移默化地受到美的熏陶和教育。</a:t>
            </a:r>
            <a:endPar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endParaRPr>
          </a:p>
        </p:txBody>
      </p:sp>
      <p:sp>
        <p:nvSpPr>
          <p:cNvPr id="2" name="文本框 1"/>
          <p:cNvSpPr txBox="1"/>
          <p:nvPr/>
        </p:nvSpPr>
        <p:spPr>
          <a:xfrm>
            <a:off x="548005" y="1170940"/>
            <a:ext cx="5080000" cy="373380"/>
          </a:xfrm>
          <a:prstGeom prst="rect">
            <a:avLst/>
          </a:prstGeom>
        </p:spPr>
        <p:txBody>
          <a:bodyPr>
            <a:spAutoFit/>
          </a:bodyPr>
          <a:p>
            <a:pPr marL="0" indent="304800" algn="just" defTabSz="266700">
              <a:lnSpc>
                <a:spcPts val="2200"/>
              </a:lnSpc>
              <a:spcBef>
                <a:spcPct val="0"/>
              </a:spcBef>
              <a:spcAft>
                <a:spcPct val="0"/>
              </a:spcAft>
            </a:pP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rPr>
              <a:t>（一）学前儿童</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rPr>
              <a:t>美育的实施途径</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500"/>
                                        <p:tgtEl>
                                          <p:spTgt spid="3"/>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500"/>
                                        <p:tgtEl>
                                          <p:spTgt spid="19"/>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500"/>
                                        <p:tgtEl>
                                          <p:spTgt spid="20"/>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7" grpId="0"/>
      <p:bldP spid="28" grpId="0"/>
      <p:bldP spid="19" grpId="0" bldLvl="0" animBg="1"/>
      <p:bldP spid="20" grpId="0"/>
      <p:bldP spid="23" grpId="0"/>
    </p:bld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五边形 2"/>
          <p:cNvSpPr/>
          <p:nvPr>
            <p:custDataLst>
              <p:tags r:id="rId2"/>
            </p:custDataLst>
          </p:nvPr>
        </p:nvSpPr>
        <p:spPr>
          <a:xfrm flipH="1">
            <a:off x="392430" y="1016635"/>
            <a:ext cx="4271010" cy="38290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TextBox 159"/>
          <p:cNvSpPr txBox="1"/>
          <p:nvPr>
            <p:custDataLst>
              <p:tags r:id="rId3"/>
            </p:custDataLst>
          </p:nvPr>
        </p:nvSpPr>
        <p:spPr>
          <a:xfrm>
            <a:off x="713740" y="1040765"/>
            <a:ext cx="3113405" cy="303530"/>
          </a:xfrm>
          <a:prstGeom prst="rect">
            <a:avLst/>
          </a:prstGeom>
          <a:noFill/>
        </p:spPr>
        <p:txBody>
          <a:bodyPr wrap="none" lIns="68580" tIns="34290" rIns="68580" bIns="34290" rtlCol="0">
            <a:no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3.</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大自然、大社会是幼儿美育的丰富源泉</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 name="Text Box 10"/>
          <p:cNvSpPr txBox="1">
            <a:spLocks noChangeArrowheads="1"/>
          </p:cNvSpPr>
          <p:nvPr>
            <p:custDataLst>
              <p:tags r:id="rId4"/>
            </p:custDataLst>
          </p:nvPr>
        </p:nvSpPr>
        <p:spPr bwMode="auto">
          <a:xfrm>
            <a:off x="514985" y="1450975"/>
            <a:ext cx="8079740" cy="591820"/>
          </a:xfrm>
          <a:prstGeom prst="rect">
            <a:avLst/>
          </a:prstGeom>
          <a:noFill/>
          <a:ln w="9525">
            <a:noFill/>
            <a:miter lim="800000"/>
          </a:ln>
        </p:spPr>
        <p:txBody>
          <a:bodyPr wrap="square" lIns="34290" tIns="17145" rIns="34290" bIns="17145">
            <a:noAutofit/>
          </a:bodyPr>
          <a:p>
            <a:pPr marR="0" lvl="0" indent="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幼儿园应尽可能创造幼儿与大自然接触的机会，如组织开展郊游、爬山等活动，带领幼儿感受和欣赏大自然的美景，使他们产生美的情感，进而培养幼儿表现美、创造美的能力。</a:t>
            </a:r>
            <a:endPar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endParaRPr>
          </a:p>
        </p:txBody>
      </p:sp>
      <p:sp>
        <p:nvSpPr>
          <p:cNvPr id="8" name="文本框 7"/>
          <p:cNvSpPr txBox="1"/>
          <p:nvPr>
            <p:custDataLst>
              <p:tags r:id="rId5"/>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4</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五边形 18"/>
          <p:cNvSpPr/>
          <p:nvPr>
            <p:custDataLst>
              <p:tags r:id="rId6"/>
            </p:custDataLst>
          </p:nvPr>
        </p:nvSpPr>
        <p:spPr>
          <a:xfrm flipH="1">
            <a:off x="500380" y="2687320"/>
            <a:ext cx="4316095" cy="3829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159"/>
          <p:cNvSpPr txBox="1"/>
          <p:nvPr>
            <p:custDataLst>
              <p:tags r:id="rId7"/>
            </p:custDataLst>
          </p:nvPr>
        </p:nvSpPr>
        <p:spPr>
          <a:xfrm>
            <a:off x="650240" y="2758440"/>
            <a:ext cx="3853815" cy="222885"/>
          </a:xfrm>
          <a:prstGeom prst="rect">
            <a:avLst/>
          </a:prstGeom>
          <a:noFill/>
        </p:spPr>
        <p:txBody>
          <a:bodyPr wrap="none" lIns="68580" tIns="34290" rIns="68580" bIns="34290" rtlCol="0">
            <a:no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幼儿园美育应面向全体幼儿</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 Box 10"/>
          <p:cNvSpPr txBox="1">
            <a:spLocks noChangeArrowheads="1"/>
          </p:cNvSpPr>
          <p:nvPr>
            <p:custDataLst>
              <p:tags r:id="rId8"/>
            </p:custDataLst>
          </p:nvPr>
        </p:nvSpPr>
        <p:spPr bwMode="auto">
          <a:xfrm>
            <a:off x="564515" y="3117215"/>
            <a:ext cx="8059420" cy="498475"/>
          </a:xfrm>
          <a:prstGeom prst="rect">
            <a:avLst/>
          </a:prstGeom>
          <a:noFill/>
          <a:ln w="9525">
            <a:noFill/>
            <a:miter lim="800000"/>
          </a:ln>
        </p:spPr>
        <p:txBody>
          <a:bodyPr wrap="square" lIns="34290" tIns="17145" rIns="34290" bIns="17145">
            <a:noAutofit/>
          </a:bodyPr>
          <a:p>
            <a:pPr marR="0" lvl="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rPr>
              <a:t>幼儿园美育的目的是培养每一个幼儿美的情感、美的心灵，促进每一个幼儿人格的健全发展，而不是为了培养艺术家，不是为了培养极少数艺术小天才。幼儿在艺术天赋上是有个别差异的，有的幼儿的某些艺术潜能需要早期培养．不能以牺牲其他幼儿应有的发展为代价。</a:t>
            </a:r>
            <a:endPar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endParaRPr>
          </a:p>
        </p:txBody>
      </p:sp>
      <p:sp>
        <p:nvSpPr>
          <p:cNvPr id="4" name="文本框 3"/>
          <p:cNvSpPr txBox="1"/>
          <p:nvPr/>
        </p:nvSpPr>
        <p:spPr>
          <a:xfrm>
            <a:off x="158750" y="2144395"/>
            <a:ext cx="5893435" cy="373380"/>
          </a:xfrm>
          <a:prstGeom prst="rect">
            <a:avLst/>
          </a:prstGeom>
          <a:noFill/>
        </p:spPr>
        <p:txBody>
          <a:bodyPr wrap="square" rtlCol="0" anchor="t">
            <a:spAutoFit/>
          </a:bodyPr>
          <a:p>
            <a:pPr marL="0" indent="304800" algn="l" defTabSz="266700">
              <a:lnSpc>
                <a:spcPts val="2200"/>
              </a:lnSpc>
              <a:spcBef>
                <a:spcPct val="0"/>
              </a:spcBef>
              <a:spcAft>
                <a:spcPct val="0"/>
              </a:spcAft>
            </a:pP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（二）学前儿童</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美育的实施应注意的问题</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500"/>
                                        <p:tgtEl>
                                          <p:spTgt spid="3"/>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500"/>
                                        <p:tgtEl>
                                          <p:spTgt spid="19"/>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500"/>
                                        <p:tgtEl>
                                          <p:spTgt spid="20"/>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7" grpId="0"/>
      <p:bldP spid="28" grpId="0"/>
      <p:bldP spid="19" grpId="0" bldLvl="0" animBg="1"/>
      <p:bldP spid="20" grpId="0"/>
      <p:bldP spid="23" grpId="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4</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五边形 18"/>
          <p:cNvSpPr/>
          <p:nvPr>
            <p:custDataLst>
              <p:tags r:id="rId3"/>
            </p:custDataLst>
          </p:nvPr>
        </p:nvSpPr>
        <p:spPr>
          <a:xfrm flipH="1">
            <a:off x="652780" y="1198245"/>
            <a:ext cx="4316095" cy="3829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159"/>
          <p:cNvSpPr txBox="1"/>
          <p:nvPr>
            <p:custDataLst>
              <p:tags r:id="rId4"/>
            </p:custDataLst>
          </p:nvPr>
        </p:nvSpPr>
        <p:spPr>
          <a:xfrm>
            <a:off x="838835" y="1289685"/>
            <a:ext cx="3853815" cy="222885"/>
          </a:xfrm>
          <a:prstGeom prst="rect">
            <a:avLst/>
          </a:prstGeom>
          <a:noFill/>
        </p:spPr>
        <p:txBody>
          <a:bodyPr wrap="none" lIns="68580" tIns="34290" rIns="68580" bIns="34290" rtlCol="0">
            <a:no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重视通过美育培养幼儿健全的人格</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 Box 10"/>
          <p:cNvSpPr txBox="1">
            <a:spLocks noChangeArrowheads="1"/>
          </p:cNvSpPr>
          <p:nvPr>
            <p:custDataLst>
              <p:tags r:id="rId5"/>
            </p:custDataLst>
          </p:nvPr>
        </p:nvSpPr>
        <p:spPr bwMode="auto">
          <a:xfrm>
            <a:off x="579755" y="1598295"/>
            <a:ext cx="8100060" cy="600075"/>
          </a:xfrm>
          <a:prstGeom prst="rect">
            <a:avLst/>
          </a:prstGeom>
          <a:noFill/>
          <a:ln w="9525">
            <a:noFill/>
            <a:miter lim="800000"/>
          </a:ln>
        </p:spPr>
        <p:txBody>
          <a:bodyPr wrap="square" lIns="34290" tIns="17145" rIns="34290" bIns="17145">
            <a:noAutofit/>
          </a:bodyPr>
          <a:p>
            <a:pPr marR="0" lvl="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rPr>
              <a:t>幼儿美育应当着眼于引导幼儿人格向积极方面发展，特别是幼儿情感的发展，这本来也是美育最重要的一种价值。但是长期以来，美育受重理智、轻情感的倾向影响，出现了许多值得注意的倾向。如在艺术活动中，没有充分地利用艺术这一媒介去丰富幼儿的情感世界，比较偏重于追求艺术活动的结果，仅仅关心幼儿作品是否达标，而不重视幼儿活动中的情感体验和态度等。</a:t>
            </a:r>
            <a:endPar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endParaRPr>
          </a:p>
        </p:txBody>
      </p:sp>
      <p:sp>
        <p:nvSpPr>
          <p:cNvPr id="10" name="五边形 9"/>
          <p:cNvSpPr/>
          <p:nvPr>
            <p:custDataLst>
              <p:tags r:id="rId6"/>
            </p:custDataLst>
          </p:nvPr>
        </p:nvSpPr>
        <p:spPr>
          <a:xfrm flipH="1">
            <a:off x="768985" y="2915920"/>
            <a:ext cx="4316095" cy="3829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 name="TextBox 159"/>
          <p:cNvSpPr txBox="1"/>
          <p:nvPr>
            <p:custDataLst>
              <p:tags r:id="rId7"/>
            </p:custDataLst>
          </p:nvPr>
        </p:nvSpPr>
        <p:spPr>
          <a:xfrm>
            <a:off x="918845" y="2981960"/>
            <a:ext cx="3853815" cy="222885"/>
          </a:xfrm>
          <a:prstGeom prst="rect">
            <a:avLst/>
          </a:prstGeom>
          <a:noFill/>
        </p:spPr>
        <p:txBody>
          <a:bodyPr wrap="none" lIns="68580" tIns="34290" rIns="68580" bIns="34290" rtlCol="0">
            <a:no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3.</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重视幼儿想象力和创造力的培养</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 name="Text Box 10"/>
          <p:cNvSpPr txBox="1">
            <a:spLocks noChangeArrowheads="1"/>
          </p:cNvSpPr>
          <p:nvPr>
            <p:custDataLst>
              <p:tags r:id="rId8"/>
            </p:custDataLst>
          </p:nvPr>
        </p:nvSpPr>
        <p:spPr bwMode="auto">
          <a:xfrm>
            <a:off x="711835" y="3326765"/>
            <a:ext cx="8100060" cy="773430"/>
          </a:xfrm>
          <a:prstGeom prst="rect">
            <a:avLst/>
          </a:prstGeom>
          <a:noFill/>
          <a:ln w="9525">
            <a:noFill/>
            <a:miter lim="800000"/>
          </a:ln>
        </p:spPr>
        <p:txBody>
          <a:bodyPr wrap="square" lIns="34290" tIns="17145" rIns="34290" bIns="17145">
            <a:noAutofit/>
          </a:bodyPr>
          <a:p>
            <a:pPr marR="0" lvl="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rPr>
              <a:t>表现美的核心是想象和创造，美育必须重视幼儿想象力和创造力的培养，其中培养幼儿艺术创造的主动性是美育的重要目标。幼儿园美育必须克服过分强调技能技巧的倾向，应该让幼儿以自己的方式，表达对美的体验和理解。</a:t>
            </a:r>
            <a:endPar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right)">
                                      <p:cBhvr>
                                        <p:cTn id="10" dur="500"/>
                                        <p:tgtEl>
                                          <p:spTgt spid="2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500"/>
                                        <p:tgtEl>
                                          <p:spTgt spid="23"/>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right)">
                                      <p:cBhvr>
                                        <p:cTn id="17" dur="500"/>
                                        <p:tgtEl>
                                          <p:spTgt spid="10"/>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right)">
                                      <p:cBhvr>
                                        <p:cTn id="20" dur="500"/>
                                        <p:tgtEl>
                                          <p:spTgt spid="11"/>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0" grpId="0"/>
      <p:bldP spid="23" grpId="0"/>
      <p:bldP spid="10" grpId="0" bldLvl="0" animBg="1"/>
      <p:bldP spid="11" grpId="0"/>
      <p:bldP spid="12" grpId="0"/>
    </p:bldLst>
  </p:timing>
</p:sld>
</file>

<file path=ppt/slides/slide5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3" name="矩形: 圆角 5"/>
          <p:cNvSpPr/>
          <p:nvPr>
            <p:custDataLst>
              <p:tags r:id="rId2"/>
            </p:custDataLst>
          </p:nvPr>
        </p:nvSpPr>
        <p:spPr>
          <a:xfrm>
            <a:off x="1403985" y="1126490"/>
            <a:ext cx="6223000" cy="2988310"/>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endParaRPr lang="zh-CN" altLang="en-US" sz="1800" dirty="0">
              <a:solidFill>
                <a:schemeClr val="tx1"/>
              </a:solidFill>
            </a:endParaRPr>
          </a:p>
        </p:txBody>
      </p:sp>
      <p:sp>
        <p:nvSpPr>
          <p:cNvPr id="100" name="文本框 99"/>
          <p:cNvSpPr txBox="1"/>
          <p:nvPr/>
        </p:nvSpPr>
        <p:spPr>
          <a:xfrm>
            <a:off x="1587500" y="1461135"/>
            <a:ext cx="5212080" cy="2089150"/>
          </a:xfrm>
          <a:prstGeom prst="rect">
            <a:avLst/>
          </a:prstGeom>
          <a:noFill/>
          <a:ln w="9525">
            <a:noFill/>
          </a:ln>
        </p:spPr>
        <p:txBody>
          <a:bodyPr>
            <a:noAutofit/>
          </a:bodyPr>
          <a:p>
            <a:pPr indent="0" algn="l" fontAlgn="auto">
              <a:lnSpc>
                <a:spcPct val="150000"/>
              </a:lnSpc>
            </a:pPr>
            <a:r>
              <a:rPr lang="zh-CN" altLang="en-US" sz="1600" b="1" noProof="0" dirty="0">
                <a:ln>
                  <a:noFill/>
                </a:ln>
                <a:effectLst/>
                <a:uLnTx/>
                <a:uFillTx/>
                <a:latin typeface="微软雅黑" panose="020B0503020204020204" pitchFamily="34" charset="-122"/>
                <a:ea typeface="微软雅黑" panose="020B0503020204020204" pitchFamily="34" charset="-122"/>
              </a:rPr>
              <a:t>一、名词解释</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a:t>
            </a:r>
            <a:r>
              <a:rPr lang="zh-CN" altLang="en-US" sz="1600" b="0" noProof="0" dirty="0">
                <a:ln>
                  <a:noFill/>
                </a:ln>
                <a:effectLst/>
                <a:uLnTx/>
                <a:uFillTx/>
                <a:latin typeface="黑体" panose="02010609060101010101" charset="-122"/>
                <a:ea typeface="黑体" panose="02010609060101010101" charset="-122"/>
              </a:rPr>
              <a:t>学前儿童美育</a:t>
            </a:r>
            <a:r>
              <a:rPr lang="en-US" altLang="zh-CN" sz="1600" b="0" noProof="0" dirty="0">
                <a:ln>
                  <a:noFill/>
                </a:ln>
                <a:effectLst/>
                <a:uLnTx/>
                <a:uFillTx/>
                <a:latin typeface="黑体" panose="02010609060101010101" charset="-122"/>
                <a:ea typeface="黑体" panose="02010609060101010101" charset="-122"/>
              </a:rPr>
              <a:t>   </a:t>
            </a:r>
            <a:endParaRPr lang="en-US" altLang="zh-CN"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zh-CN" altLang="en-US" sz="1600" b="1" noProof="0" dirty="0">
                <a:ln>
                  <a:noFill/>
                </a:ln>
                <a:effectLst/>
                <a:uLnTx/>
                <a:uFillTx/>
                <a:latin typeface="微软雅黑" panose="020B0503020204020204" pitchFamily="34" charset="-122"/>
                <a:ea typeface="微软雅黑" panose="020B0503020204020204" pitchFamily="34" charset="-122"/>
              </a:rPr>
              <a:t>二、简答题</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1.</a:t>
            </a:r>
            <a:r>
              <a:rPr lang="zh-CN" altLang="en-US" sz="1600" b="0" noProof="0" dirty="0">
                <a:ln>
                  <a:noFill/>
                </a:ln>
                <a:effectLst/>
                <a:uLnTx/>
                <a:uFillTx/>
                <a:latin typeface="黑体" panose="02010609060101010101" charset="-122"/>
                <a:ea typeface="黑体" panose="02010609060101010101" charset="-122"/>
              </a:rPr>
              <a:t>学前儿童</a:t>
            </a:r>
            <a:r>
              <a:rPr lang="zh-CN" altLang="en-US" sz="1600" b="0" noProof="0" dirty="0">
                <a:ln>
                  <a:noFill/>
                </a:ln>
                <a:effectLst/>
                <a:uLnTx/>
                <a:uFillTx/>
                <a:latin typeface="黑体" panose="02010609060101010101" charset="-122"/>
                <a:ea typeface="黑体" panose="02010609060101010101" charset="-122"/>
              </a:rPr>
              <a:t>美育的</a:t>
            </a:r>
            <a:r>
              <a:rPr lang="zh-CN" altLang="en-US" sz="1600" b="0" noProof="0" dirty="0">
                <a:ln>
                  <a:noFill/>
                </a:ln>
                <a:effectLst/>
                <a:uLnTx/>
                <a:uFillTx/>
                <a:latin typeface="黑体" panose="02010609060101010101" charset="-122"/>
                <a:ea typeface="黑体" panose="02010609060101010101" charset="-122"/>
              </a:rPr>
              <a:t>内容。</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2.</a:t>
            </a:r>
            <a:r>
              <a:rPr lang="zh-CN" altLang="en-US" sz="1600" b="0" noProof="0" dirty="0">
                <a:ln>
                  <a:noFill/>
                </a:ln>
                <a:effectLst/>
                <a:uLnTx/>
                <a:uFillTx/>
                <a:latin typeface="黑体" panose="02010609060101010101" charset="-122"/>
                <a:ea typeface="黑体" panose="02010609060101010101" charset="-122"/>
              </a:rPr>
              <a:t>学前儿童</a:t>
            </a:r>
            <a:r>
              <a:rPr lang="zh-CN" altLang="en-US" sz="1600" b="0" noProof="0" dirty="0">
                <a:ln>
                  <a:noFill/>
                </a:ln>
                <a:effectLst/>
                <a:uLnTx/>
                <a:uFillTx/>
                <a:latin typeface="黑体" panose="02010609060101010101" charset="-122"/>
                <a:ea typeface="黑体" panose="02010609060101010101" charset="-122"/>
              </a:rPr>
              <a:t>美育的实施途径以及</a:t>
            </a:r>
            <a:r>
              <a:rPr lang="zh-CN" altLang="en-US" sz="1600" b="0" noProof="0" dirty="0">
                <a:ln>
                  <a:noFill/>
                </a:ln>
                <a:effectLst/>
                <a:uLnTx/>
                <a:uFillTx/>
                <a:latin typeface="黑体" panose="02010609060101010101" charset="-122"/>
                <a:ea typeface="黑体" panose="02010609060101010101" charset="-122"/>
              </a:rPr>
              <a:t>注意问题。</a:t>
            </a:r>
            <a:endParaRPr lang="zh-CN" altLang="en-US" sz="1600" b="0" noProof="0" dirty="0">
              <a:ln>
                <a:noFill/>
              </a:ln>
              <a:effectLst/>
              <a:uLnTx/>
              <a:uFillTx/>
              <a:latin typeface="黑体" panose="02010609060101010101" charset="-122"/>
              <a:ea typeface="黑体" panose="02010609060101010101" charset="-122"/>
            </a:endParaRPr>
          </a:p>
        </p:txBody>
      </p:sp>
      <p:sp>
        <p:nvSpPr>
          <p:cNvPr id="7" name="文本框 6"/>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同步训练</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 name="文本框 6"/>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总结</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32" name="图片 32" descr="极简活泼绿(1)"/>
          <p:cNvPicPr>
            <a:picLocks noChangeAspect="1"/>
          </p:cNvPicPr>
          <p:nvPr/>
        </p:nvPicPr>
        <p:blipFill>
          <a:blip r:embed="rId4"/>
          <a:srcRect t="2607" b="2351"/>
          <a:stretch>
            <a:fillRect/>
          </a:stretch>
        </p:blipFill>
        <p:spPr>
          <a:xfrm>
            <a:off x="1873885" y="277495"/>
            <a:ext cx="6283960" cy="4486275"/>
          </a:xfrm>
          <a:prstGeom prst="rect">
            <a:avLst/>
          </a:prstGeo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23" name="矩形: 圆角 5"/>
          <p:cNvSpPr/>
          <p:nvPr>
            <p:custDataLst>
              <p:tags r:id="rId3"/>
            </p:custDataLst>
          </p:nvPr>
        </p:nvSpPr>
        <p:spPr>
          <a:xfrm>
            <a:off x="630555" y="968375"/>
            <a:ext cx="7883525" cy="3442970"/>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ts val="2500"/>
              </a:lnSpc>
            </a:pP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rPr>
              <a:t>一、</a:t>
            </a: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rPr>
              <a:t>名词解释题</a:t>
            </a:r>
            <a:endParaRPr lang="zh-CN" altLang="en-US" sz="1400" dirty="0">
              <a:solidFill>
                <a:schemeClr val="tx1"/>
              </a:solidFill>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1.</a:t>
            </a:r>
            <a:r>
              <a:rPr lang="zh-CN" altLang="en-US" sz="1600" noProof="0" dirty="0">
                <a:ln>
                  <a:noFill/>
                </a:ln>
                <a:solidFill>
                  <a:schemeClr val="tx1"/>
                </a:solidFill>
                <a:effectLst/>
                <a:uLnTx/>
                <a:uFillTx/>
                <a:latin typeface="黑体" panose="02010609060101010101" charset="-122"/>
                <a:ea typeface="黑体" panose="02010609060101010101" charset="-122"/>
              </a:rPr>
              <a:t>学前儿童全面发展教育</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2.</a:t>
            </a:r>
            <a:r>
              <a:rPr lang="zh-CN" altLang="en-US" sz="1600" noProof="0" dirty="0">
                <a:ln>
                  <a:noFill/>
                </a:ln>
                <a:solidFill>
                  <a:schemeClr val="tx1"/>
                </a:solidFill>
                <a:effectLst/>
                <a:uLnTx/>
                <a:uFillTx/>
                <a:latin typeface="黑体" panose="02010609060101010101" charset="-122"/>
                <a:ea typeface="黑体" panose="02010609060101010101" charset="-122"/>
              </a:rPr>
              <a:t>学前儿童</a:t>
            </a:r>
            <a:r>
              <a:rPr lang="zh-CN" altLang="en-US" sz="1600" noProof="0" dirty="0">
                <a:ln>
                  <a:noFill/>
                </a:ln>
                <a:solidFill>
                  <a:schemeClr val="tx1"/>
                </a:solidFill>
                <a:effectLst/>
                <a:uLnTx/>
                <a:uFillTx/>
                <a:latin typeface="黑体" panose="02010609060101010101" charset="-122"/>
                <a:ea typeface="黑体" panose="02010609060101010101" charset="-122"/>
              </a:rPr>
              <a:t>体育</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zh-CN" altLang="en-US" sz="1600" noProof="0" dirty="0">
                <a:ln>
                  <a:noFill/>
                </a:ln>
                <a:solidFill>
                  <a:schemeClr val="tx1"/>
                </a:solidFill>
                <a:effectLst/>
                <a:uLnTx/>
                <a:uFillTx/>
                <a:latin typeface="黑体" panose="02010609060101010101" charset="-122"/>
                <a:ea typeface="黑体" panose="02010609060101010101" charset="-122"/>
              </a:rPr>
              <a:t> </a:t>
            </a:r>
            <a:r>
              <a:rPr lang="en-US" altLang="zh-CN" sz="1600" noProof="0" dirty="0">
                <a:ln>
                  <a:noFill/>
                </a:ln>
                <a:solidFill>
                  <a:schemeClr val="tx1"/>
                </a:solidFill>
                <a:effectLst/>
                <a:uLnTx/>
                <a:uFillTx/>
                <a:latin typeface="黑体" panose="02010609060101010101" charset="-122"/>
                <a:ea typeface="黑体" panose="02010609060101010101" charset="-122"/>
              </a:rPr>
              <a:t> 3.</a:t>
            </a:r>
            <a:r>
              <a:rPr lang="zh-CN" altLang="en-US" sz="1600" noProof="0" dirty="0">
                <a:ln>
                  <a:noFill/>
                </a:ln>
                <a:solidFill>
                  <a:schemeClr val="tx1"/>
                </a:solidFill>
                <a:effectLst/>
                <a:uLnTx/>
                <a:uFillTx/>
                <a:latin typeface="黑体" panose="02010609060101010101" charset="-122"/>
                <a:ea typeface="黑体" panose="02010609060101010101" charset="-122"/>
              </a:rPr>
              <a:t>学前儿童</a:t>
            </a:r>
            <a:r>
              <a:rPr lang="zh-CN" altLang="en-US" sz="1600" noProof="0" dirty="0">
                <a:ln>
                  <a:noFill/>
                </a:ln>
                <a:solidFill>
                  <a:schemeClr val="tx1"/>
                </a:solidFill>
                <a:effectLst/>
                <a:uLnTx/>
                <a:uFillTx/>
                <a:latin typeface="黑体" panose="02010609060101010101" charset="-122"/>
                <a:ea typeface="黑体" panose="02010609060101010101" charset="-122"/>
              </a:rPr>
              <a:t>智育</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zh-CN" altLang="en-US" sz="1600" noProof="0" dirty="0">
                <a:ln>
                  <a:noFill/>
                </a:ln>
                <a:solidFill>
                  <a:schemeClr val="tx1"/>
                </a:solidFill>
                <a:effectLst/>
                <a:uLnTx/>
                <a:uFillTx/>
                <a:latin typeface="黑体" panose="02010609060101010101" charset="-122"/>
                <a:ea typeface="黑体" panose="02010609060101010101" charset="-122"/>
              </a:rPr>
              <a:t> </a:t>
            </a:r>
            <a:r>
              <a:rPr lang="en-US" altLang="zh-CN" sz="1600" noProof="0" dirty="0">
                <a:ln>
                  <a:noFill/>
                </a:ln>
                <a:solidFill>
                  <a:schemeClr val="tx1"/>
                </a:solidFill>
                <a:effectLst/>
                <a:uLnTx/>
                <a:uFillTx/>
                <a:latin typeface="黑体" panose="02010609060101010101" charset="-122"/>
                <a:ea typeface="黑体" panose="02010609060101010101" charset="-122"/>
              </a:rPr>
              <a:t> 4.</a:t>
            </a:r>
            <a:r>
              <a:rPr lang="zh-CN" altLang="en-US" sz="1600" noProof="0" dirty="0">
                <a:ln>
                  <a:noFill/>
                </a:ln>
                <a:solidFill>
                  <a:schemeClr val="tx1"/>
                </a:solidFill>
                <a:effectLst/>
                <a:uLnTx/>
                <a:uFillTx/>
                <a:latin typeface="黑体" panose="02010609060101010101" charset="-122"/>
                <a:ea typeface="黑体" panose="02010609060101010101" charset="-122"/>
              </a:rPr>
              <a:t>学前儿童</a:t>
            </a:r>
            <a:r>
              <a:rPr lang="zh-CN" altLang="en-US" sz="1600" noProof="0" dirty="0">
                <a:ln>
                  <a:noFill/>
                </a:ln>
                <a:solidFill>
                  <a:schemeClr val="tx1"/>
                </a:solidFill>
                <a:effectLst/>
                <a:uLnTx/>
                <a:uFillTx/>
                <a:latin typeface="黑体" panose="02010609060101010101" charset="-122"/>
                <a:ea typeface="黑体" panose="02010609060101010101" charset="-122"/>
              </a:rPr>
              <a:t>德育</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zh-CN" altLang="en-US" sz="1600" noProof="0" dirty="0">
                <a:ln>
                  <a:noFill/>
                </a:ln>
                <a:solidFill>
                  <a:schemeClr val="tx1"/>
                </a:solidFill>
                <a:effectLst/>
                <a:uLnTx/>
                <a:uFillTx/>
                <a:latin typeface="黑体" panose="02010609060101010101" charset="-122"/>
                <a:ea typeface="黑体" panose="02010609060101010101" charset="-122"/>
              </a:rPr>
              <a:t> </a:t>
            </a:r>
            <a:r>
              <a:rPr lang="en-US" altLang="zh-CN" sz="1600" noProof="0" dirty="0">
                <a:ln>
                  <a:noFill/>
                </a:ln>
                <a:solidFill>
                  <a:schemeClr val="tx1"/>
                </a:solidFill>
                <a:effectLst/>
                <a:uLnTx/>
                <a:uFillTx/>
                <a:latin typeface="黑体" panose="02010609060101010101" charset="-122"/>
                <a:ea typeface="黑体" panose="02010609060101010101" charset="-122"/>
              </a:rPr>
              <a:t> 5.</a:t>
            </a:r>
            <a:r>
              <a:rPr lang="zh-CN" altLang="en-US" sz="1600" noProof="0" dirty="0">
                <a:ln>
                  <a:noFill/>
                </a:ln>
                <a:solidFill>
                  <a:schemeClr val="tx1"/>
                </a:solidFill>
                <a:effectLst/>
                <a:uLnTx/>
                <a:uFillTx/>
                <a:latin typeface="黑体" panose="02010609060101010101" charset="-122"/>
                <a:ea typeface="黑体" panose="02010609060101010101" charset="-122"/>
              </a:rPr>
              <a:t>学前儿童</a:t>
            </a:r>
            <a:r>
              <a:rPr lang="zh-CN" altLang="en-US" sz="1600" noProof="0" dirty="0">
                <a:ln>
                  <a:noFill/>
                </a:ln>
                <a:solidFill>
                  <a:schemeClr val="tx1"/>
                </a:solidFill>
                <a:effectLst/>
                <a:uLnTx/>
                <a:uFillTx/>
                <a:latin typeface="黑体" panose="02010609060101010101" charset="-122"/>
                <a:ea typeface="黑体" panose="02010609060101010101" charset="-122"/>
              </a:rPr>
              <a:t>美育</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endParaRPr lang="zh-CN" altLang="en-US" sz="1400" dirty="0">
              <a:solidFill>
                <a:schemeClr val="tx1"/>
              </a:solidFill>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检测</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评价</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23" name="矩形: 圆角 5"/>
          <p:cNvSpPr/>
          <p:nvPr>
            <p:custDataLst>
              <p:tags r:id="rId3"/>
            </p:custDataLst>
          </p:nvPr>
        </p:nvSpPr>
        <p:spPr>
          <a:xfrm>
            <a:off x="630555" y="889635"/>
            <a:ext cx="8064500" cy="3744595"/>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ts val="23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sym typeface="+mn-ea"/>
              </a:rPr>
              <a:t>二、</a:t>
            </a: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sym typeface="+mn-ea"/>
              </a:rPr>
              <a:t>简答题</a:t>
            </a:r>
            <a:endParaRPr lang="zh-CN" altLang="en-US" sz="1600" dirty="0">
              <a:solidFill>
                <a:schemeClr val="tx1"/>
              </a:solidFill>
            </a:endParaRPr>
          </a:p>
          <a:p>
            <a:pPr indent="0" algn="l" fontAlgn="auto">
              <a:lnSpc>
                <a:spcPts val="23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1.简述学前儿童智育的</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内容。</a:t>
            </a:r>
            <a:endParaRPr lang="en-US" altLang="zh-CN" sz="1600" noProof="0" dirty="0">
              <a:ln>
                <a:noFill/>
              </a:ln>
              <a:solidFill>
                <a:schemeClr val="tx1"/>
              </a:solidFill>
              <a:effectLst/>
              <a:uLnTx/>
              <a:uFillTx/>
              <a:latin typeface="黑体" panose="02010609060101010101" charset="-122"/>
              <a:ea typeface="黑体" panose="02010609060101010101" charset="-122"/>
              <a:sym typeface="+mn-ea"/>
            </a:endParaRPr>
          </a:p>
          <a:p>
            <a:pPr indent="0" algn="l" fontAlgn="auto">
              <a:lnSpc>
                <a:spcPts val="23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2.简述学前儿童美育实施的途径以及需要注意的</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问题。</a:t>
            </a:r>
            <a:endParaRPr lang="zh-CN" altLang="en-US" sz="1600" noProof="0" dirty="0">
              <a:ln>
                <a:noFill/>
              </a:ln>
              <a:solidFill>
                <a:schemeClr val="tx1"/>
              </a:solidFill>
              <a:effectLst/>
              <a:uLnTx/>
              <a:uFillTx/>
              <a:latin typeface="黑体" panose="02010609060101010101" charset="-122"/>
              <a:ea typeface="黑体" panose="02010609060101010101" charset="-122"/>
              <a:sym typeface="+mn-ea"/>
            </a:endParaRPr>
          </a:p>
          <a:p>
            <a:pPr indent="0" algn="l" fontAlgn="auto">
              <a:lnSpc>
                <a:spcPts val="2300"/>
              </a:lnSpc>
            </a:pPr>
            <a:r>
              <a:rPr lang="en-US" altLang="zh-CN" sz="1600" noProof="0" dirty="0">
                <a:ln>
                  <a:noFill/>
                </a:ln>
                <a:solidFill>
                  <a:schemeClr val="tx1"/>
                </a:solidFill>
                <a:effectLst/>
                <a:uLnTx/>
                <a:uFillTx/>
                <a:latin typeface="黑体" panose="02010609060101010101" charset="-122"/>
                <a:ea typeface="黑体" panose="02010609060101010101" charset="-122"/>
              </a:rPr>
              <a:t>  3.</a:t>
            </a:r>
            <a:r>
              <a:rPr lang="zh-CN" altLang="en-US" sz="1600" noProof="0" dirty="0">
                <a:ln>
                  <a:noFill/>
                </a:ln>
                <a:solidFill>
                  <a:schemeClr val="tx1"/>
                </a:solidFill>
                <a:effectLst/>
                <a:uLnTx/>
                <a:uFillTx/>
                <a:latin typeface="黑体" panose="02010609060101010101" charset="-122"/>
                <a:ea typeface="黑体" panose="02010609060101010101" charset="-122"/>
              </a:rPr>
              <a:t>简述学前儿童德育实施的途径以及需要注意的</a:t>
            </a:r>
            <a:r>
              <a:rPr lang="zh-CN" altLang="en-US" sz="1600" noProof="0" dirty="0">
                <a:ln>
                  <a:noFill/>
                </a:ln>
                <a:solidFill>
                  <a:schemeClr val="tx1"/>
                </a:solidFill>
                <a:effectLst/>
                <a:uLnTx/>
                <a:uFillTx/>
                <a:latin typeface="黑体" panose="02010609060101010101" charset="-122"/>
                <a:ea typeface="黑体" panose="02010609060101010101" charset="-122"/>
              </a:rPr>
              <a:t>问题。</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300"/>
              </a:lnSpc>
            </a:pPr>
            <a:r>
              <a:rPr lang="en-US" altLang="zh-CN" sz="1600" noProof="0" dirty="0">
                <a:ln>
                  <a:noFill/>
                </a:ln>
                <a:solidFill>
                  <a:schemeClr val="tx1"/>
                </a:solidFill>
                <a:effectLst/>
                <a:uLnTx/>
                <a:uFillTx/>
                <a:latin typeface="黑体" panose="02010609060101010101" charset="-122"/>
                <a:ea typeface="黑体" panose="02010609060101010101" charset="-122"/>
              </a:rPr>
              <a:t>  4.</a:t>
            </a:r>
            <a:r>
              <a:rPr lang="zh-CN" altLang="en-US" sz="1600" noProof="0" dirty="0">
                <a:ln>
                  <a:noFill/>
                </a:ln>
                <a:solidFill>
                  <a:schemeClr val="tx1"/>
                </a:solidFill>
                <a:effectLst/>
                <a:uLnTx/>
                <a:uFillTx/>
                <a:latin typeface="黑体" panose="02010609060101010101" charset="-122"/>
                <a:ea typeface="黑体" panose="02010609060101010101" charset="-122"/>
              </a:rPr>
              <a:t>简述学前儿童体育的</a:t>
            </a:r>
            <a:r>
              <a:rPr lang="zh-CN" altLang="en-US" sz="1600" noProof="0" dirty="0">
                <a:ln>
                  <a:noFill/>
                </a:ln>
                <a:solidFill>
                  <a:schemeClr val="tx1"/>
                </a:solidFill>
                <a:effectLst/>
                <a:uLnTx/>
                <a:uFillTx/>
                <a:latin typeface="黑体" panose="02010609060101010101" charset="-122"/>
                <a:ea typeface="黑体" panose="02010609060101010101" charset="-122"/>
              </a:rPr>
              <a:t>内容。</a:t>
            </a:r>
            <a:endParaRPr lang="zh-CN" altLang="en-US" sz="1600" noProof="0" dirty="0">
              <a:ln>
                <a:noFill/>
              </a:ln>
              <a:solidFill>
                <a:schemeClr val="tx1"/>
              </a:solidFill>
              <a:effectLst/>
              <a:uLnTx/>
              <a:uFillTx/>
              <a:latin typeface="黑体" panose="02010609060101010101" charset="-122"/>
              <a:ea typeface="黑体" panose="02010609060101010101" charset="-122"/>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检测</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评价</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3" name="矩形: 圆角 5"/>
          <p:cNvSpPr/>
          <p:nvPr>
            <p:custDataLst>
              <p:tags r:id="rId2"/>
            </p:custDataLst>
          </p:nvPr>
        </p:nvSpPr>
        <p:spPr>
          <a:xfrm>
            <a:off x="1441450" y="1673860"/>
            <a:ext cx="6537325" cy="1795145"/>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dirty="0">
              <a:latin typeface="+mj-ea"/>
              <a:ea typeface="+mj-ea"/>
            </a:endParaRPr>
          </a:p>
        </p:txBody>
      </p:sp>
      <p:sp>
        <p:nvSpPr>
          <p:cNvPr id="24" name="Rectangle 4"/>
          <p:cNvSpPr txBox="1">
            <a:spLocks noChangeArrowheads="1"/>
          </p:cNvSpPr>
          <p:nvPr>
            <p:custDataLst>
              <p:tags r:id="rId3"/>
            </p:custDataLst>
          </p:nvPr>
        </p:nvSpPr>
        <p:spPr>
          <a:xfrm>
            <a:off x="1441450" y="2063750"/>
            <a:ext cx="6537325" cy="1014730"/>
          </a:xfrm>
          <a:prstGeom prst="rect">
            <a:avLst/>
          </a:prstGeom>
          <a:noFill/>
        </p:spPr>
        <p:txBody>
          <a:bodyPr wrap="square">
            <a:spAutoFit/>
          </a:bodyPr>
          <a:lstStyle>
            <a:defPPr>
              <a:defRPr lang="zh-CN"/>
            </a:defPPr>
            <a:lvl1pPr defTabSz="914400">
              <a:defRPr sz="1800"/>
            </a:lvl1pPr>
            <a:lvl2pPr marL="285750" lvl="1" indent="-285750" defTabSz="914400">
              <a:lnSpc>
                <a:spcPct val="200000"/>
              </a:lnSpc>
              <a:spcBef>
                <a:spcPts val="0"/>
              </a:spcBef>
              <a:buClr>
                <a:srgbClr val="00B050"/>
              </a:buClr>
              <a:buSzPct val="85000"/>
              <a:buFont typeface="Wingdings" panose="05000000000000000000" pitchFamily="2" charset="2"/>
              <a:buChar char="u"/>
              <a:defRPr sz="1400">
                <a:latin typeface="+mj-ea"/>
                <a:ea typeface="+mj-ea"/>
              </a:defRPr>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pPr marL="0" lvl="1" indent="0">
              <a:lnSpc>
                <a:spcPct val="150000"/>
              </a:lnSpc>
              <a:buClr>
                <a:schemeClr val="tx1"/>
              </a:buClr>
              <a:buSzPct val="100000"/>
              <a:buFont typeface="+mj-lt"/>
              <a:buNone/>
            </a:pPr>
            <a:r>
              <a:rPr lang="en-US" altLang="zh-CN" sz="2000" noProof="0" dirty="0">
                <a:ln>
                  <a:noFill/>
                </a:ln>
                <a:effectLst/>
                <a:uLnTx/>
                <a:uFillTx/>
                <a:latin typeface="黑体" panose="02010609060101010101" charset="-122"/>
                <a:ea typeface="黑体" panose="02010609060101010101" charset="-122"/>
              </a:rPr>
              <a:t>   </a:t>
            </a:r>
            <a:r>
              <a:rPr lang="zh-CN" altLang="en-US" sz="2000" noProof="0" dirty="0">
                <a:ln>
                  <a:noFill/>
                </a:ln>
                <a:effectLst/>
                <a:uLnTx/>
                <a:uFillTx/>
                <a:latin typeface="黑体" panose="02010609060101010101" charset="-122"/>
                <a:ea typeface="黑体" panose="02010609060101010101" charset="-122"/>
              </a:rPr>
              <a:t>1.交流、总结本课学习收获与疑虑。</a:t>
            </a:r>
            <a:endParaRPr lang="zh-CN" altLang="en-US" sz="2000" noProof="0" dirty="0">
              <a:ln>
                <a:noFill/>
              </a:ln>
              <a:effectLst/>
              <a:uLnTx/>
              <a:uFillTx/>
              <a:latin typeface="黑体" panose="02010609060101010101" charset="-122"/>
              <a:ea typeface="黑体" panose="02010609060101010101" charset="-122"/>
            </a:endParaRPr>
          </a:p>
          <a:p>
            <a:pPr marL="0" lvl="1" indent="0">
              <a:lnSpc>
                <a:spcPct val="150000"/>
              </a:lnSpc>
              <a:buClr>
                <a:schemeClr val="tx1"/>
              </a:buClr>
              <a:buSzPct val="100000"/>
              <a:buFont typeface="+mj-lt"/>
              <a:buNone/>
            </a:pPr>
            <a:r>
              <a:rPr lang="en-US" altLang="zh-CN" sz="2000" noProof="0" dirty="0">
                <a:ln>
                  <a:noFill/>
                </a:ln>
                <a:effectLst/>
                <a:uLnTx/>
                <a:uFillTx/>
                <a:latin typeface="黑体" panose="02010609060101010101" charset="-122"/>
                <a:ea typeface="黑体" panose="02010609060101010101" charset="-122"/>
              </a:rPr>
              <a:t>   </a:t>
            </a:r>
            <a:r>
              <a:rPr lang="zh-CN" altLang="en-US" sz="2000" noProof="0" dirty="0">
                <a:ln>
                  <a:noFill/>
                </a:ln>
                <a:effectLst/>
                <a:uLnTx/>
                <a:uFillTx/>
                <a:latin typeface="黑体" panose="02010609060101010101" charset="-122"/>
                <a:ea typeface="黑体" panose="02010609060101010101" charset="-122"/>
              </a:rPr>
              <a:t>2.分析本主题所学的学前儿童全面发展教育的</a:t>
            </a:r>
            <a:r>
              <a:rPr lang="zh-CN" altLang="en-US" sz="2000" noProof="0" dirty="0">
                <a:ln>
                  <a:noFill/>
                </a:ln>
                <a:effectLst/>
                <a:uLnTx/>
                <a:uFillTx/>
                <a:latin typeface="黑体" panose="02010609060101010101" charset="-122"/>
                <a:ea typeface="黑体" panose="02010609060101010101" charset="-122"/>
              </a:rPr>
              <a:t>内容。</a:t>
            </a:r>
            <a:endParaRPr lang="zh-CN" altLang="en-US" sz="2000" noProof="0" dirty="0">
              <a:ln>
                <a:noFill/>
              </a:ln>
              <a:effectLst/>
              <a:uLnTx/>
              <a:uFillTx/>
              <a:latin typeface="黑体" panose="02010609060101010101" charset="-122"/>
              <a:ea typeface="黑体" panose="02010609060101010101" charset="-122"/>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实践探究</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checkerboard(across)">
                                      <p:cBhvr>
                                        <p:cTn id="7" dur="500"/>
                                        <p:tgtEl>
                                          <p:spTgt spid="24">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24">
                                            <p:txEl>
                                              <p:pRg st="1" end="1"/>
                                            </p:txEl>
                                          </p:spTgt>
                                        </p:tgtEl>
                                        <p:attrNameLst>
                                          <p:attrName>style.visibility</p:attrName>
                                        </p:attrNameLst>
                                      </p:cBhvr>
                                      <p:to>
                                        <p:strVal val="visible"/>
                                      </p:to>
                                    </p:set>
                                    <p:animEffect transition="in" filter="checkerboard(across)">
                                      <p:cBhvr>
                                        <p:cTn id="10" dur="500"/>
                                        <p:tgtEl>
                                          <p:spTgt spid="2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学前儿童全面发展教育的含义</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30" name="TextBox 10"/>
          <p:cNvSpPr txBox="1"/>
          <p:nvPr>
            <p:custDataLst>
              <p:tags r:id="rId4"/>
            </p:custDataLst>
          </p:nvPr>
        </p:nvSpPr>
        <p:spPr>
          <a:xfrm>
            <a:off x="1431925" y="1868805"/>
            <a:ext cx="7111365" cy="1915160"/>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学前儿童全面发展教育是指以幼儿身心发展的现实性与可能性为前提，以促进幼儿在体、智、德、美诸方面全面和谐发展为宗旨，并以适合幼儿身心发展特点的方式、方法、手段加以实施的，着眼于幼儿素质的教育。对幼儿实施全面发展的教育既是我国幼儿教育的基本出发点，也是我国幼儿教育法所规定的幼儿教育的基本任务。。</a:t>
            </a:r>
            <a:endPar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endParaRPr>
          </a:p>
        </p:txBody>
      </p:sp>
      <p:sp>
        <p:nvSpPr>
          <p:cNvPr id="2" name="TextBox 20"/>
          <p:cNvSpPr txBox="1"/>
          <p:nvPr>
            <p:custDataLst>
              <p:tags r:id="rId5"/>
            </p:custDataLst>
          </p:nvPr>
        </p:nvSpPr>
        <p:spPr>
          <a:xfrm>
            <a:off x="647700" y="1337945"/>
            <a:ext cx="286194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含义</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1000"/>
                                  </p:stCondLst>
                                  <p:iterate type="lt">
                                    <p:tmPct val="5983"/>
                                  </p:iterate>
                                  <p:childTnLst>
                                    <p:set>
                                      <p:cBhvr>
                                        <p:cTn id="6" dur="1" fill="hold">
                                          <p:stCondLst>
                                            <p:cond delay="0"/>
                                          </p:stCondLst>
                                        </p:cTn>
                                        <p:tgtEl>
                                          <p:spTgt spid="30"/>
                                        </p:tgtEl>
                                        <p:attrNameLst>
                                          <p:attrName>style.visibility</p:attrName>
                                        </p:attrNameLst>
                                      </p:cBhvr>
                                      <p:to>
                                        <p:strVal val="visible"/>
                                      </p:to>
                                    </p:set>
                                    <p:anim calcmode="lin" valueType="num">
                                      <p:cBhvr additive="base">
                                        <p:cTn id="7" dur="300"/>
                                        <p:tgtEl>
                                          <p:spTgt spid="30"/>
                                        </p:tgtEl>
                                        <p:attrNameLst>
                                          <p:attrName>ppt_y</p:attrName>
                                        </p:attrNameLst>
                                      </p:cBhvr>
                                      <p:tavLst>
                                        <p:tav tm="0">
                                          <p:val>
                                            <p:strVal val="#ppt_y+#ppt_h*1.125000"/>
                                          </p:val>
                                        </p:tav>
                                        <p:tav tm="100000">
                                          <p:val>
                                            <p:strVal val="#ppt_y"/>
                                          </p:val>
                                        </p:tav>
                                      </p:tavLst>
                                    </p:anim>
                                    <p:animEffect transition="in" filter="wipe(up)">
                                      <p:cBhvr>
                                        <p:cTn id="8" dur="3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6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2102485" y="884555"/>
            <a:ext cx="5347970" cy="3082925"/>
          </a:xfrm>
          <a:prstGeom prst="rect">
            <a:avLst/>
          </a:prstGeom>
        </p:spPr>
      </p:pic>
      <p:sp>
        <p:nvSpPr>
          <p:cNvPr id="16" name="文本框 15"/>
          <p:cNvSpPr txBox="1"/>
          <p:nvPr/>
        </p:nvSpPr>
        <p:spPr>
          <a:xfrm>
            <a:off x="3623191" y="1932383"/>
            <a:ext cx="2418080" cy="768350"/>
          </a:xfrm>
          <a:prstGeom prst="rect">
            <a:avLst/>
          </a:prstGeom>
          <a:noFill/>
        </p:spPr>
        <p:txBody>
          <a:bodyPr wrap="non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感谢观看</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6"/>
                                        </p:tgtEl>
                                        <p:attrNameLst>
                                          <p:attrName>style.visibility</p:attrName>
                                        </p:attrNameLst>
                                      </p:cBhvr>
                                      <p:to>
                                        <p:strVal val="visible"/>
                                      </p:to>
                                    </p:set>
                                    <p:anim by="(-#ppt_w*2)" calcmode="lin" valueType="num">
                                      <p:cBhvr rctx="PPT">
                                        <p:cTn id="13" dur="500" autoRev="1" fill="hold">
                                          <p:stCondLst>
                                            <p:cond delay="0"/>
                                          </p:stCondLst>
                                        </p:cTn>
                                        <p:tgtEl>
                                          <p:spTgt spid="16"/>
                                        </p:tgtEl>
                                        <p:attrNameLst>
                                          <p:attrName>ppt_w</p:attrName>
                                        </p:attrNameLst>
                                      </p:cBhvr>
                                    </p:anim>
                                    <p:anim by="(#ppt_w*0.50)" calcmode="lin" valueType="num">
                                      <p:cBhvr>
                                        <p:cTn id="14" dur="500" decel="50000" autoRev="1" fill="hold">
                                          <p:stCondLst>
                                            <p:cond delay="0"/>
                                          </p:stCondLst>
                                        </p:cTn>
                                        <p:tgtEl>
                                          <p:spTgt spid="16"/>
                                        </p:tgtEl>
                                        <p:attrNameLst>
                                          <p:attrName>ppt_x</p:attrName>
                                        </p:attrNameLst>
                                      </p:cBhvr>
                                    </p:anim>
                                    <p:anim from="(-#ppt_h/2)" to="(#ppt_y)" calcmode="lin" valueType="num">
                                      <p:cBhvr>
                                        <p:cTn id="15" dur="1000" fill="hold">
                                          <p:stCondLst>
                                            <p:cond delay="0"/>
                                          </p:stCondLst>
                                        </p:cTn>
                                        <p:tgtEl>
                                          <p:spTgt spid="16"/>
                                        </p:tgtEl>
                                        <p:attrNameLst>
                                          <p:attrName>ppt_y</p:attrName>
                                        </p:attrNameLst>
                                      </p:cBhvr>
                                    </p:anim>
                                    <p:animRot by="21600000">
                                      <p:cBhvr>
                                        <p:cTn id="16" dur="1000"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学前儿童全面发展教育的</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意义</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 name="TextBox 20"/>
          <p:cNvSpPr txBox="1"/>
          <p:nvPr>
            <p:custDataLst>
              <p:tags r:id="rId4"/>
            </p:custDataLst>
          </p:nvPr>
        </p:nvSpPr>
        <p:spPr>
          <a:xfrm>
            <a:off x="397510" y="1291590"/>
            <a:ext cx="625856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全面发展教育对幼儿个体发展的意义</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598805" y="1936115"/>
            <a:ext cx="7864475" cy="1222375"/>
          </a:xfrm>
          <a:prstGeom prst="rect">
            <a:avLst/>
          </a:prstGeom>
        </p:spPr>
        <p:txBody>
          <a:bodyPr wrap="square">
            <a:spAutoFit/>
          </a:bodyPr>
          <a:p>
            <a:pPr marL="0" algn="l" defTabSz="914400">
              <a:lnSpc>
                <a:spcPct val="100000"/>
              </a:lnSpc>
              <a:spcBef>
                <a:spcPts val="0"/>
              </a:spcBef>
              <a:spcAft>
                <a:spcPts val="0"/>
              </a:spcAft>
              <a:buClrTx/>
              <a:buSzTx/>
              <a:buFontTx/>
              <a:defRPr/>
            </a:pP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rPr>
              <a:t>1.全面发展是幼儿身心健康的保障</a:t>
            </a:r>
            <a:endPar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a:p>
            <a:pPr marL="0" algn="l" defTabSz="914400">
              <a:lnSpc>
                <a:spcPts val="2300"/>
              </a:lnSpc>
              <a:spcBef>
                <a:spcPts val="0"/>
              </a:spcBef>
              <a:spcAft>
                <a:spcPts val="0"/>
              </a:spcAft>
              <a:buClrTx/>
              <a:buSzTx/>
              <a:buFontTx/>
              <a:defRPr/>
            </a:pPr>
            <a:r>
              <a:rPr lang="zh-CN" altLang="en-US" sz="1400" noProof="0" dirty="0">
                <a:solidFill>
                  <a:prstClr val="black">
                    <a:lumMod val="95000"/>
                    <a:lumOff val="5000"/>
                  </a:prstClr>
                </a:solidFill>
                <a:latin typeface="黑体" panose="02010609060101010101" charset="-122"/>
                <a:ea typeface="黑体" panose="02010609060101010101" charset="-122"/>
              </a:rPr>
              <a:t>卢梭说：“对孩于讲体力，对成人讲道理，这才是自然的次序。”幼儿的全面发展是以身体的健康和强健为基础的，体育和健康教育是全面发展的内涵之一。全面发展的教育理念关注幼儿的生长发育，通过体育教学、游戏等形式多样的教育方式帮助幼儿增强体质，增进健康，提高身体素质。</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
        <p:nvSpPr>
          <p:cNvPr id="5" name="文本框 4"/>
          <p:cNvSpPr txBox="1"/>
          <p:nvPr/>
        </p:nvSpPr>
        <p:spPr>
          <a:xfrm>
            <a:off x="563245" y="2415540"/>
            <a:ext cx="8343265" cy="1960880"/>
          </a:xfrm>
          <a:prstGeom prst="rect">
            <a:avLst/>
          </a:prstGeom>
        </p:spPr>
        <p:txBody>
          <a:bodyPr wrap="square">
            <a:spAutoFit/>
          </a:bodyPr>
          <a:p>
            <a:pPr marL="0" algn="l" defTabSz="914400">
              <a:lnSpc>
                <a:spcPct val="100000"/>
              </a:lnSpc>
              <a:spcBef>
                <a:spcPts val="0"/>
              </a:spcBef>
              <a:spcAft>
                <a:spcPts val="0"/>
              </a:spcAft>
              <a:buClrTx/>
              <a:buSzTx/>
              <a:buFontTx/>
              <a:defRPr/>
            </a:pPr>
            <a:endPar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a:p>
            <a:pPr marL="0" algn="l" defTabSz="914400">
              <a:lnSpc>
                <a:spcPct val="100000"/>
              </a:lnSpc>
              <a:spcBef>
                <a:spcPts val="0"/>
              </a:spcBef>
              <a:spcAft>
                <a:spcPts val="0"/>
              </a:spcAft>
              <a:buClrTx/>
              <a:buSzTx/>
              <a:buFontTx/>
              <a:defRPr/>
            </a:pPr>
            <a:endPar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a:p>
            <a:pPr marL="0" algn="l" defTabSz="914400">
              <a:lnSpc>
                <a:spcPct val="100000"/>
              </a:lnSpc>
              <a:spcBef>
                <a:spcPts val="0"/>
              </a:spcBef>
              <a:spcAft>
                <a:spcPts val="0"/>
              </a:spcAft>
              <a:buClrTx/>
              <a:buSzTx/>
              <a:buFontTx/>
              <a:defRPr/>
            </a:pPr>
            <a:endPar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a:p>
            <a:pPr marL="0" algn="l" defTabSz="914400">
              <a:lnSpc>
                <a:spcPct val="100000"/>
              </a:lnSpc>
              <a:spcBef>
                <a:spcPts val="0"/>
              </a:spcBef>
              <a:spcAft>
                <a:spcPts val="0"/>
              </a:spcAft>
              <a:buClrTx/>
              <a:buSzTx/>
              <a:buFontTx/>
              <a:defRPr/>
            </a:pP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rPr>
              <a:t>2.全面发展是幼儿智力发展的前提</a:t>
            </a:r>
            <a:endPar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a:p>
            <a:pPr marL="0" algn="l" defTabSz="914400">
              <a:lnSpc>
                <a:spcPts val="2300"/>
              </a:lnSpc>
              <a:spcBef>
                <a:spcPts val="0"/>
              </a:spcBef>
              <a:spcAft>
                <a:spcPts val="0"/>
              </a:spcAft>
              <a:buClrTx/>
              <a:buSzTx/>
              <a:buFontTx/>
              <a:defRPr/>
            </a:pPr>
            <a:r>
              <a:rPr lang="zh-CN" altLang="en-US" sz="1400" noProof="0" dirty="0">
                <a:solidFill>
                  <a:prstClr val="black">
                    <a:lumMod val="95000"/>
                    <a:lumOff val="5000"/>
                  </a:prstClr>
                </a:solidFill>
                <a:latin typeface="黑体" panose="02010609060101010101" charset="-122"/>
                <a:ea typeface="黑体" panose="02010609060101010101" charset="-122"/>
              </a:rPr>
              <a:t>智育是全面发展教育的重要组成部分。学前期是智育发展的基础阶段，全面发展的教育注重培养幼儿的兴趣，激发好奇心和求知欲，不仅能够满足幼儿的认识需要，促进幼儿智力发展，而且注重培养良好的智力品质，为幼儿终身学习奠定良好的智力基础。</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522605" y="956945"/>
            <a:ext cx="7864475" cy="1222375"/>
          </a:xfrm>
          <a:prstGeom prst="rect">
            <a:avLst/>
          </a:prstGeom>
        </p:spPr>
        <p:txBody>
          <a:bodyPr wrap="square">
            <a:spAutoFit/>
          </a:bodyPr>
          <a:p>
            <a:pPr marL="0" algn="l" defTabSz="914400">
              <a:lnSpc>
                <a:spcPct val="100000"/>
              </a:lnSpc>
              <a:spcBef>
                <a:spcPts val="0"/>
              </a:spcBef>
              <a:spcAft>
                <a:spcPts val="0"/>
              </a:spcAft>
              <a:buClrTx/>
              <a:buSzTx/>
              <a:buFontTx/>
              <a:defRPr/>
            </a:pP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rPr>
              <a:t>3.全面发展是幼儿审美发展的需要</a:t>
            </a:r>
            <a:endPar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a:p>
            <a:pPr marL="0" algn="l" defTabSz="914400">
              <a:lnSpc>
                <a:spcPts val="2300"/>
              </a:lnSpc>
              <a:spcBef>
                <a:spcPts val="0"/>
              </a:spcBef>
              <a:spcAft>
                <a:spcPts val="0"/>
              </a:spcAft>
              <a:buClrTx/>
              <a:buSzTx/>
              <a:buFontTx/>
              <a:defRPr/>
            </a:pPr>
            <a:r>
              <a:rPr lang="zh-CN" altLang="en-US" sz="1400" noProof="0" dirty="0">
                <a:solidFill>
                  <a:prstClr val="black">
                    <a:lumMod val="95000"/>
                    <a:lumOff val="5000"/>
                  </a:prstClr>
                </a:solidFill>
                <a:latin typeface="黑体" panose="02010609060101010101" charset="-122"/>
                <a:ea typeface="黑体" panose="02010609060101010101" charset="-122"/>
              </a:rPr>
              <a:t>全面发展教育通过美的教育，潜移默化地感染和熏陶幼儿的心灵，培养幼儿认识美、感受美、鉴赏美、创造美的能力。通过生动活泼的形式，使幼儿在感受自然美、社会美、艺术美形式美的同时，培养幼儿对美的兴趣，激发审美情趣，初步形成审美能力，产生美好的情绪体验。</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
        <p:nvSpPr>
          <p:cNvPr id="5" name="文本框 4"/>
          <p:cNvSpPr txBox="1"/>
          <p:nvPr/>
        </p:nvSpPr>
        <p:spPr>
          <a:xfrm>
            <a:off x="563245" y="2415540"/>
            <a:ext cx="8343265" cy="1517015"/>
          </a:xfrm>
          <a:prstGeom prst="rect">
            <a:avLst/>
          </a:prstGeom>
        </p:spPr>
        <p:txBody>
          <a:bodyPr wrap="square">
            <a:spAutoFit/>
          </a:bodyPr>
          <a:p>
            <a:pPr marL="0" algn="l" defTabSz="914400">
              <a:lnSpc>
                <a:spcPct val="100000"/>
              </a:lnSpc>
              <a:spcBef>
                <a:spcPts val="0"/>
              </a:spcBef>
              <a:spcAft>
                <a:spcPts val="0"/>
              </a:spcAft>
              <a:buClrTx/>
              <a:buSzTx/>
              <a:buFontTx/>
              <a:defRPr/>
            </a:pP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rPr>
              <a:t>4.全面发展是幼儿个性发展的基础</a:t>
            </a:r>
            <a:endPar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a:p>
            <a:pPr marL="0" algn="l" defTabSz="914400">
              <a:lnSpc>
                <a:spcPts val="2300"/>
              </a:lnSpc>
              <a:spcBef>
                <a:spcPts val="0"/>
              </a:spcBef>
              <a:spcAft>
                <a:spcPts val="0"/>
              </a:spcAft>
              <a:buClrTx/>
              <a:buSzTx/>
              <a:buFontTx/>
              <a:defRPr/>
            </a:pPr>
            <a:r>
              <a:rPr lang="zh-CN" altLang="en-US" sz="1400" noProof="0" dirty="0">
                <a:solidFill>
                  <a:prstClr val="black">
                    <a:lumMod val="95000"/>
                    <a:lumOff val="5000"/>
                  </a:prstClr>
                </a:solidFill>
                <a:latin typeface="黑体" panose="02010609060101010101" charset="-122"/>
                <a:ea typeface="黑体" panose="02010609060101010101" charset="-122"/>
              </a:rPr>
              <a:t>幼儿时期是个性形成的重要时期，也是进行品德教育的最佳时期。学会做事，首先要学会做人。全面发展的教育注重帮助幼儿树立正确的价值观，培养幼儿良好的行为习惯，以使他们形成良好的道德品质。注重根据幼儿个性特点因材施教，发掘幼儿性格中的闪光点，帮助幼儿形成良好的个性，进而帮助他们更好地适应社会生活。</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TextBox 20"/>
          <p:cNvSpPr txBox="1"/>
          <p:nvPr>
            <p:custDataLst>
              <p:tags r:id="rId3"/>
            </p:custDataLst>
          </p:nvPr>
        </p:nvSpPr>
        <p:spPr>
          <a:xfrm>
            <a:off x="438785" y="878205"/>
            <a:ext cx="625856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a:t>
            </a: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全面发展教育对对社会发展的意义</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4" name="文本框 3"/>
          <p:cNvSpPr txBox="1"/>
          <p:nvPr/>
        </p:nvSpPr>
        <p:spPr>
          <a:xfrm>
            <a:off x="619125" y="1471930"/>
            <a:ext cx="7864475" cy="1222375"/>
          </a:xfrm>
          <a:prstGeom prst="rect">
            <a:avLst/>
          </a:prstGeom>
        </p:spPr>
        <p:txBody>
          <a:bodyPr wrap="square">
            <a:spAutoFit/>
          </a:bodyPr>
          <a:p>
            <a:pPr marL="0" algn="l" defTabSz="914400">
              <a:lnSpc>
                <a:spcPct val="100000"/>
              </a:lnSpc>
              <a:spcBef>
                <a:spcPts val="0"/>
              </a:spcBef>
              <a:spcAft>
                <a:spcPts val="0"/>
              </a:spcAft>
              <a:buClrTx/>
              <a:buSzTx/>
              <a:buFontTx/>
              <a:defRPr/>
            </a:pP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rPr>
              <a:t>1.体育有利于提高全民族的身体素质</a:t>
            </a:r>
            <a:endPar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a:p>
            <a:pPr marL="0" algn="l" defTabSz="914400">
              <a:lnSpc>
                <a:spcPts val="2300"/>
              </a:lnSpc>
              <a:spcBef>
                <a:spcPts val="0"/>
              </a:spcBef>
              <a:spcAft>
                <a:spcPts val="0"/>
              </a:spcAft>
              <a:buClrTx/>
              <a:buSzTx/>
              <a:buFontTx/>
              <a:defRPr/>
            </a:pPr>
            <a:r>
              <a:rPr lang="zh-CN" altLang="en-US" sz="1400" noProof="0" dirty="0">
                <a:solidFill>
                  <a:prstClr val="black">
                    <a:lumMod val="95000"/>
                    <a:lumOff val="5000"/>
                  </a:prstClr>
                </a:solidFill>
                <a:latin typeface="黑体" panose="02010609060101010101" charset="-122"/>
                <a:ea typeface="黑体" panose="02010609060101010101" charset="-122"/>
              </a:rPr>
              <a:t>卢梭说：“对孩于讲体力，对成人讲道理，这才是自然的次序。”幼儿的全面发展是以身体的健康和强健为基础的，体育和健康教育是全面发展的内涵之一。全面发展的教育理念关注幼儿的生长发育，通过体育教学、游戏等形式多样的教育方式帮助幼儿增强体质，增进健康，提高身体素质。</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
        <p:nvSpPr>
          <p:cNvPr id="5" name="文本框 4"/>
          <p:cNvSpPr txBox="1"/>
          <p:nvPr/>
        </p:nvSpPr>
        <p:spPr>
          <a:xfrm>
            <a:off x="563245" y="2415540"/>
            <a:ext cx="8343265" cy="1714500"/>
          </a:xfrm>
          <a:prstGeom prst="rect">
            <a:avLst/>
          </a:prstGeom>
        </p:spPr>
        <p:txBody>
          <a:bodyPr wrap="square">
            <a:spAutoFit/>
          </a:bodyPr>
          <a:p>
            <a:pPr marL="0" algn="l" defTabSz="914400">
              <a:lnSpc>
                <a:spcPct val="100000"/>
              </a:lnSpc>
              <a:spcBef>
                <a:spcPts val="0"/>
              </a:spcBef>
              <a:spcAft>
                <a:spcPts val="0"/>
              </a:spcAft>
              <a:buClrTx/>
              <a:buSzTx/>
              <a:buFontTx/>
              <a:defRPr/>
            </a:pPr>
            <a:endPar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a:p>
            <a:pPr marL="0" algn="l" defTabSz="914400">
              <a:lnSpc>
                <a:spcPct val="100000"/>
              </a:lnSpc>
              <a:spcBef>
                <a:spcPts val="0"/>
              </a:spcBef>
              <a:spcAft>
                <a:spcPts val="0"/>
              </a:spcAft>
              <a:buClrTx/>
              <a:buSzTx/>
              <a:buFontTx/>
              <a:defRPr/>
            </a:pPr>
            <a:endPar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a:p>
            <a:pPr marL="0" algn="l" defTabSz="914400">
              <a:lnSpc>
                <a:spcPct val="100000"/>
              </a:lnSpc>
              <a:spcBef>
                <a:spcPts val="0"/>
              </a:spcBef>
              <a:spcAft>
                <a:spcPts val="0"/>
              </a:spcAft>
              <a:buClrTx/>
              <a:buSzTx/>
              <a:buFontTx/>
              <a:defRPr/>
            </a:pPr>
            <a:r>
              <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rPr>
              <a:t>2.</a:t>
            </a:r>
            <a:r>
              <a:rPr lang="zh-CN" altLang="en-US" sz="1600" b="1" noProof="0" dirty="0">
                <a:solidFill>
                  <a:prstClr val="black">
                    <a:lumMod val="75000"/>
                    <a:lumOff val="25000"/>
                  </a:prstClr>
                </a:solidFill>
                <a:latin typeface="微软雅黑" panose="020B0503020204020204" pitchFamily="34" charset="-122"/>
                <a:ea typeface="微软雅黑" panose="020B0503020204020204" pitchFamily="34" charset="-122"/>
              </a:rPr>
              <a:t>智育能为提高社会的文化科学水平奠定基础</a:t>
            </a:r>
            <a:endParaRPr lang="en-US" altLang="zh-CN" sz="1600" b="1" noProof="0" dirty="0">
              <a:solidFill>
                <a:prstClr val="black">
                  <a:lumMod val="75000"/>
                  <a:lumOff val="25000"/>
                </a:prstClr>
              </a:solidFill>
              <a:latin typeface="微软雅黑" panose="020B0503020204020204" pitchFamily="34" charset="-122"/>
              <a:ea typeface="微软雅黑" panose="020B0503020204020204" pitchFamily="34" charset="-122"/>
            </a:endParaRPr>
          </a:p>
          <a:p>
            <a:pPr marL="0" algn="l" defTabSz="914400">
              <a:lnSpc>
                <a:spcPts val="2300"/>
              </a:lnSpc>
              <a:spcBef>
                <a:spcPts val="0"/>
              </a:spcBef>
              <a:spcAft>
                <a:spcPts val="0"/>
              </a:spcAft>
              <a:buClrTx/>
              <a:buSzTx/>
              <a:buFontTx/>
              <a:defRPr/>
            </a:pPr>
            <a:r>
              <a:rPr lang="zh-CN" altLang="en-US" sz="1400" noProof="0" dirty="0">
                <a:solidFill>
                  <a:prstClr val="black">
                    <a:lumMod val="95000"/>
                    <a:lumOff val="5000"/>
                  </a:prstClr>
                </a:solidFill>
                <a:latin typeface="黑体" panose="02010609060101010101" charset="-122"/>
                <a:ea typeface="黑体" panose="02010609060101010101" charset="-122"/>
              </a:rPr>
              <a:t>现代化的生产更需要掌握现代科学知识、具有较高智力水平以及开拓、创造精神的劳动大军。只有充分发挥智育的作用，才能为社会主义现代化建设培养出具有良好智力结构的建设者和接班人，而对幼儿进行智育则是培养这种人才的重要开端。</a:t>
            </a:r>
            <a:endParaRPr lang="zh-CN" altLang="en-US" sz="1400" noProof="0" dirty="0">
              <a:solidFill>
                <a:prstClr val="black">
                  <a:lumMod val="95000"/>
                  <a:lumOff val="5000"/>
                </a:prstClr>
              </a:solidFill>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0.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00.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10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0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03.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104.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105.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10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0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08.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109.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11.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1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1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1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1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1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1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1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17.xml><?xml version="1.0" encoding="utf-8"?>
<p:tagLst xmlns:p="http://schemas.openxmlformats.org/presentationml/2006/main">
  <p:tag name="KSO_WM_DIAGRAM_VIRTUALLY_FRAME" val="{&quot;height&quot;:264.35,&quot;left&quot;:89.9920472440945,&quot;top&quot;:97,&quot;width&quot;:607.0579527559055}"/>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12.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2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2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22.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123.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124.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12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2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27.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128.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12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13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3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3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3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3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3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36.xml><?xml version="1.0" encoding="utf-8"?>
<p:tagLst xmlns:p="http://schemas.openxmlformats.org/presentationml/2006/main">
  <p:tag name="KSO_WM_DIAGRAM_VIRTUALLY_FRAME" val="{&quot;height&quot;:264.35,&quot;left&quot;:89.9920472440945,&quot;top&quot;:97,&quot;width&quot;:607.0579527559055}"/>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13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4.xml><?xml version="1.0" encoding="utf-8"?>
<p:tagLst xmlns:p="http://schemas.openxmlformats.org/presentationml/2006/main">
  <p:tag name="KSO_WM_BEAUTIFY_FLAG" val=""/>
</p:tagLst>
</file>

<file path=ppt/tags/tag14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141.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142.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143.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144.xml><?xml version="1.0" encoding="utf-8"?>
<p:tagLst xmlns:p="http://schemas.openxmlformats.org/presentationml/2006/main">
  <p:tag name="KSO_WM_DIAGRAM_VIRTUALLY_FRAME" val="{&quot;height&quot;:264.35,&quot;left&quot;:89.9920472440945,&quot;top&quot;:97,&quot;width&quot;:607.0579527559055}"/>
</p:tagLst>
</file>

<file path=ppt/tags/tag145.xml><?xml version="1.0" encoding="utf-8"?>
<p:tagLst xmlns:p="http://schemas.openxmlformats.org/presentationml/2006/main">
  <p:tag name="KSO_WM_BEAUTIFY_FLAG" val=""/>
</p:tagLst>
</file>

<file path=ppt/tags/tag146.xml><?xml version="1.0" encoding="utf-8"?>
<p:tagLst xmlns:p="http://schemas.openxmlformats.org/presentationml/2006/main">
  <p:tag name="KSO_WM_BEAUTIFY_FLAG" val=""/>
</p:tagLst>
</file>

<file path=ppt/tags/tag147.xml><?xml version="1.0" encoding="utf-8"?>
<p:tagLst xmlns:p="http://schemas.openxmlformats.org/presentationml/2006/main">
  <p:tag name="KSO_WM_BEAUTIFY_FLAG" val=""/>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50.xml><?xml version="1.0" encoding="utf-8"?>
<p:tagLst xmlns:p="http://schemas.openxmlformats.org/presentationml/2006/main">
  <p:tag name="KSO_WM_BEAUTIFY_FLAG" val=""/>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BEAUTIFY_FLAG" val=""/>
  <p:tag name="KSO_WM_DIAGRAM_VIRTUALLY_FRAME" val="{&quot;height&quot;:226.35,&quot;left&quot;:33.75,&quot;top&quot;:115.35,&quot;width&quot;:646.1}"/>
</p:tagLst>
</file>

<file path=ppt/tags/tag155.xml><?xml version="1.0" encoding="utf-8"?>
<p:tagLst xmlns:p="http://schemas.openxmlformats.org/presentationml/2006/main">
  <p:tag name="KSO_WM_BEAUTIFY_FLAG" val=""/>
  <p:tag name="KSO_WM_DIAGRAM_VIRTUALLY_FRAME" val="{&quot;height&quot;:226.35,&quot;left&quot;:33.75,&quot;top&quot;:115.35,&quot;width&quot;:646.1}"/>
</p:tagLst>
</file>

<file path=ppt/tags/tag156.xml><?xml version="1.0" encoding="utf-8"?>
<p:tagLst xmlns:p="http://schemas.openxmlformats.org/presentationml/2006/main">
  <p:tag name="KSO_WM_BEAUTIFY_FLAG" val=""/>
  <p:tag name="KSO_WM_DIAGRAM_VIRTUALLY_FRAME" val="{&quot;height&quot;:226.35,&quot;left&quot;:33.75,&quot;top&quot;:115.35,&quot;width&quot;:646.1}"/>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
</p:tagLst>
</file>

<file path=ppt/tags/tag168.xml><?xml version="1.0" encoding="utf-8"?>
<p:tagLst xmlns:p="http://schemas.openxmlformats.org/presentationml/2006/main">
  <p:tag name="KSO_WM_BEAUTIFY_FLAG" val=""/>
</p:tagLst>
</file>

<file path=ppt/tags/tag169.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70.xml><?xml version="1.0" encoding="utf-8"?>
<p:tagLst xmlns:p="http://schemas.openxmlformats.org/presentationml/2006/main">
  <p:tag name="KSO_WM_BEAUTIFY_FLAG" val=""/>
</p:tagLst>
</file>

<file path=ppt/tags/tag171.xml><?xml version="1.0" encoding="utf-8"?>
<p:tagLst xmlns:p="http://schemas.openxmlformats.org/presentationml/2006/main">
  <p:tag name="KSO_WM_BEAUTIFY_FLAG" val=""/>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BEAUTIFY_FLAG" val=""/>
</p:tagLst>
</file>

<file path=ppt/tags/tag174.xml><?xml version="1.0" encoding="utf-8"?>
<p:tagLst xmlns:p="http://schemas.openxmlformats.org/presentationml/2006/main">
  <p:tag name="KSO_WM_BEAUTIFY_FLAG" val=""/>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
</p:tagLst>
</file>

<file path=ppt/tags/tag177.xml><?xml version="1.0" encoding="utf-8"?>
<p:tagLst xmlns:p="http://schemas.openxmlformats.org/presentationml/2006/main">
  <p:tag name="KSO_WM_BEAUTIFY_FLAG" val=""/>
</p:tagLst>
</file>

<file path=ppt/tags/tag178.xml><?xml version="1.0" encoding="utf-8"?>
<p:tagLst xmlns:p="http://schemas.openxmlformats.org/presentationml/2006/main">
  <p:tag name="KSO_WM_BEAUTIFY_FLAG" val=""/>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BEAUTIFY_FLAG" val=""/>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M_BEAUTIFY_FLAG" val=""/>
</p:tagLst>
</file>

<file path=ppt/tags/tag184.xml><?xml version="1.0" encoding="utf-8"?>
<p:tagLst xmlns:p="http://schemas.openxmlformats.org/presentationml/2006/main">
  <p:tag name="KSO_WM_BEAUTIFY_FLAG" val=""/>
</p:tagLst>
</file>

<file path=ppt/tags/tag185.xml><?xml version="1.0" encoding="utf-8"?>
<p:tagLst xmlns:p="http://schemas.openxmlformats.org/presentationml/2006/main">
  <p:tag name="KSO_WM_BEAUTIFY_FLAG" val=""/>
</p:tagLst>
</file>

<file path=ppt/tags/tag186.xml><?xml version="1.0" encoding="utf-8"?>
<p:tagLst xmlns:p="http://schemas.openxmlformats.org/presentationml/2006/main">
  <p:tag name="KSO_WM_BEAUTIFY_FLAG" val=""/>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BEAUTIFY_FLAG" val=""/>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20.xml><?xml version="1.0" encoding="utf-8"?>
<p:tagLst xmlns:p="http://schemas.openxmlformats.org/presentationml/2006/main">
  <p:tag name="KSO_WM_BEAUTIFY_FLAG" val=""/>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BEAUTIFY_FLAG" val=""/>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20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0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07.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208.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209.xml><?xml version="1.0" encoding="utf-8"?>
<p:tagLst xmlns:p="http://schemas.openxmlformats.org/presentationml/2006/main">
  <p:tag name="KSO_WM_DIAGRAM_VIRTUALLY_FRAME" val="{&quot;height&quot;:264.35,&quot;left&quot;:89.9920472440945,&quot;top&quot;:97,&quot;width&quot;:607.0579527559055}"/>
</p:tagLst>
</file>

<file path=ppt/tags/tag21.xml><?xml version="1.0" encoding="utf-8"?>
<p:tagLst xmlns:p="http://schemas.openxmlformats.org/presentationml/2006/main">
  <p:tag name="KSO_WM_BEAUTIFY_FLAG" val=""/>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21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1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14.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215.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216.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21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1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1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2.xml><?xml version="1.0" encoding="utf-8"?>
<p:tagLst xmlns:p="http://schemas.openxmlformats.org/presentationml/2006/main">
  <p:tag name="KSO_WM_BEAUTIFY_FLAG" val=""/>
</p:tagLst>
</file>

<file path=ppt/tags/tag22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2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2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2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224.xml><?xml version="1.0" encoding="utf-8"?>
<p:tagLst xmlns:p="http://schemas.openxmlformats.org/presentationml/2006/main">
  <p:tag name="KSO_WM_DIAGRAM_VIRTUALLY_FRAME" val="{&quot;height&quot;:264.35,&quot;left&quot;:89.9920472440945,&quot;top&quot;:97,&quot;width&quot;:607.0579527559055}"/>
</p:tagLst>
</file>

<file path=ppt/tags/tag225.xml><?xml version="1.0" encoding="utf-8"?>
<p:tagLst xmlns:p="http://schemas.openxmlformats.org/presentationml/2006/main">
  <p:tag name="KSO_WM_BEAUTIFY_FLAG" val=""/>
</p:tagLst>
</file>

<file path=ppt/tags/tag226.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227.xml><?xml version="1.0" encoding="utf-8"?>
<p:tagLst xmlns:p="http://schemas.openxmlformats.org/presentationml/2006/main">
  <p:tag name="KSO_WM_DIAGRAM_VIRTUALLY_FRAME" val="{&quot;height&quot;:264.35,&quot;left&quot;:89.9920472440945,&quot;top&quot;:97,&quot;width&quot;:607.0579527559055}"/>
</p:tagLst>
</file>

<file path=ppt/tags/tag228.xml><?xml version="1.0" encoding="utf-8"?>
<p:tagLst xmlns:p="http://schemas.openxmlformats.org/presentationml/2006/main">
  <p:tag name="KSO_WM_DIAGRAM_VIRTUALLY_FRAME" val="{&quot;height&quot;:249.57590246005321,&quot;left&quot;:24.492047244094486,&quot;top&quot;:94.6500030517578,&quot;width&quot;:647.7579527559055}"/>
</p:tagLst>
</file>

<file path=ppt/tags/tag229.xml><?xml version="1.0" encoding="utf-8"?>
<p:tagLst xmlns:p="http://schemas.openxmlformats.org/presentationml/2006/main">
  <p:tag name="KSO_WM_BEAUTIFY_FLAG" val=""/>
  <p:tag name="KSO_WM_DIAGRAM_VIRTUALLY_FRAME" val="{&quot;height&quot;:249.57590246005321,&quot;left&quot;:24.492047244094486,&quot;top&quot;:94.6500030517578,&quot;width&quot;:647.7579527559055}"/>
</p:tagLst>
</file>

<file path=ppt/tags/tag23.xml><?xml version="1.0" encoding="utf-8"?>
<p:tagLst xmlns:p="http://schemas.openxmlformats.org/presentationml/2006/main">
  <p:tag name="KSO_WM_BEAUTIFY_FLAG" val=""/>
</p:tagLst>
</file>

<file path=ppt/tags/tag230.xml><?xml version="1.0" encoding="utf-8"?>
<p:tagLst xmlns:p="http://schemas.openxmlformats.org/presentationml/2006/main">
  <p:tag name="KSO_WM_BEAUTIFY_FLAG" val=""/>
  <p:tag name="KSO_WM_DIAGRAM_VIRTUALLY_FRAME" val="{&quot;height&quot;:249.57590246005321,&quot;left&quot;:24.492047244094486,&quot;top&quot;:94.6500030517578,&quot;width&quot;:647.7579527559055}"/>
</p:tagLst>
</file>

<file path=ppt/tags/tag231.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232.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233.xml><?xml version="1.0" encoding="utf-8"?>
<p:tagLst xmlns:p="http://schemas.openxmlformats.org/presentationml/2006/main">
  <p:tag name="KSO_WM_DIAGRAM_VIRTUALLY_FRAME" val="{&quot;height&quot;:249.57590246005321,&quot;left&quot;:24.492047244094486,&quot;top&quot;:94.6500030517578,&quot;width&quot;:647.7579527559055}"/>
</p:tagLst>
</file>

<file path=ppt/tags/tag234.xml><?xml version="1.0" encoding="utf-8"?>
<p:tagLst xmlns:p="http://schemas.openxmlformats.org/presentationml/2006/main">
  <p:tag name="KSO_WM_BEAUTIFY_FLAG" val=""/>
  <p:tag name="KSO_WM_DIAGRAM_VIRTUALLY_FRAME" val="{&quot;height&quot;:249.57590246005321,&quot;left&quot;:24.492047244094486,&quot;top&quot;:94.6500030517578,&quot;width&quot;:647.7579527559055}"/>
</p:tagLst>
</file>

<file path=ppt/tags/tag235.xml><?xml version="1.0" encoding="utf-8"?>
<p:tagLst xmlns:p="http://schemas.openxmlformats.org/presentationml/2006/main">
  <p:tag name="KSO_WM_BEAUTIFY_FLAG" val=""/>
  <p:tag name="KSO_WM_DIAGRAM_VIRTUALLY_FRAME" val="{&quot;height&quot;:249.57590246005321,&quot;left&quot;:24.492047244094486,&quot;top&quot;:94.6500030517578,&quot;width&quot;:647.7579527559055}"/>
</p:tagLst>
</file>

<file path=ppt/tags/tag236.xml><?xml version="1.0" encoding="utf-8"?>
<p:tagLst xmlns:p="http://schemas.openxmlformats.org/presentationml/2006/main">
  <p:tag name="KSO_WM_BEAUTIFY_FLAG" val=""/>
  <p:tag name="KSO_WM_DIAGRAM_VIRTUALLY_FRAME" val="{&quot;height&quot;:249.57590246005321,&quot;left&quot;:24.492047244094486,&quot;top&quot;:94.6500030517578,&quot;width&quot;:647.7579527559055}"/>
</p:tagLst>
</file>

<file path=ppt/tags/tag237.xml><?xml version="1.0" encoding="utf-8"?>
<p:tagLst xmlns:p="http://schemas.openxmlformats.org/presentationml/2006/main">
  <p:tag name="KSO_WM_BEAUTIFY_FLAG" val=""/>
  <p:tag name="KSO_WM_DIAGRAM_VIRTUALLY_FRAME" val="{&quot;height&quot;:249.57590246005321,&quot;left&quot;:24.492047244094486,&quot;top&quot;:94.6500030517578,&quot;width&quot;:647.7579527559055}"/>
</p:tagLst>
</file>

<file path=ppt/tags/tag238.xml><?xml version="1.0" encoding="utf-8"?>
<p:tagLst xmlns:p="http://schemas.openxmlformats.org/presentationml/2006/main">
  <p:tag name="KSO_WM_BEAUTIFY_FLAG" val=""/>
  <p:tag name="KSO_WM_DIAGRAM_VIRTUALLY_FRAME" val="{&quot;height&quot;:249.57590246005321,&quot;left&quot;:24.492047244094486,&quot;top&quot;:94.6500030517578,&quot;width&quot;:647.7579527559055}"/>
</p:tagLst>
</file>

<file path=ppt/tags/tag239.xml><?xml version="1.0" encoding="utf-8"?>
<p:tagLst xmlns:p="http://schemas.openxmlformats.org/presentationml/2006/main">
  <p:tag name="KSO_WM_BEAUTIFY_FLAG" val=""/>
  <p:tag name="KSO_WM_DIAGRAM_VIRTUALLY_FRAME" val="{&quot;height&quot;:249.57590246005321,&quot;left&quot;:24.492047244094486,&quot;top&quot;:94.6500030517578,&quot;width&quot;:647.7579527559055}"/>
</p:tagLst>
</file>

<file path=ppt/tags/tag24.xml><?xml version="1.0" encoding="utf-8"?>
<p:tagLst xmlns:p="http://schemas.openxmlformats.org/presentationml/2006/main">
  <p:tag name="KSO_WM_BEAUTIFY_FLAG" val=""/>
</p:tagLst>
</file>

<file path=ppt/tags/tag240.xml><?xml version="1.0" encoding="utf-8"?>
<p:tagLst xmlns:p="http://schemas.openxmlformats.org/presentationml/2006/main">
  <p:tag name="KSO_WM_BEAUTIFY_FLAG" val=""/>
  <p:tag name="KSO_WM_DIAGRAM_VIRTUALLY_FRAME" val="{&quot;height&quot;:249.57590246005321,&quot;left&quot;:24.492047244094486,&quot;top&quot;:94.6500030517578,&quot;width&quot;:647.7579527559055}"/>
</p:tagLst>
</file>

<file path=ppt/tags/tag241.xml><?xml version="1.0" encoding="utf-8"?>
<p:tagLst xmlns:p="http://schemas.openxmlformats.org/presentationml/2006/main">
  <p:tag name="KSO_WM_DIAGRAM_VIRTUALLY_FRAME" val="{&quot;height&quot;:264.35,&quot;left&quot;:89.9920472440945,&quot;top&quot;:97,&quot;width&quot;:607.0579527559055}"/>
</p:tagLst>
</file>

<file path=ppt/tags/tag242.xml><?xml version="1.0" encoding="utf-8"?>
<p:tagLst xmlns:p="http://schemas.openxmlformats.org/presentationml/2006/main">
  <p:tag name="KSO_WM_BEAUTIFY_FLAG" val=""/>
</p:tagLst>
</file>

<file path=ppt/tags/tag243.xml><?xml version="1.0" encoding="utf-8"?>
<p:tagLst xmlns:p="http://schemas.openxmlformats.org/presentationml/2006/main">
  <p:tag name="KSO_WM_DIAGRAM_VIRTUALLY_FRAME" val="{&quot;height&quot;:249.57590246005321,&quot;left&quot;:24.492047244094486,&quot;top&quot;:94.6500030517578,&quot;width&quot;:647.7579527559055}"/>
</p:tagLst>
</file>

<file path=ppt/tags/tag244.xml><?xml version="1.0" encoding="utf-8"?>
<p:tagLst xmlns:p="http://schemas.openxmlformats.org/presentationml/2006/main">
  <p:tag name="KSO_WM_DIAGRAM_VIRTUALLY_FRAME" val="{&quot;height&quot;:249.57590246005321,&quot;left&quot;:24.492047244094486,&quot;top&quot;:94.6500030517578,&quot;width&quot;:647.7579527559055}"/>
</p:tagLst>
</file>

<file path=ppt/tags/tag245.xml><?xml version="1.0" encoding="utf-8"?>
<p:tagLst xmlns:p="http://schemas.openxmlformats.org/presentationml/2006/main">
  <p:tag name="KSO_WM_DIAGRAM_VIRTUALLY_FRAME" val="{&quot;height&quot;:264.35,&quot;left&quot;:89.9920472440945,&quot;top&quot;:97,&quot;width&quot;:607.0579527559055}"/>
</p:tagLst>
</file>

<file path=ppt/tags/tag246.xml><?xml version="1.0" encoding="utf-8"?>
<p:tagLst xmlns:p="http://schemas.openxmlformats.org/presentationml/2006/main">
  <p:tag name="KSO_WM_DIAGRAM_VIRTUALLY_FRAME" val="{&quot;height&quot;:249.57590246005321,&quot;left&quot;:24.492047244094486,&quot;top&quot;:94.6500030517578,&quot;width&quot;:647.7579527559055}"/>
</p:tagLst>
</file>

<file path=ppt/tags/tag247.xml><?xml version="1.0" encoding="utf-8"?>
<p:tagLst xmlns:p="http://schemas.openxmlformats.org/presentationml/2006/main">
  <p:tag name="KSO_WM_DIAGRAM_VIRTUALLY_FRAME" val="{&quot;height&quot;:264.35,&quot;left&quot;:89.9920472440945,&quot;top&quot;:97,&quot;width&quot;:607.0579527559055}"/>
</p:tagLst>
</file>

<file path=ppt/tags/tag248.xml><?xml version="1.0" encoding="utf-8"?>
<p:tagLst xmlns:p="http://schemas.openxmlformats.org/presentationml/2006/main">
  <p:tag name="KSO_WM_DIAGRAM_VIRTUALLY_FRAME" val="{&quot;height&quot;:249.57590246005321,&quot;left&quot;:24.492047244094486,&quot;top&quot;:94.6500030517578,&quot;width&quot;:647.7579527559055}"/>
</p:tagLst>
</file>

<file path=ppt/tags/tag249.xml><?xml version="1.0" encoding="utf-8"?>
<p:tagLst xmlns:p="http://schemas.openxmlformats.org/presentationml/2006/main">
  <p:tag name="KSO_WM_BEAUTIFY_FLAG" val=""/>
  <p:tag name="KSO_WM_DIAGRAM_VIRTUALLY_FRAME" val="{&quot;height&quot;:249.57590246005321,&quot;left&quot;:24.492047244094486,&quot;top&quot;:94.6500030517578,&quot;width&quot;:647.7579527559055}"/>
</p:tagLst>
</file>

<file path=ppt/tags/tag25.xml><?xml version="1.0" encoding="utf-8"?>
<p:tagLst xmlns:p="http://schemas.openxmlformats.org/presentationml/2006/main">
  <p:tag name="KSO_WM_BEAUTIFY_FLAG" val=""/>
</p:tagLst>
</file>

<file path=ppt/tags/tag250.xml><?xml version="1.0" encoding="utf-8"?>
<p:tagLst xmlns:p="http://schemas.openxmlformats.org/presentationml/2006/main">
  <p:tag name="KSO_WM_BEAUTIFY_FLAG" val=""/>
  <p:tag name="KSO_WM_DIAGRAM_VIRTUALLY_FRAME" val="{&quot;height&quot;:249.57590246005321,&quot;left&quot;:24.492047244094486,&quot;top&quot;:94.6500030517578,&quot;width&quot;:647.7579527559055}"/>
</p:tagLst>
</file>

<file path=ppt/tags/tag251.xml><?xml version="1.0" encoding="utf-8"?>
<p:tagLst xmlns:p="http://schemas.openxmlformats.org/presentationml/2006/main">
  <p:tag name="KSO_WM_BEAUTIFY_FLAG" val=""/>
  <p:tag name="KSO_WM_DIAGRAM_VIRTUALLY_FRAME" val="{&quot;height&quot;:226.35,&quot;left&quot;:33.75,&quot;top&quot;:115.35,&quot;width&quot;:646.1}"/>
</p:tagLst>
</file>

<file path=ppt/tags/tag252.xml><?xml version="1.0" encoding="utf-8"?>
<p:tagLst xmlns:p="http://schemas.openxmlformats.org/presentationml/2006/main">
  <p:tag name="KSO_WM_BEAUTIFY_FLAG" val=""/>
  <p:tag name="KSO_WM_DIAGRAM_VIRTUALLY_FRAME" val="{&quot;height&quot;:226.35,&quot;left&quot;:33.75,&quot;top&quot;:115.35,&quot;width&quot;:646.1}"/>
</p:tagLst>
</file>

<file path=ppt/tags/tag253.xml><?xml version="1.0" encoding="utf-8"?>
<p:tagLst xmlns:p="http://schemas.openxmlformats.org/presentationml/2006/main">
  <p:tag name="KSO_WM_BEAUTIFY_FLAG" val=""/>
  <p:tag name="KSO_WM_DIAGRAM_VIRTUALLY_FRAME" val="{&quot;height&quot;:226.35,&quot;left&quot;:33.75,&quot;top&quot;:115.35,&quot;width&quot;:646.1}"/>
</p:tagLst>
</file>

<file path=ppt/tags/tag254.xml><?xml version="1.0" encoding="utf-8"?>
<p:tagLst xmlns:p="http://schemas.openxmlformats.org/presentationml/2006/main">
  <p:tag name="KSO_WM_BEAUTIFY_FLAG" val=""/>
</p:tagLst>
</file>

<file path=ppt/tags/tag255.xml><?xml version="1.0" encoding="utf-8"?>
<p:tagLst xmlns:p="http://schemas.openxmlformats.org/presentationml/2006/main">
  <p:tag name="KSO_WM_BEAUTIFY_FLAG" val=""/>
</p:tagLst>
</file>

<file path=ppt/tags/tag256.xml><?xml version="1.0" encoding="utf-8"?>
<p:tagLst xmlns:p="http://schemas.openxmlformats.org/presentationml/2006/main">
  <p:tag name="KSO_WM_BEAUTIFY_FLAG" val=""/>
  <p:tag name="KSO_WM_DIAGRAM_VIRTUALLY_FRAME" val="{&quot;height&quot;:226.35,&quot;left&quot;:33.75,&quot;top&quot;:115.35,&quot;width&quot;:646.1}"/>
</p:tagLst>
</file>

<file path=ppt/tags/tag257.xml><?xml version="1.0" encoding="utf-8"?>
<p:tagLst xmlns:p="http://schemas.openxmlformats.org/presentationml/2006/main">
  <p:tag name="KSO_WM_BEAUTIFY_FLAG" val=""/>
  <p:tag name="KSO_WM_DIAGRAM_VIRTUALLY_FRAME" val="{&quot;height&quot;:226.35,&quot;left&quot;:33.75,&quot;top&quot;:115.35,&quot;width&quot;:646.1}"/>
</p:tagLst>
</file>

<file path=ppt/tags/tag258.xml><?xml version="1.0" encoding="utf-8"?>
<p:tagLst xmlns:p="http://schemas.openxmlformats.org/presentationml/2006/main">
  <p:tag name="KSO_WM_BEAUTIFY_FLAG" val=""/>
  <p:tag name="KSO_WM_DIAGRAM_VIRTUALLY_FRAME" val="{&quot;height&quot;:226.35,&quot;left&quot;:33.75,&quot;top&quot;:115.35,&quot;width&quot;:646.1}"/>
</p:tagLst>
</file>

<file path=ppt/tags/tag259.xml><?xml version="1.0" encoding="utf-8"?>
<p:tagLst xmlns:p="http://schemas.openxmlformats.org/presentationml/2006/main">
  <p:tag name="KSO_WM_BEAUTIFY_FLAG" val=""/>
  <p:tag name="KSO_WM_DIAGRAM_VIRTUALLY_FRAME" val="{&quot;height&quot;:262.9,&quot;left&quot;:33.75,&quot;top&quot;:78.8,&quot;width&quot;:646.1}"/>
</p:tagLst>
</file>

<file path=ppt/tags/tag26.xml><?xml version="1.0" encoding="utf-8"?>
<p:tagLst xmlns:p="http://schemas.openxmlformats.org/presentationml/2006/main">
  <p:tag name="KSO_WM_BEAUTIFY_FLAG" val=""/>
</p:tagLst>
</file>

<file path=ppt/tags/tag260.xml><?xml version="1.0" encoding="utf-8"?>
<p:tagLst xmlns:p="http://schemas.openxmlformats.org/presentationml/2006/main">
  <p:tag name="KSO_WM_BEAUTIFY_FLAG" val=""/>
  <p:tag name="KSO_WM_DIAGRAM_VIRTUALLY_FRAME" val="{&quot;height&quot;:262.9,&quot;left&quot;:33.75,&quot;top&quot;:78.8,&quot;width&quot;:646.1}"/>
</p:tagLst>
</file>

<file path=ppt/tags/tag261.xml><?xml version="1.0" encoding="utf-8"?>
<p:tagLst xmlns:p="http://schemas.openxmlformats.org/presentationml/2006/main">
  <p:tag name="KSO_WM_BEAUTIFY_FLAG" val=""/>
  <p:tag name="KSO_WM_DIAGRAM_VIRTUALLY_FRAME" val="{&quot;height&quot;:262.9,&quot;left&quot;:33.75,&quot;top&quot;:78.8,&quot;width&quot;:646.1}"/>
</p:tagLst>
</file>

<file path=ppt/tags/tag262.xml><?xml version="1.0" encoding="utf-8"?>
<p:tagLst xmlns:p="http://schemas.openxmlformats.org/presentationml/2006/main">
  <p:tag name="KSO_WM_BEAUTIFY_FLAG" val=""/>
</p:tagLst>
</file>

<file path=ppt/tags/tag263.xml><?xml version="1.0" encoding="utf-8"?>
<p:tagLst xmlns:p="http://schemas.openxmlformats.org/presentationml/2006/main">
  <p:tag name="KSO_WM_BEAUTIFY_FLAG" val=""/>
  <p:tag name="KSO_WM_DIAGRAM_VIRTUALLY_FRAME" val="{&quot;height&quot;:262.9,&quot;left&quot;:33.75,&quot;top&quot;:78.8,&quot;width&quot;:646.1}"/>
</p:tagLst>
</file>

<file path=ppt/tags/tag264.xml><?xml version="1.0" encoding="utf-8"?>
<p:tagLst xmlns:p="http://schemas.openxmlformats.org/presentationml/2006/main">
  <p:tag name="KSO_WM_BEAUTIFY_FLAG" val=""/>
  <p:tag name="KSO_WM_DIAGRAM_VIRTUALLY_FRAME" val="{&quot;height&quot;:262.9,&quot;left&quot;:33.75,&quot;top&quot;:78.8,&quot;width&quot;:646.1}"/>
</p:tagLst>
</file>

<file path=ppt/tags/tag265.xml><?xml version="1.0" encoding="utf-8"?>
<p:tagLst xmlns:p="http://schemas.openxmlformats.org/presentationml/2006/main">
  <p:tag name="KSO_WM_BEAUTIFY_FLAG" val=""/>
  <p:tag name="KSO_WM_DIAGRAM_VIRTUALLY_FRAME" val="{&quot;height&quot;:262.9,&quot;left&quot;:33.75,&quot;top&quot;:78.8,&quot;width&quot;:646.1}"/>
</p:tagLst>
</file>

<file path=ppt/tags/tag266.xml><?xml version="1.0" encoding="utf-8"?>
<p:tagLst xmlns:p="http://schemas.openxmlformats.org/presentationml/2006/main">
  <p:tag name="KSO_WM_BEAUTIFY_FLAG" val=""/>
  <p:tag name="KSO_WM_DIAGRAM_VIRTUALLY_FRAME" val="{&quot;height&quot;:262.9,&quot;left&quot;:33.75,&quot;top&quot;:78.8,&quot;width&quot;:646.1}"/>
</p:tagLst>
</file>

<file path=ppt/tags/tag267.xml><?xml version="1.0" encoding="utf-8"?>
<p:tagLst xmlns:p="http://schemas.openxmlformats.org/presentationml/2006/main">
  <p:tag name="KSO_WM_BEAUTIFY_FLAG" val=""/>
  <p:tag name="KSO_WM_DIAGRAM_VIRTUALLY_FRAME" val="{&quot;height&quot;:262.9,&quot;left&quot;:33.75,&quot;top&quot;:78.8,&quot;width&quot;:646.1}"/>
</p:tagLst>
</file>

<file path=ppt/tags/tag268.xml><?xml version="1.0" encoding="utf-8"?>
<p:tagLst xmlns:p="http://schemas.openxmlformats.org/presentationml/2006/main">
  <p:tag name="KSO_WM_BEAUTIFY_FLAG" val=""/>
  <p:tag name="KSO_WM_DIAGRAM_VIRTUALLY_FRAME" val="{&quot;height&quot;:262.9,&quot;left&quot;:33.75,&quot;top&quot;:78.8,&quot;width&quot;:646.1}"/>
</p:tagLst>
</file>

<file path=ppt/tags/tag269.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70.xml><?xml version="1.0" encoding="utf-8"?>
<p:tagLst xmlns:p="http://schemas.openxmlformats.org/presentationml/2006/main">
  <p:tag name="KSO_WM_BEAUTIFY_FLAG" val=""/>
  <p:tag name="KSO_WM_DIAGRAM_VIRTUALLY_FRAME" val="{&quot;height&quot;:262.9,&quot;left&quot;:33.75,&quot;top&quot;:78.8,&quot;width&quot;:646.1}"/>
</p:tagLst>
</file>

<file path=ppt/tags/tag271.xml><?xml version="1.0" encoding="utf-8"?>
<p:tagLst xmlns:p="http://schemas.openxmlformats.org/presentationml/2006/main">
  <p:tag name="KSO_WM_BEAUTIFY_FLAG" val=""/>
  <p:tag name="KSO_WM_DIAGRAM_VIRTUALLY_FRAME" val="{&quot;height&quot;:262.9,&quot;left&quot;:33.75,&quot;top&quot;:78.8,&quot;width&quot;:646.1}"/>
</p:tagLst>
</file>

<file path=ppt/tags/tag272.xml><?xml version="1.0" encoding="utf-8"?>
<p:tagLst xmlns:p="http://schemas.openxmlformats.org/presentationml/2006/main">
  <p:tag name="KSO_WM_BEAUTIFY_FLAG" val=""/>
  <p:tag name="KSO_WM_DIAGRAM_VIRTUALLY_FRAME" val="{&quot;height&quot;:262.9,&quot;left&quot;:33.75,&quot;top&quot;:78.8,&quot;width&quot;:646.1}"/>
</p:tagLst>
</file>

<file path=ppt/tags/tag273.xml><?xml version="1.0" encoding="utf-8"?>
<p:tagLst xmlns:p="http://schemas.openxmlformats.org/presentationml/2006/main">
  <p:tag name="KSO_WM_BEAUTIFY_FLAG" val=""/>
</p:tagLst>
</file>

<file path=ppt/tags/tag274.xml><?xml version="1.0" encoding="utf-8"?>
<p:tagLst xmlns:p="http://schemas.openxmlformats.org/presentationml/2006/main">
  <p:tag name="KSO_WM_BEAUTIFY_FLAG" val=""/>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76.xml><?xml version="1.0" encoding="utf-8"?>
<p:tagLst xmlns:p="http://schemas.openxmlformats.org/presentationml/2006/main">
  <p:tag name="KSO_WM_BEAUTIFY_FLAG" val=""/>
</p:tagLst>
</file>

<file path=ppt/tags/tag277.xml><?xml version="1.0" encoding="utf-8"?>
<p:tagLst xmlns:p="http://schemas.openxmlformats.org/presentationml/2006/main">
  <p:tag name="KSO_WM_BEAUTIFY_FLAG" val=""/>
</p:tagLst>
</file>

<file path=ppt/tags/tag278.xml><?xml version="1.0" encoding="utf-8"?>
<p:tagLst xmlns:p="http://schemas.openxmlformats.org/presentationml/2006/main">
  <p:tag name="KSO_WM_BEAUTIFY_FLAG" val=""/>
</p:tagLst>
</file>

<file path=ppt/tags/tag279.xml><?xml version="1.0" encoding="utf-8"?>
<p:tagLst xmlns:p="http://schemas.openxmlformats.org/presentationml/2006/main">
  <p:tag name="KSO_WM_BEAUTIFY_FLAG" val=""/>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280.xml><?xml version="1.0" encoding="utf-8"?>
<p:tagLst xmlns:p="http://schemas.openxmlformats.org/presentationml/2006/main">
  <p:tag name="KSO_WM_BEAUTIFY_FLAG" val=""/>
</p:tagLst>
</file>

<file path=ppt/tags/tag281.xml><?xml version="1.0" encoding="utf-8"?>
<p:tagLst xmlns:p="http://schemas.openxmlformats.org/presentationml/2006/main">
  <p:tag name="KSO_WM_BEAUTIFY_FLAG" val=""/>
</p:tagLst>
</file>

<file path=ppt/tags/tag282.xml><?xml version="1.0" encoding="utf-8"?>
<p:tagLst xmlns:p="http://schemas.openxmlformats.org/presentationml/2006/main">
  <p:tag name="KSO_WM_BEAUTIFY_FLAG" val=""/>
</p:tagLst>
</file>

<file path=ppt/tags/tag283.xml><?xml version="1.0" encoding="utf-8"?>
<p:tagLst xmlns:p="http://schemas.openxmlformats.org/presentationml/2006/main">
  <p:tag name="KSO_WM_BEAUTIFY_FLAG" val=""/>
</p:tagLst>
</file>

<file path=ppt/tags/tag284.xml><?xml version="1.0" encoding="utf-8"?>
<p:tagLst xmlns:p="http://schemas.openxmlformats.org/presentationml/2006/main">
  <p:tag name="KSO_WM_BEAUTIFY_FLAG" val=""/>
</p:tagLst>
</file>

<file path=ppt/tags/tag285.xml><?xml version="1.0" encoding="utf-8"?>
<p:tagLst xmlns:p="http://schemas.openxmlformats.org/presentationml/2006/main">
  <p:tag name="KSO_WM_BEAUTIFY_FLAG" val=""/>
</p:tagLst>
</file>

<file path=ppt/tags/tag286.xml><?xml version="1.0" encoding="utf-8"?>
<p:tagLst xmlns:p="http://schemas.openxmlformats.org/presentationml/2006/main">
  <p:tag name="KSO_WM_BEAUTIFY_FLAG" val=""/>
</p:tagLst>
</file>

<file path=ppt/tags/tag287.xml><?xml version="1.0" encoding="utf-8"?>
<p:tagLst xmlns:p="http://schemas.openxmlformats.org/presentationml/2006/main">
  <p:tag name="KSO_WM_BEAUTIFY_FLAG" val=""/>
</p:tagLst>
</file>

<file path=ppt/tags/tag288.xml><?xml version="1.0" encoding="utf-8"?>
<p:tagLst xmlns:p="http://schemas.openxmlformats.org/presentationml/2006/main">
  <p:tag name="KSO_WM_BEAUTIFY_FLAG" val=""/>
</p:tagLst>
</file>

<file path=ppt/tags/tag289.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290.xml><?xml version="1.0" encoding="utf-8"?>
<p:tagLst xmlns:p="http://schemas.openxmlformats.org/presentationml/2006/main">
  <p:tag name="KSO_WM_BEAUTIFY_FLAG" val=""/>
</p:tagLst>
</file>

<file path=ppt/tags/tag291.xml><?xml version="1.0" encoding="utf-8"?>
<p:tagLst xmlns:p="http://schemas.openxmlformats.org/presentationml/2006/main">
  <p:tag name="KSO_WM_BEAUTIFY_FLAG" val=""/>
</p:tagLst>
</file>

<file path=ppt/tags/tag292.xml><?xml version="1.0" encoding="utf-8"?>
<p:tagLst xmlns:p="http://schemas.openxmlformats.org/presentationml/2006/main">
  <p:tag name="KSO_WM_BEAUTIFY_FLAG" val=""/>
</p:tagLst>
</file>

<file path=ppt/tags/tag293.xml><?xml version="1.0" encoding="utf-8"?>
<p:tagLst xmlns:p="http://schemas.openxmlformats.org/presentationml/2006/main">
  <p:tag name="KSO_WM_BEAUTIFY_FLAG" val=""/>
</p:tagLst>
</file>

<file path=ppt/tags/tag294.xml><?xml version="1.0" encoding="utf-8"?>
<p:tagLst xmlns:p="http://schemas.openxmlformats.org/presentationml/2006/main">
  <p:tag name="KSO_WM_BEAUTIFY_FLAG" val=""/>
</p:tagLst>
</file>

<file path=ppt/tags/tag295.xml><?xml version="1.0" encoding="utf-8"?>
<p:tagLst xmlns:p="http://schemas.openxmlformats.org/presentationml/2006/main">
  <p:tag name="KSO_WM_BEAUTIFY_FLAG" val=""/>
</p:tagLst>
</file>

<file path=ppt/tags/tag296.xml><?xml version="1.0" encoding="utf-8"?>
<p:tagLst xmlns:p="http://schemas.openxmlformats.org/presentationml/2006/main">
  <p:tag name="KSO_WM_BEAUTIFY_FLAG" val=""/>
</p:tagLst>
</file>

<file path=ppt/tags/tag297.xml><?xml version="1.0" encoding="utf-8"?>
<p:tagLst xmlns:p="http://schemas.openxmlformats.org/presentationml/2006/main">
  <p:tag name="KSO_WM_BEAUTIFY_FLAG" val=""/>
</p:tagLst>
</file>

<file path=ppt/tags/tag298.xml><?xml version="1.0" encoding="utf-8"?>
<p:tagLst xmlns:p="http://schemas.openxmlformats.org/presentationml/2006/main">
  <p:tag name="KSO_WM_BEAUTIFY_FLAG" val=""/>
</p:tagLst>
</file>

<file path=ppt/tags/tag29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30.xml><?xml version="1.0" encoding="utf-8"?>
<p:tagLst xmlns:p="http://schemas.openxmlformats.org/presentationml/2006/main">
  <p:tag name="KSO_WM_BEAUTIFY_FLAG" val=""/>
</p:tagLst>
</file>

<file path=ppt/tags/tag300.xml><?xml version="1.0" encoding="utf-8"?>
<p:tagLst xmlns:p="http://schemas.openxmlformats.org/presentationml/2006/main">
  <p:tag name="KSO_WM_BEAUTIFY_FLAG" val=""/>
</p:tagLst>
</file>

<file path=ppt/tags/tag301.xml><?xml version="1.0" encoding="utf-8"?>
<p:tagLst xmlns:p="http://schemas.openxmlformats.org/presentationml/2006/main">
  <p:tag name="KSO_WM_BEAUTIFY_FLAG" val=""/>
</p:tagLst>
</file>

<file path=ppt/tags/tag302.xml><?xml version="1.0" encoding="utf-8"?>
<p:tagLst xmlns:p="http://schemas.openxmlformats.org/presentationml/2006/main">
  <p:tag name="KSO_WM_BEAUTIFY_FLAG" val=""/>
</p:tagLst>
</file>

<file path=ppt/tags/tag303.xml><?xml version="1.0" encoding="utf-8"?>
<p:tagLst xmlns:p="http://schemas.openxmlformats.org/presentationml/2006/main">
  <p:tag name="KSO_WM_BEAUTIFY_FLAG" val=""/>
</p:tagLst>
</file>

<file path=ppt/tags/tag304.xml><?xml version="1.0" encoding="utf-8"?>
<p:tagLst xmlns:p="http://schemas.openxmlformats.org/presentationml/2006/main">
  <p:tag name="KSO_WM_BEAUTIFY_FLAG" val=""/>
</p:tagLst>
</file>

<file path=ppt/tags/tag305.xml><?xml version="1.0" encoding="utf-8"?>
<p:tagLst xmlns:p="http://schemas.openxmlformats.org/presentationml/2006/main">
  <p:tag name="KSO_WM_BEAUTIFY_FLAG" val=""/>
</p:tagLst>
</file>

<file path=ppt/tags/tag306.xml><?xml version="1.0" encoding="utf-8"?>
<p:tagLst xmlns:p="http://schemas.openxmlformats.org/presentationml/2006/main">
  <p:tag name="KSO_WM_BEAUTIFY_FLAG" val=""/>
</p:tagLst>
</file>

<file path=ppt/tags/tag307.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30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0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1.xml><?xml version="1.0" encoding="utf-8"?>
<p:tagLst xmlns:p="http://schemas.openxmlformats.org/presentationml/2006/main">
  <p:tag name="KSO_WM_BEAUTIFY_FLAG" val=""/>
</p:tagLst>
</file>

<file path=ppt/tags/tag310.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311.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312.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31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1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1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1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1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1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1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2.xml><?xml version="1.0" encoding="utf-8"?>
<p:tagLst xmlns:p="http://schemas.openxmlformats.org/presentationml/2006/main">
  <p:tag name="KSO_WM_BEAUTIFY_FLAG" val=""/>
</p:tagLst>
</file>

<file path=ppt/tags/tag320.xml><?xml version="1.0" encoding="utf-8"?>
<p:tagLst xmlns:p="http://schemas.openxmlformats.org/presentationml/2006/main">
  <p:tag name="KSO_WM_DIAGRAM_VIRTUALLY_FRAME" val="{&quot;height&quot;:264.35,&quot;left&quot;:89.9920472440945,&quot;top&quot;:97,&quot;width&quot;:607.0579527559055}"/>
</p:tagLst>
</file>

<file path=ppt/tags/tag321.xml><?xml version="1.0" encoding="utf-8"?>
<p:tagLst xmlns:p="http://schemas.openxmlformats.org/presentationml/2006/main">
  <p:tag name="KSO_WM_BEAUTIFY_FLAG" val=""/>
</p:tagLst>
</file>

<file path=ppt/tags/tag322.xml><?xml version="1.0" encoding="utf-8"?>
<p:tagLst xmlns:p="http://schemas.openxmlformats.org/presentationml/2006/main">
  <p:tag name="KSO_WM_DIAGRAM_VIRTUALLY_FRAME" val="{&quot;height&quot;:249.57590246005321,&quot;left&quot;:24.492047244094486,&quot;top&quot;:94.6500030517578,&quot;width&quot;:647.7579527559055}"/>
</p:tagLst>
</file>

<file path=ppt/tags/tag323.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32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2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26.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327.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32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2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3.xml><?xml version="1.0" encoding="utf-8"?>
<p:tagLst xmlns:p="http://schemas.openxmlformats.org/presentationml/2006/main">
  <p:tag name="KSO_WM_BEAUTIFY_FLAG" val=""/>
</p:tagLst>
</file>

<file path=ppt/tags/tag33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3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3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3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3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35.xml><?xml version="1.0" encoding="utf-8"?>
<p:tagLst xmlns:p="http://schemas.openxmlformats.org/presentationml/2006/main">
  <p:tag name="KSO_WM_DIAGRAM_VIRTUALLY_FRAME" val="{&quot;height&quot;:264.35,&quot;left&quot;:89.9920472440945,&quot;top&quot;:97,&quot;width&quot;:607.0579527559055}"/>
</p:tagLst>
</file>

<file path=ppt/tags/tag336.xml><?xml version="1.0" encoding="utf-8"?>
<p:tagLst xmlns:p="http://schemas.openxmlformats.org/presentationml/2006/main">
  <p:tag name="KSO_WM_BEAUTIFY_FLAG" val=""/>
</p:tagLst>
</file>

<file path=ppt/tags/tag337.xml><?xml version="1.0" encoding="utf-8"?>
<p:tagLst xmlns:p="http://schemas.openxmlformats.org/presentationml/2006/main">
  <p:tag name="KSO_WM_DIAGRAM_VIRTUALLY_FRAME" val="{&quot;height&quot;:249.57590246005321,&quot;left&quot;:24.492047244094486,&quot;top&quot;:94.6500030517578,&quot;width&quot;:647.7579527559055}"/>
</p:tagLst>
</file>

<file path=ppt/tags/tag338.xml><?xml version="1.0" encoding="utf-8"?>
<p:tagLst xmlns:p="http://schemas.openxmlformats.org/presentationml/2006/main">
  <p:tag name="KSO_WM_DIAGRAM_VIRTUALLY_FRAME" val="{&quot;height&quot;:249.57590246005321,&quot;left&quot;:24.492047244094486,&quot;top&quot;:94.6500030517578,&quot;width&quot;:647.7579527559055}"/>
</p:tagLst>
</file>

<file path=ppt/tags/tag339.xml><?xml version="1.0" encoding="utf-8"?>
<p:tagLst xmlns:p="http://schemas.openxmlformats.org/presentationml/2006/main">
  <p:tag name="KSO_WM_DIAGRAM_VIRTUALLY_FRAME" val="{&quot;height&quot;:264.35,&quot;left&quot;:89.9920472440945,&quot;top&quot;:97,&quot;width&quot;:607.0579527559055}"/>
</p:tagLst>
</file>

<file path=ppt/tags/tag34.xml><?xml version="1.0" encoding="utf-8"?>
<p:tagLst xmlns:p="http://schemas.openxmlformats.org/presentationml/2006/main">
  <p:tag name="KSO_WM_BEAUTIFY_FLAG" val=""/>
</p:tagLst>
</file>

<file path=ppt/tags/tag340.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34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4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43.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344.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34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4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4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4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4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5.xml><?xml version="1.0" encoding="utf-8"?>
<p:tagLst xmlns:p="http://schemas.openxmlformats.org/presentationml/2006/main">
  <p:tag name="KSO_WM_BEAUTIFY_FLAG" val=""/>
</p:tagLst>
</file>

<file path=ppt/tags/tag35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5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52.xml><?xml version="1.0" encoding="utf-8"?>
<p:tagLst xmlns:p="http://schemas.openxmlformats.org/presentationml/2006/main">
  <p:tag name="KSO_WM_DIAGRAM_VIRTUALLY_FRAME" val="{&quot;height&quot;:264.35,&quot;left&quot;:89.9920472440945,&quot;top&quot;:97,&quot;width&quot;:607.0579527559055}"/>
</p:tagLst>
</file>

<file path=ppt/tags/tag353.xml><?xml version="1.0" encoding="utf-8"?>
<p:tagLst xmlns:p="http://schemas.openxmlformats.org/presentationml/2006/main">
  <p:tag name="KSO_WM_BEAUTIFY_FLAG" val=""/>
</p:tagLst>
</file>

<file path=ppt/tags/tag354.xml><?xml version="1.0" encoding="utf-8"?>
<p:tagLst xmlns:p="http://schemas.openxmlformats.org/presentationml/2006/main">
  <p:tag name="KSO_WM_DIAGRAM_VIRTUALLY_FRAME" val="{&quot;height&quot;:249.57590246005321,&quot;left&quot;:24.492047244094486,&quot;top&quot;:94.6500030517578,&quot;width&quot;:647.7579527559055}"/>
</p:tagLst>
</file>

<file path=ppt/tags/tag355.xml><?xml version="1.0" encoding="utf-8"?>
<p:tagLst xmlns:p="http://schemas.openxmlformats.org/presentationml/2006/main">
  <p:tag name="KSO_WM_DIAGRAM_VIRTUALLY_FRAME" val="{&quot;height&quot;:264.35,&quot;left&quot;:89.9920472440945,&quot;top&quot;:97,&quot;width&quot;:607.0579527559055}"/>
</p:tagLst>
</file>

<file path=ppt/tags/tag356.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35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5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59.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36.xml><?xml version="1.0" encoding="utf-8"?>
<p:tagLst xmlns:p="http://schemas.openxmlformats.org/presentationml/2006/main">
  <p:tag name="KSO_WM_BEAUTIFY_FLAG" val=""/>
</p:tagLst>
</file>

<file path=ppt/tags/tag360.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361.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36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6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6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6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6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6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6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369.xml><?xml version="1.0" encoding="utf-8"?>
<p:tagLst xmlns:p="http://schemas.openxmlformats.org/presentationml/2006/main">
  <p:tag name="KSO_WM_DIAGRAM_VIRTUALLY_FRAME" val="{&quot;height&quot;:264.35,&quot;left&quot;:89.9920472440945,&quot;top&quot;:97,&quot;width&quot;:607.0579527559055}"/>
</p:tagLst>
</file>

<file path=ppt/tags/tag37.xml><?xml version="1.0" encoding="utf-8"?>
<p:tagLst xmlns:p="http://schemas.openxmlformats.org/presentationml/2006/main">
  <p:tag name="KSO_WM_BEAUTIFY_FLAG" val=""/>
</p:tagLst>
</file>

<file path=ppt/tags/tag370.xml><?xml version="1.0" encoding="utf-8"?>
<p:tagLst xmlns:p="http://schemas.openxmlformats.org/presentationml/2006/main">
  <p:tag name="KSO_WM_BEAUTIFY_FLAG" val=""/>
</p:tagLst>
</file>

<file path=ppt/tags/tag371.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372.xml><?xml version="1.0" encoding="utf-8"?>
<p:tagLst xmlns:p="http://schemas.openxmlformats.org/presentationml/2006/main">
  <p:tag name="KSO_WM_DIAGRAM_VIRTUALLY_FRAME" val="{&quot;height&quot;:264.35,&quot;left&quot;:89.9920472440945,&quot;top&quot;:97,&quot;width&quot;:607.0579527559055}"/>
</p:tagLst>
</file>

<file path=ppt/tags/tag373.xml><?xml version="1.0" encoding="utf-8"?>
<p:tagLst xmlns:p="http://schemas.openxmlformats.org/presentationml/2006/main">
  <p:tag name="KSO_WM_BEAUTIFY_FLAG" val=""/>
  <p:tag name="KSO_WM_DIAGRAM_VIRTUALLY_FRAME" val="{&quot;height&quot;:226.35,&quot;left&quot;:33.75,&quot;top&quot;:115.35,&quot;width&quot;:646.1}"/>
</p:tagLst>
</file>

<file path=ppt/tags/tag374.xml><?xml version="1.0" encoding="utf-8"?>
<p:tagLst xmlns:p="http://schemas.openxmlformats.org/presentationml/2006/main">
  <p:tag name="KSO_WM_BEAUTIFY_FLAG" val=""/>
  <p:tag name="KSO_WM_DIAGRAM_VIRTUALLY_FRAME" val="{&quot;height&quot;:226.35,&quot;left&quot;:33.75,&quot;top&quot;:115.35,&quot;width&quot;:646.1}"/>
</p:tagLst>
</file>

<file path=ppt/tags/tag375.xml><?xml version="1.0" encoding="utf-8"?>
<p:tagLst xmlns:p="http://schemas.openxmlformats.org/presentationml/2006/main">
  <p:tag name="KSO_WM_BEAUTIFY_FLAG" val=""/>
  <p:tag name="KSO_WM_DIAGRAM_VIRTUALLY_FRAME" val="{&quot;height&quot;:226.35,&quot;left&quot;:33.75,&quot;top&quot;:115.35,&quot;width&quot;:646.1}"/>
</p:tagLst>
</file>

<file path=ppt/tags/tag376.xml><?xml version="1.0" encoding="utf-8"?>
<p:tagLst xmlns:p="http://schemas.openxmlformats.org/presentationml/2006/main">
  <p:tag name="KSO_WM_BEAUTIFY_FLAG" val=""/>
</p:tagLst>
</file>

<file path=ppt/tags/tag377.xml><?xml version="1.0" encoding="utf-8"?>
<p:tagLst xmlns:p="http://schemas.openxmlformats.org/presentationml/2006/main">
  <p:tag name="KSO_WM_BEAUTIFY_FLAG" val=""/>
</p:tagLst>
</file>

<file path=ppt/tags/tag378.xml><?xml version="1.0" encoding="utf-8"?>
<p:tagLst xmlns:p="http://schemas.openxmlformats.org/presentationml/2006/main">
  <p:tag name="KSO_WM_BEAUTIFY_FLAG" val=""/>
  <p:tag name="KSO_WM_DIAGRAM_VIRTUALLY_FRAME" val="{&quot;height&quot;:226.35,&quot;left&quot;:33.75,&quot;top&quot;:115.35,&quot;width&quot;:646.1}"/>
</p:tagLst>
</file>

<file path=ppt/tags/tag379.xml><?xml version="1.0" encoding="utf-8"?>
<p:tagLst xmlns:p="http://schemas.openxmlformats.org/presentationml/2006/main">
  <p:tag name="KSO_WM_BEAUTIFY_FLAG" val=""/>
  <p:tag name="KSO_WM_DIAGRAM_VIRTUALLY_FRAME" val="{&quot;height&quot;:226.35,&quot;left&quot;:33.75,&quot;top&quot;:115.35,&quot;width&quot;:646.1}"/>
</p:tagLst>
</file>

<file path=ppt/tags/tag38.xml><?xml version="1.0" encoding="utf-8"?>
<p:tagLst xmlns:p="http://schemas.openxmlformats.org/presentationml/2006/main">
  <p:tag name="KSO_WM_BEAUTIFY_FLAG" val=""/>
</p:tagLst>
</file>

<file path=ppt/tags/tag380.xml><?xml version="1.0" encoding="utf-8"?>
<p:tagLst xmlns:p="http://schemas.openxmlformats.org/presentationml/2006/main">
  <p:tag name="KSO_WM_BEAUTIFY_FLAG" val=""/>
  <p:tag name="KSO_WM_DIAGRAM_VIRTUALLY_FRAME" val="{&quot;height&quot;:226.35,&quot;left&quot;:33.75,&quot;top&quot;:115.35,&quot;width&quot;:646.1}"/>
</p:tagLst>
</file>

<file path=ppt/tags/tag381.xml><?xml version="1.0" encoding="utf-8"?>
<p:tagLst xmlns:p="http://schemas.openxmlformats.org/presentationml/2006/main">
  <p:tag name="KSO_WM_BEAUTIFY_FLAG" val=""/>
</p:tagLst>
</file>

<file path=ppt/tags/tag382.xml><?xml version="1.0" encoding="utf-8"?>
<p:tagLst xmlns:p="http://schemas.openxmlformats.org/presentationml/2006/main">
  <p:tag name="KSO_WM_BEAUTIFY_FLAG" val=""/>
  <p:tag name="KSO_WM_DIAGRAM_VIRTUALLY_FRAME" val="{&quot;height&quot;:262.9,&quot;left&quot;:33.75,&quot;top&quot;:78.8,&quot;width&quot;:646.1}"/>
</p:tagLst>
</file>

<file path=ppt/tags/tag383.xml><?xml version="1.0" encoding="utf-8"?>
<p:tagLst xmlns:p="http://schemas.openxmlformats.org/presentationml/2006/main">
  <p:tag name="KSO_WM_BEAUTIFY_FLAG" val=""/>
  <p:tag name="KSO_WM_DIAGRAM_VIRTUALLY_FRAME" val="{&quot;height&quot;:262.9,&quot;left&quot;:33.75,&quot;top&quot;:78.8,&quot;width&quot;:646.1}"/>
</p:tagLst>
</file>

<file path=ppt/tags/tag384.xml><?xml version="1.0" encoding="utf-8"?>
<p:tagLst xmlns:p="http://schemas.openxmlformats.org/presentationml/2006/main">
  <p:tag name="KSO_WM_BEAUTIFY_FLAG" val=""/>
  <p:tag name="KSO_WM_DIAGRAM_VIRTUALLY_FRAME" val="{&quot;height&quot;:262.9,&quot;left&quot;:33.75,&quot;top&quot;:78.8,&quot;width&quot;:646.1}"/>
</p:tagLst>
</file>

<file path=ppt/tags/tag385.xml><?xml version="1.0" encoding="utf-8"?>
<p:tagLst xmlns:p="http://schemas.openxmlformats.org/presentationml/2006/main">
  <p:tag name="KSO_WM_BEAUTIFY_FLAG" val=""/>
  <p:tag name="KSO_WM_DIAGRAM_VIRTUALLY_FRAME" val="{&quot;height&quot;:262.9,&quot;left&quot;:33.75,&quot;top&quot;:78.8,&quot;width&quot;:646.1}"/>
</p:tagLst>
</file>

<file path=ppt/tags/tag386.xml><?xml version="1.0" encoding="utf-8"?>
<p:tagLst xmlns:p="http://schemas.openxmlformats.org/presentationml/2006/main">
  <p:tag name="KSO_WM_BEAUTIFY_FLAG" val=""/>
  <p:tag name="KSO_WM_DIAGRAM_VIRTUALLY_FRAME" val="{&quot;height&quot;:262.9,&quot;left&quot;:33.75,&quot;top&quot;:78.8,&quot;width&quot;:646.1}"/>
</p:tagLst>
</file>

<file path=ppt/tags/tag387.xml><?xml version="1.0" encoding="utf-8"?>
<p:tagLst xmlns:p="http://schemas.openxmlformats.org/presentationml/2006/main">
  <p:tag name="KSO_WM_BEAUTIFY_FLAG" val=""/>
  <p:tag name="KSO_WM_DIAGRAM_VIRTUALLY_FRAME" val="{&quot;height&quot;:262.9,&quot;left&quot;:33.75,&quot;top&quot;:78.8,&quot;width&quot;:646.1}"/>
</p:tagLst>
</file>

<file path=ppt/tags/tag388.xml><?xml version="1.0" encoding="utf-8"?>
<p:tagLst xmlns:p="http://schemas.openxmlformats.org/presentationml/2006/main">
  <p:tag name="KSO_WM_BEAUTIFY_FLAG" val=""/>
  <p:tag name="KSO_WM_DIAGRAM_VIRTUALLY_FRAME" val="{&quot;height&quot;:262.9,&quot;left&quot;:33.75,&quot;top&quot;:78.8,&quot;width&quot;:646.1}"/>
</p:tagLst>
</file>

<file path=ppt/tags/tag389.xml><?xml version="1.0" encoding="utf-8"?>
<p:tagLst xmlns:p="http://schemas.openxmlformats.org/presentationml/2006/main">
  <p:tag name="KSO_WM_BEAUTIFY_FLAG" val=""/>
  <p:tag name="KSO_WM_DIAGRAM_VIRTUALLY_FRAME" val="{&quot;height&quot;:262.9,&quot;left&quot;:33.75,&quot;top&quot;:78.8,&quot;width&quot;:646.1}"/>
</p:tagLst>
</file>

<file path=ppt/tags/tag39.xml><?xml version="1.0" encoding="utf-8"?>
<p:tagLst xmlns:p="http://schemas.openxmlformats.org/presentationml/2006/main">
  <p:tag name="KSO_WM_BEAUTIFY_FLAG" val=""/>
</p:tagLst>
</file>

<file path=ppt/tags/tag390.xml><?xml version="1.0" encoding="utf-8"?>
<p:tagLst xmlns:p="http://schemas.openxmlformats.org/presentationml/2006/main">
  <p:tag name="KSO_WM_BEAUTIFY_FLAG" val=""/>
  <p:tag name="KSO_WM_DIAGRAM_VIRTUALLY_FRAME" val="{&quot;height&quot;:262.9,&quot;left&quot;:33.75,&quot;top&quot;:78.8,&quot;width&quot;:646.1}"/>
</p:tagLst>
</file>

<file path=ppt/tags/tag391.xml><?xml version="1.0" encoding="utf-8"?>
<p:tagLst xmlns:p="http://schemas.openxmlformats.org/presentationml/2006/main">
  <p:tag name="KSO_WM_BEAUTIFY_FLAG" val=""/>
</p:tagLst>
</file>

<file path=ppt/tags/tag392.xml><?xml version="1.0" encoding="utf-8"?>
<p:tagLst xmlns:p="http://schemas.openxmlformats.org/presentationml/2006/main">
  <p:tag name="KSO_WM_BEAUTIFY_FLAG" val=""/>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394.xml><?xml version="1.0" encoding="utf-8"?>
<p:tagLst xmlns:p="http://schemas.openxmlformats.org/presentationml/2006/main">
  <p:tag name="KSO_WM_BEAUTIFY_FLAG" val=""/>
</p:tagLst>
</file>

<file path=ppt/tags/tag395.xml><?xml version="1.0" encoding="utf-8"?>
<p:tagLst xmlns:p="http://schemas.openxmlformats.org/presentationml/2006/main">
  <p:tag name="KSO_WM_BEAUTIFY_FLAG" val=""/>
</p:tagLst>
</file>

<file path=ppt/tags/tag396.xml><?xml version="1.0" encoding="utf-8"?>
<p:tagLst xmlns:p="http://schemas.openxmlformats.org/presentationml/2006/main">
  <p:tag name="KSO_WM_BEAUTIFY_FLAG" val=""/>
</p:tagLst>
</file>

<file path=ppt/tags/tag397.xml><?xml version="1.0" encoding="utf-8"?>
<p:tagLst xmlns:p="http://schemas.openxmlformats.org/presentationml/2006/main">
  <p:tag name="KSO_WM_BEAUTIFY_FLAG" val=""/>
</p:tagLst>
</file>

<file path=ppt/tags/tag398.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399.xml><?xml version="1.0" encoding="utf-8"?>
<p:tagLst xmlns:p="http://schemas.openxmlformats.org/presentationml/2006/main">
  <p:tag name="KSO_WM_DIAGRAM_VIRTUALLY_FRAME" val="{&quot;height&quot;:154.82023622047245,&quot;left&quot;:43.18937007874017,&quot;top&quot;:186.35,&quot;width&quot;:641.8262992125983}"/>
</p:tagLst>
</file>

<file path=ppt/tags/tag4.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40.xml><?xml version="1.0" encoding="utf-8"?>
<p:tagLst xmlns:p="http://schemas.openxmlformats.org/presentationml/2006/main">
  <p:tag name="KSO_WM_BEAUTIFY_FLAG" val=""/>
</p:tagLst>
</file>

<file path=ppt/tags/tag400.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01.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02.xml><?xml version="1.0" encoding="utf-8"?>
<p:tagLst xmlns:p="http://schemas.openxmlformats.org/presentationml/2006/main">
  <p:tag name="KSO_WM_DIAGRAM_VIRTUALLY_FRAME" val="{&quot;height&quot;:154.82023622047245,&quot;left&quot;:43.18937007874017,&quot;top&quot;:186.35,&quot;width&quot;:641.8262992125983}"/>
</p:tagLst>
</file>

<file path=ppt/tags/tag403.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04.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05.xml><?xml version="1.0" encoding="utf-8"?>
<p:tagLst xmlns:p="http://schemas.openxmlformats.org/presentationml/2006/main">
  <p:tag name="KSO_WM_DIAGRAM_VIRTUALLY_FRAME" val="{&quot;height&quot;:154.82023622047245,&quot;left&quot;:43.18937007874017,&quot;top&quot;:186.35,&quot;width&quot;:641.8262992125983}"/>
</p:tagLst>
</file>

<file path=ppt/tags/tag406.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07.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08.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09.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1.xml><?xml version="1.0" encoding="utf-8"?>
<p:tagLst xmlns:p="http://schemas.openxmlformats.org/presentationml/2006/main">
  <p:tag name="KSO_WM_BEAUTIFY_FLAG" val=""/>
</p:tagLst>
</file>

<file path=ppt/tags/tag410.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11.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12.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13.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14.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15.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16.xml><?xml version="1.0" encoding="utf-8"?>
<p:tagLst xmlns:p="http://schemas.openxmlformats.org/presentationml/2006/main">
  <p:tag name="KSO_WM_DIAGRAM_VIRTUALLY_FRAME" val="{&quot;height&quot;:154.82023622047245,&quot;left&quot;:43.18937007874017,&quot;top&quot;:186.35,&quot;width&quot;:641.8262992125983}"/>
</p:tagLst>
</file>

<file path=ppt/tags/tag417.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18.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19.xml><?xml version="1.0" encoding="utf-8"?>
<p:tagLst xmlns:p="http://schemas.openxmlformats.org/presentationml/2006/main">
  <p:tag name="KSO_WM_DIAGRAM_VIRTUALLY_FRAME" val="{&quot;height&quot;:154.82023622047245,&quot;left&quot;:43.18937007874017,&quot;top&quot;:186.35,&quot;width&quot;:641.8262992125983}"/>
</p:tagLst>
</file>

<file path=ppt/tags/tag42.xml><?xml version="1.0" encoding="utf-8"?>
<p:tagLst xmlns:p="http://schemas.openxmlformats.org/presentationml/2006/main">
  <p:tag name="KSO_WM_BEAUTIFY_FLAG" val=""/>
</p:tagLst>
</file>

<file path=ppt/tags/tag420.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21.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22.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23.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24.xml><?xml version="1.0" encoding="utf-8"?>
<p:tagLst xmlns:p="http://schemas.openxmlformats.org/presentationml/2006/main">
  <p:tag name="KSO_WM_BEAUTIFY_FLAG" val=""/>
</p:tagLst>
</file>

<file path=ppt/tags/tag425.xml><?xml version="1.0" encoding="utf-8"?>
<p:tagLst xmlns:p="http://schemas.openxmlformats.org/presentationml/2006/main">
  <p:tag name="KSO_WM_BEAUTIFY_FLAG" val=""/>
</p:tagLst>
</file>

<file path=ppt/tags/tag426.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27.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28.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29.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3.xml><?xml version="1.0" encoding="utf-8"?>
<p:tagLst xmlns:p="http://schemas.openxmlformats.org/presentationml/2006/main">
  <p:tag name="KSO_WM_BEAUTIFY_FLAG" val=""/>
</p:tagLst>
</file>

<file path=ppt/tags/tag430.xml><?xml version="1.0" encoding="utf-8"?>
<p:tagLst xmlns:p="http://schemas.openxmlformats.org/presentationml/2006/main">
  <p:tag name="KSO_WM_BEAUTIFY_FLAG" val=""/>
  <p:tag name="KSO_WM_DIAGRAM_VIRTUALLY_FRAME" val="{&quot;height&quot;:154.82023622047245,&quot;left&quot;:43.18937007874017,&quot;top&quot;:186.35,&quot;width&quot;:641.8262992125983}"/>
</p:tagLst>
</file>

<file path=ppt/tags/tag431.xml><?xml version="1.0" encoding="utf-8"?>
<p:tagLst xmlns:p="http://schemas.openxmlformats.org/presentationml/2006/main">
  <p:tag name="KSO_WM_BEAUTIFY_FLAG" val=""/>
</p:tagLst>
</file>

<file path=ppt/tags/tag432.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43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3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35.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436.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437.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43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3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4.xml><?xml version="1.0" encoding="utf-8"?>
<p:tagLst xmlns:p="http://schemas.openxmlformats.org/presentationml/2006/main">
  <p:tag name="KSO_WM_BEAUTIFY_FLAG" val=""/>
</p:tagLst>
</file>

<file path=ppt/tags/tag44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4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4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4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4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45.xml><?xml version="1.0" encoding="utf-8"?>
<p:tagLst xmlns:p="http://schemas.openxmlformats.org/presentationml/2006/main">
  <p:tag name="KSO_WM_DIAGRAM_VIRTUALLY_FRAME" val="{&quot;height&quot;:264.35,&quot;left&quot;:89.9920472440945,&quot;top&quot;:97,&quot;width&quot;:607.0579527559055}"/>
</p:tagLst>
</file>

<file path=ppt/tags/tag446.xml><?xml version="1.0" encoding="utf-8"?>
<p:tagLst xmlns:p="http://schemas.openxmlformats.org/presentationml/2006/main">
  <p:tag name="KSO_WM_BEAUTIFY_FLAG" val=""/>
</p:tagLst>
</file>

<file path=ppt/tags/tag447.xml><?xml version="1.0" encoding="utf-8"?>
<p:tagLst xmlns:p="http://schemas.openxmlformats.org/presentationml/2006/main">
  <p:tag name="KSO_WM_DIAGRAM_VIRTUALLY_FRAME" val="{&quot;height&quot;:264.35,&quot;left&quot;:89.9920472440945,&quot;top&quot;:97,&quot;width&quot;:607.0579527559055}"/>
</p:tagLst>
</file>

<file path=ppt/tags/tag448.xml><?xml version="1.0" encoding="utf-8"?>
<p:tagLst xmlns:p="http://schemas.openxmlformats.org/presentationml/2006/main">
  <p:tag name="KSO_WM_BEAUTIFY_FLAG" val=""/>
</p:tagLst>
</file>

<file path=ppt/tags/tag449.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45.xml><?xml version="1.0" encoding="utf-8"?>
<p:tagLst xmlns:p="http://schemas.openxmlformats.org/presentationml/2006/main">
  <p:tag name="KSO_WM_BEAUTIFY_FLAG" val=""/>
</p:tagLst>
</file>

<file path=ppt/tags/tag45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5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452.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453.xml><?xml version="1.0" encoding="utf-8"?>
<p:tagLst xmlns:p="http://schemas.openxmlformats.org/presentationml/2006/main">
  <p:tag name="KSO_WM_BEAUTIFY_FLAG" val=""/>
  <p:tag name="KSO_WM_DIAGRAM_VIRTUALLY_FRAME" val="{&quot;height&quot;:264.35,&quot;left&quot;:89.9920472440945,&quot;top&quot;:97,&quot;width&quot;:613.1079527559056}"/>
</p:tagLst>
</file>

<file path=ppt/tags/tag454.xml><?xml version="1.0" encoding="utf-8"?>
<p:tagLst xmlns:p="http://schemas.openxmlformats.org/presentationml/2006/main">
  <p:tag name="KSO_WM_DIAGRAM_VIRTUALLY_FRAME" val="{&quot;height&quot;:264.35,&quot;left&quot;:89.9920472440945,&quot;top&quot;:97,&quot;width&quot;:613.1079527559056}"/>
</p:tagLst>
</file>

<file path=ppt/tags/tag455.xml><?xml version="1.0" encoding="utf-8"?>
<p:tagLst xmlns:p="http://schemas.openxmlformats.org/presentationml/2006/main">
  <p:tag name="KSO_WM_BEAUTIFY_FLAG" val=""/>
</p:tagLst>
</file>

<file path=ppt/tags/tag456.xml><?xml version="1.0" encoding="utf-8"?>
<p:tagLst xmlns:p="http://schemas.openxmlformats.org/presentationml/2006/main">
  <p:tag name="KSO_WM_BEAUTIFY_FLAG" val=""/>
  <p:tag name="KSO_WM_DIAGRAM_VIRTUALLY_FRAME" val="{&quot;height&quot;:226.35,&quot;left&quot;:33.75,&quot;top&quot;:115.35,&quot;width&quot;:646.1}"/>
</p:tagLst>
</file>

<file path=ppt/tags/tag457.xml><?xml version="1.0" encoding="utf-8"?>
<p:tagLst xmlns:p="http://schemas.openxmlformats.org/presentationml/2006/main">
  <p:tag name="KSO_WM_BEAUTIFY_FLAG" val=""/>
  <p:tag name="KSO_WM_DIAGRAM_VIRTUALLY_FRAME" val="{&quot;height&quot;:226.35,&quot;left&quot;:33.75,&quot;top&quot;:115.35,&quot;width&quot;:646.1}"/>
</p:tagLst>
</file>

<file path=ppt/tags/tag458.xml><?xml version="1.0" encoding="utf-8"?>
<p:tagLst xmlns:p="http://schemas.openxmlformats.org/presentationml/2006/main">
  <p:tag name="KSO_WM_BEAUTIFY_FLAG" val=""/>
  <p:tag name="KSO_WM_DIAGRAM_VIRTUALLY_FRAME" val="{&quot;height&quot;:226.35,&quot;left&quot;:33.75,&quot;top&quot;:115.35,&quot;width&quot;:646.1}"/>
</p:tagLst>
</file>

<file path=ppt/tags/tag459.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60.xml><?xml version="1.0" encoding="utf-8"?>
<p:tagLst xmlns:p="http://schemas.openxmlformats.org/presentationml/2006/main">
  <p:tag name="KSO_WM_BEAUTIFY_FLAG" val=""/>
</p:tagLst>
</file>

<file path=ppt/tags/tag461.xml><?xml version="1.0" encoding="utf-8"?>
<p:tagLst xmlns:p="http://schemas.openxmlformats.org/presentationml/2006/main">
  <p:tag name="KSO_WM_BEAUTIFY_FLAG" val=""/>
  <p:tag name="KSO_WM_DIAGRAM_VIRTUALLY_FRAME" val="{&quot;height&quot;:226.35,&quot;left&quot;:33.75,&quot;top&quot;:115.35,&quot;width&quot;:646.1}"/>
</p:tagLst>
</file>

<file path=ppt/tags/tag462.xml><?xml version="1.0" encoding="utf-8"?>
<p:tagLst xmlns:p="http://schemas.openxmlformats.org/presentationml/2006/main">
  <p:tag name="KSO_WM_BEAUTIFY_FLAG" val=""/>
  <p:tag name="KSO_WM_DIAGRAM_VIRTUALLY_FRAME" val="{&quot;height&quot;:226.35,&quot;left&quot;:33.75,&quot;top&quot;:115.35,&quot;width&quot;:646.1}"/>
</p:tagLst>
</file>

<file path=ppt/tags/tag463.xml><?xml version="1.0" encoding="utf-8"?>
<p:tagLst xmlns:p="http://schemas.openxmlformats.org/presentationml/2006/main">
  <p:tag name="KSO_WM_BEAUTIFY_FLAG" val=""/>
  <p:tag name="KSO_WM_DIAGRAM_VIRTUALLY_FRAME" val="{&quot;height&quot;:226.35,&quot;left&quot;:33.75,&quot;top&quot;:115.35,&quot;width&quot;:646.1}"/>
</p:tagLst>
</file>

<file path=ppt/tags/tag464.xml><?xml version="1.0" encoding="utf-8"?>
<p:tagLst xmlns:p="http://schemas.openxmlformats.org/presentationml/2006/main">
  <p:tag name="KSO_WM_BEAUTIFY_FLAG" val=""/>
  <p:tag name="KSO_WM_DIAGRAM_VIRTUALLY_FRAME" val="{&quot;height&quot;:226.35,&quot;left&quot;:33.75,&quot;top&quot;:115.35,&quot;width&quot;:646.1}"/>
</p:tagLst>
</file>

<file path=ppt/tags/tag465.xml><?xml version="1.0" encoding="utf-8"?>
<p:tagLst xmlns:p="http://schemas.openxmlformats.org/presentationml/2006/main">
  <p:tag name="KSO_WM_BEAUTIFY_FLAG" val=""/>
  <p:tag name="KSO_WM_DIAGRAM_VIRTUALLY_FRAME" val="{&quot;height&quot;:226.35,&quot;left&quot;:33.75,&quot;top&quot;:115.35,&quot;width&quot;:646.1}"/>
</p:tagLst>
</file>

<file path=ppt/tags/tag466.xml><?xml version="1.0" encoding="utf-8"?>
<p:tagLst xmlns:p="http://schemas.openxmlformats.org/presentationml/2006/main">
  <p:tag name="KSO_WM_BEAUTIFY_FLAG" val=""/>
  <p:tag name="KSO_WM_DIAGRAM_VIRTUALLY_FRAME" val="{&quot;height&quot;:226.35,&quot;left&quot;:33.75,&quot;top&quot;:115.35,&quot;width&quot;:646.1}"/>
</p:tagLst>
</file>

<file path=ppt/tags/tag467.xml><?xml version="1.0" encoding="utf-8"?>
<p:tagLst xmlns:p="http://schemas.openxmlformats.org/presentationml/2006/main">
  <p:tag name="KSO_WM_BEAUTIFY_FLAG" val=""/>
</p:tagLst>
</file>

<file path=ppt/tags/tag468.xml><?xml version="1.0" encoding="utf-8"?>
<p:tagLst xmlns:p="http://schemas.openxmlformats.org/presentationml/2006/main">
  <p:tag name="KSO_WM_BEAUTIFY_FLAG" val=""/>
  <p:tag name="KSO_WM_DIAGRAM_VIRTUALLY_FRAME" val="{&quot;height&quot;:226.35,&quot;left&quot;:33.75,&quot;top&quot;:115.35,&quot;width&quot;:646.1}"/>
</p:tagLst>
</file>

<file path=ppt/tags/tag469.xml><?xml version="1.0" encoding="utf-8"?>
<p:tagLst xmlns:p="http://schemas.openxmlformats.org/presentationml/2006/main">
  <p:tag name="KSO_WM_BEAUTIFY_FLAG" val=""/>
  <p:tag name="KSO_WM_DIAGRAM_VIRTUALLY_FRAME" val="{&quot;height&quot;:226.35,&quot;left&quot;:33.75,&quot;top&quot;:115.35,&quot;width&quot;:646.1}"/>
</p:tagLst>
</file>

<file path=ppt/tags/tag47.xml><?xml version="1.0" encoding="utf-8"?>
<p:tagLst xmlns:p="http://schemas.openxmlformats.org/presentationml/2006/main">
  <p:tag name="KSO_WM_BEAUTIFY_FLAG" val=""/>
</p:tagLst>
</file>

<file path=ppt/tags/tag470.xml><?xml version="1.0" encoding="utf-8"?>
<p:tagLst xmlns:p="http://schemas.openxmlformats.org/presentationml/2006/main">
  <p:tag name="KSO_WM_BEAUTIFY_FLAG" val=""/>
  <p:tag name="KSO_WM_DIAGRAM_VIRTUALLY_FRAME" val="{&quot;height&quot;:226.35,&quot;left&quot;:33.75,&quot;top&quot;:115.35,&quot;width&quot;:646.1}"/>
</p:tagLst>
</file>

<file path=ppt/tags/tag471.xml><?xml version="1.0" encoding="utf-8"?>
<p:tagLst xmlns:p="http://schemas.openxmlformats.org/presentationml/2006/main">
  <p:tag name="KSO_WM_BEAUTIFY_FLAG" val=""/>
</p:tagLst>
</file>

<file path=ppt/tags/tag472.xml><?xml version="1.0" encoding="utf-8"?>
<p:tagLst xmlns:p="http://schemas.openxmlformats.org/presentationml/2006/main">
  <p:tag name="KSO_WM_BEAUTIFY_FLAG" val=""/>
  <p:tag name="KSO_WM_DIAGRAM_VIRTUALLY_FRAME" val="{&quot;height&quot;:285,&quot;left&quot;:33.75,&quot;top&quot;:78.8,&quot;width&quot;:660.15}"/>
</p:tagLst>
</file>

<file path=ppt/tags/tag473.xml><?xml version="1.0" encoding="utf-8"?>
<p:tagLst xmlns:p="http://schemas.openxmlformats.org/presentationml/2006/main">
  <p:tag name="KSO_WM_BEAUTIFY_FLAG" val=""/>
  <p:tag name="KSO_WM_DIAGRAM_VIRTUALLY_FRAME" val="{&quot;height&quot;:285,&quot;left&quot;:33.75,&quot;top&quot;:78.8,&quot;width&quot;:660.15}"/>
</p:tagLst>
</file>

<file path=ppt/tags/tag474.xml><?xml version="1.0" encoding="utf-8"?>
<p:tagLst xmlns:p="http://schemas.openxmlformats.org/presentationml/2006/main">
  <p:tag name="KSO_WM_BEAUTIFY_FLAG" val=""/>
  <p:tag name="KSO_WM_DIAGRAM_VIRTUALLY_FRAME" val="{&quot;height&quot;:285,&quot;left&quot;:33.75,&quot;top&quot;:78.8,&quot;width&quot;:660.15}"/>
</p:tagLst>
</file>

<file path=ppt/tags/tag475.xml><?xml version="1.0" encoding="utf-8"?>
<p:tagLst xmlns:p="http://schemas.openxmlformats.org/presentationml/2006/main">
  <p:tag name="KSO_WM_BEAUTIFY_FLAG" val=""/>
  <p:tag name="KSO_WM_DIAGRAM_VIRTUALLY_FRAME" val="{&quot;height&quot;:285,&quot;left&quot;:33.75,&quot;top&quot;:78.8,&quot;width&quot;:660.15}"/>
</p:tagLst>
</file>

<file path=ppt/tags/tag476.xml><?xml version="1.0" encoding="utf-8"?>
<p:tagLst xmlns:p="http://schemas.openxmlformats.org/presentationml/2006/main">
  <p:tag name="KSO_WM_BEAUTIFY_FLAG" val=""/>
  <p:tag name="KSO_WM_DIAGRAM_VIRTUALLY_FRAME" val="{&quot;height&quot;:285,&quot;left&quot;:33.75,&quot;top&quot;:78.8,&quot;width&quot;:660.15}"/>
</p:tagLst>
</file>

<file path=ppt/tags/tag477.xml><?xml version="1.0" encoding="utf-8"?>
<p:tagLst xmlns:p="http://schemas.openxmlformats.org/presentationml/2006/main">
  <p:tag name="KSO_WM_BEAUTIFY_FLAG" val=""/>
  <p:tag name="KSO_WM_DIAGRAM_VIRTUALLY_FRAME" val="{&quot;height&quot;:285,&quot;left&quot;:33.75,&quot;top&quot;:78.8,&quot;width&quot;:660.15}"/>
</p:tagLst>
</file>

<file path=ppt/tags/tag478.xml><?xml version="1.0" encoding="utf-8"?>
<p:tagLst xmlns:p="http://schemas.openxmlformats.org/presentationml/2006/main">
  <p:tag name="KSO_WM_BEAUTIFY_FLAG" val=""/>
</p:tagLst>
</file>

<file path=ppt/tags/tag479.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80.xml><?xml version="1.0" encoding="utf-8"?>
<p:tagLst xmlns:p="http://schemas.openxmlformats.org/presentationml/2006/main">
  <p:tag name="KSO_WM_BEAUTIFY_FLAG" val=""/>
</p:tagLst>
</file>

<file path=ppt/tags/tag481.xml><?xml version="1.0" encoding="utf-8"?>
<p:tagLst xmlns:p="http://schemas.openxmlformats.org/presentationml/2006/main">
  <p:tag name="KSO_WM_BEAUTIFY_FLAG" val=""/>
</p:tagLst>
</file>

<file path=ppt/tags/tag482.xml><?xml version="1.0" encoding="utf-8"?>
<p:tagLst xmlns:p="http://schemas.openxmlformats.org/presentationml/2006/main">
  <p:tag name="KSO_WM_BEAUTIFY_FLAG" val=""/>
</p:tagLst>
</file>

<file path=ppt/tags/tag483.xml><?xml version="1.0" encoding="utf-8"?>
<p:tagLst xmlns:p="http://schemas.openxmlformats.org/presentationml/2006/main">
  <p:tag name="KSO_WM_BEAUTIFY_FLAG" val=""/>
</p:tagLst>
</file>

<file path=ppt/tags/tag484.xml><?xml version="1.0" encoding="utf-8"?>
<p:tagLst xmlns:p="http://schemas.openxmlformats.org/presentationml/2006/main">
  <p:tag name="KSO_WM_BEAUTIFY_FLAG" val=""/>
</p:tagLst>
</file>

<file path=ppt/tags/tag485.xml><?xml version="1.0" encoding="utf-8"?>
<p:tagLst xmlns:p="http://schemas.openxmlformats.org/presentationml/2006/main">
  <p:tag name="KSO_WM_BEAUTIFY_FLAG" val=""/>
</p:tagLst>
</file>

<file path=ppt/tags/tag486.xml><?xml version="1.0" encoding="utf-8"?>
<p:tagLst xmlns:p="http://schemas.openxmlformats.org/presentationml/2006/main">
  <p:tag name="KSO_WM_BEAUTIFY_FLAG" val=""/>
</p:tagLst>
</file>

<file path=ppt/tags/tag487.xml><?xml version="1.0" encoding="utf-8"?>
<p:tagLst xmlns:p="http://schemas.openxmlformats.org/presentationml/2006/main">
  <p:tag name="KSO_WM_BEAUTIFY_FLAG" val=""/>
</p:tagLst>
</file>

<file path=ppt/tags/tag488.xml><?xml version="1.0" encoding="utf-8"?>
<p:tagLst xmlns:p="http://schemas.openxmlformats.org/presentationml/2006/main">
  <p:tag name="KSO_WM_BEAUTIFY_FLAG" val=""/>
</p:tagLst>
</file>

<file path=ppt/tags/tag489.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490.xml><?xml version="1.0" encoding="utf-8"?>
<p:tagLst xmlns:p="http://schemas.openxmlformats.org/presentationml/2006/main">
  <p:tag name="KSO_WM_BEAUTIFY_FLAG" val=""/>
</p:tagLst>
</file>

<file path=ppt/tags/tag491.xml><?xml version="1.0" encoding="utf-8"?>
<p:tagLst xmlns:p="http://schemas.openxmlformats.org/presentationml/2006/main">
  <p:tag name="ISPRING_PRESENTATION_TITLE" val="清新简约教育教学课程设计教师说课PPT"/>
</p:tagLst>
</file>

<file path=ppt/tags/tag5.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7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7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76.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77.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78.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79.xml><?xml version="1.0" encoding="utf-8"?>
<p:tagLst xmlns:p="http://schemas.openxmlformats.org/presentationml/2006/main">
  <p:tag name="KSO_WM_DIAGRAM_VIRTUALLY_FRAME" val="{&quot;height&quot;:264.35,&quot;left&quot;:89.9920472440945,&quot;top&quot;:97,&quot;width&quot;:607.0579527559055}"/>
</p:tagLst>
</file>

<file path=ppt/tags/tag8.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8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8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84.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85.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86.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8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8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89.xml><?xml version="1.0" encoding="utf-8"?>
<p:tagLst xmlns:p="http://schemas.openxmlformats.org/presentationml/2006/main">
  <p:tag name="KSO_WM_BEAUTIFY_FLAG" val=""/>
  <p:tag name="KSO_WM_DIAGRAM_VIRTUALLY_FRAME" val="{&quot;height&quot;:264.35,&quot;left&quot;:89.9920472440945,&quot;top&quot;:97,&quot;width&quot;:607.0579527559055}"/>
</p:tagLst>
</file>

<file path=ppt/tags/tag9.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90.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9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9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9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9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95.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96.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9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98.xml><?xml version="1.0" encoding="utf-8"?>
<p:tagLst xmlns:p="http://schemas.openxmlformats.org/presentationml/2006/main">
  <p:tag name="KSO_WM_DIAGRAM_VIRTUALLY_FRAME" val="{&quot;height&quot;:264.35,&quot;left&quot;:89.9920472440945,&quot;top&quot;:97,&quot;width&quot;:607.0579527559055}"/>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87">
      <a:dk1>
        <a:sysClr val="windowText" lastClr="000000"/>
      </a:dk1>
      <a:lt1>
        <a:sysClr val="window" lastClr="FFFFFF"/>
      </a:lt1>
      <a:dk2>
        <a:srgbClr val="195D5C"/>
      </a:dk2>
      <a:lt2>
        <a:srgbClr val="EEECE1"/>
      </a:lt2>
      <a:accent1>
        <a:srgbClr val="217977"/>
      </a:accent1>
      <a:accent2>
        <a:srgbClr val="595959"/>
      </a:accent2>
      <a:accent3>
        <a:srgbClr val="A5A5A5"/>
      </a:accent3>
      <a:accent4>
        <a:srgbClr val="A5A5A5"/>
      </a:accent4>
      <a:accent5>
        <a:srgbClr val="A5A5A5"/>
      </a:accent5>
      <a:accent6>
        <a:srgbClr val="A5A5A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12147</Words>
  <Application>WPS 演示</Application>
  <PresentationFormat>全屏显示(16:9)</PresentationFormat>
  <Paragraphs>645</Paragraphs>
  <Slides>60</Slides>
  <Notes>27</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60</vt:i4>
      </vt:variant>
    </vt:vector>
  </HeadingPairs>
  <TitlesOfParts>
    <vt:vector size="73" baseType="lpstr">
      <vt:lpstr>Arial</vt:lpstr>
      <vt:lpstr>宋体</vt:lpstr>
      <vt:lpstr>Wingdings</vt:lpstr>
      <vt:lpstr>Calibri</vt:lpstr>
      <vt:lpstr>微软雅黑</vt:lpstr>
      <vt:lpstr>黑体</vt:lpstr>
      <vt:lpstr>等线</vt:lpstr>
      <vt:lpstr>Arial Unicode MS</vt:lpstr>
      <vt:lpstr>等线 Light</vt:lpstr>
      <vt:lpstr>Open Sans</vt:lpstr>
      <vt:lpstr>Segoe Print</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清新简约教育教学课程设计教师说课PPT</dc:title>
  <dc:creator/>
  <cp:lastModifiedBy>张在冰</cp:lastModifiedBy>
  <cp:revision>48</cp:revision>
  <dcterms:created xsi:type="dcterms:W3CDTF">2025-01-10T08:26:00Z</dcterms:created>
  <dcterms:modified xsi:type="dcterms:W3CDTF">2025-01-27T04:23:20Z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CC7CC9889E004C548FA084607E391425_13</vt:lpwstr>
  </property>
  <property fmtid="{D5CDD505-2E9C-101B-9397-08002B2CF9AE}" pid="3" name="KSOProductBuildVer">
    <vt:lpwstr>2052-12.1.0.19770</vt:lpwstr>
  </property>
</Properties>
</file>